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2" r:id="rId2"/>
    <p:sldId id="259" r:id="rId3"/>
    <p:sldId id="278" r:id="rId4"/>
    <p:sldId id="275" r:id="rId5"/>
    <p:sldId id="285" r:id="rId6"/>
    <p:sldId id="276" r:id="rId7"/>
    <p:sldId id="268" r:id="rId8"/>
    <p:sldId id="272" r:id="rId9"/>
    <p:sldId id="270" r:id="rId10"/>
    <p:sldId id="280" r:id="rId11"/>
    <p:sldId id="281" r:id="rId12"/>
    <p:sldId id="289" r:id="rId13"/>
    <p:sldId id="291" r:id="rId14"/>
    <p:sldId id="373" r:id="rId15"/>
    <p:sldId id="377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892" userDrawn="1">
          <p15:clr>
            <a:srgbClr val="A4A3A4"/>
          </p15:clr>
        </p15:guide>
        <p15:guide id="5" orient="horz" pos="2614" userDrawn="1">
          <p15:clr>
            <a:srgbClr val="A4A3A4"/>
          </p15:clr>
        </p15:guide>
        <p15:guide id="6" orient="horz" pos="1207" userDrawn="1">
          <p15:clr>
            <a:srgbClr val="A4A3A4"/>
          </p15:clr>
        </p15:guide>
        <p15:guide id="7" pos="4316" userDrawn="1">
          <p15:clr>
            <a:srgbClr val="A4A3A4"/>
          </p15:clr>
        </p15:guide>
        <p15:guide id="8" pos="4067" userDrawn="1">
          <p15:clr>
            <a:srgbClr val="A4A3A4"/>
          </p15:clr>
        </p15:guide>
        <p15:guide id="9" pos="43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644"/>
    <a:srgbClr val="49BAB7"/>
    <a:srgbClr val="D11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 showGuides="1">
      <p:cViewPr varScale="1">
        <p:scale>
          <a:sx n="62" d="100"/>
          <a:sy n="62" d="100"/>
        </p:scale>
        <p:origin x="96" y="930"/>
      </p:cViewPr>
      <p:guideLst>
        <p:guide orient="horz" pos="2160"/>
        <p:guide pos="3840"/>
        <p:guide pos="892"/>
        <p:guide orient="horz" pos="2614"/>
        <p:guide orient="horz" pos="1207"/>
        <p:guide pos="4316"/>
        <p:guide pos="4067"/>
        <p:guide pos="43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32A51-E3C4-724F-BEF0-23F6811B8065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58294-AA75-5246-91A6-0BF9AFAB2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0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90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8294-AA75-5246-91A6-0BF9AFAB26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1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99_GSU_Ppt_Backgrounds_Artboard 1 copy 6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99_GSU_Ppt_Backgrounds_Artboard 1 copy 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2468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9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99_GSU_Ppt_Backgrounds_Artboard 1 cop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2468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5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5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6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5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5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4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3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38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re.ac.uk/about-us/governance/safet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4279" y="4002491"/>
            <a:ext cx="64293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Group Leaders 19/20</a:t>
            </a:r>
          </a:p>
          <a:p>
            <a:r>
              <a:rPr lang="en-US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Sport Specific Session</a:t>
            </a:r>
          </a:p>
        </p:txBody>
      </p:sp>
    </p:spTree>
    <p:extLst>
      <p:ext uri="{BB962C8B-B14F-4D97-AF65-F5344CB8AC3E}">
        <p14:creationId xmlns:p14="http://schemas.microsoft.com/office/powerpoint/2010/main" val="1704896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087B2-6406-4CCE-B490-DDB5FC51336C}"/>
              </a:ext>
            </a:extLst>
          </p:cNvPr>
          <p:cNvSpPr txBox="1">
            <a:spLocks/>
          </p:cNvSpPr>
          <p:nvPr/>
        </p:nvSpPr>
        <p:spPr>
          <a:xfrm>
            <a:off x="588818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Budgets and Funding</a:t>
            </a:r>
          </a:p>
          <a:p>
            <a:endParaRPr lang="en-US" sz="3200" b="1" dirty="0">
              <a:solidFill>
                <a:schemeClr val="bg1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EF3303-C509-4831-AEEB-4CF29574EB07}"/>
              </a:ext>
            </a:extLst>
          </p:cNvPr>
          <p:cNvSpPr/>
          <p:nvPr/>
        </p:nvSpPr>
        <p:spPr>
          <a:xfrm>
            <a:off x="1051352" y="3369892"/>
            <a:ext cx="3348841" cy="4267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EE0AE9-5A87-4DB8-B29F-AD6CE0048438}"/>
              </a:ext>
            </a:extLst>
          </p:cNvPr>
          <p:cNvSpPr txBox="1"/>
          <p:nvPr/>
        </p:nvSpPr>
        <p:spPr>
          <a:xfrm>
            <a:off x="712329" y="3429000"/>
            <a:ext cx="402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Amount needed to run your Club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CD520-00DA-4057-9287-ACD41381DA11}"/>
              </a:ext>
            </a:extLst>
          </p:cNvPr>
          <p:cNvSpPr txBox="1"/>
          <p:nvPr/>
        </p:nvSpPr>
        <p:spPr>
          <a:xfrm>
            <a:off x="63900" y="2819860"/>
            <a:ext cx="2223691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Membership Income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C55D1-2C17-492A-870F-8D9ACDEF3E24}"/>
              </a:ext>
            </a:extLst>
          </p:cNvPr>
          <p:cNvSpPr txBox="1"/>
          <p:nvPr/>
        </p:nvSpPr>
        <p:spPr>
          <a:xfrm>
            <a:off x="3210921" y="2801298"/>
            <a:ext cx="176173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SU Sponsorship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12C0C-984A-4DAD-99D8-AD5484F9D10C}"/>
              </a:ext>
            </a:extLst>
          </p:cNvPr>
          <p:cNvSpPr txBox="1"/>
          <p:nvPr/>
        </p:nvSpPr>
        <p:spPr>
          <a:xfrm>
            <a:off x="2565852" y="2664954"/>
            <a:ext cx="319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9332F2-A0B3-4A6D-A03C-A7E7BB1B2052}"/>
              </a:ext>
            </a:extLst>
          </p:cNvPr>
          <p:cNvSpPr txBox="1"/>
          <p:nvPr/>
        </p:nvSpPr>
        <p:spPr>
          <a:xfrm>
            <a:off x="4428961" y="3787839"/>
            <a:ext cx="319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=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EC94E080-C590-4631-B107-622CE073C63D}"/>
              </a:ext>
            </a:extLst>
          </p:cNvPr>
          <p:cNvSpPr/>
          <p:nvPr/>
        </p:nvSpPr>
        <p:spPr>
          <a:xfrm rot="2519523">
            <a:off x="1362883" y="1862764"/>
            <a:ext cx="266461" cy="960544"/>
          </a:xfrm>
          <a:prstGeom prst="upArrow">
            <a:avLst/>
          </a:prstGeom>
          <a:solidFill>
            <a:srgbClr val="49BA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116D0977-E64F-4BDE-87FE-F87E4EBC3C3C}"/>
              </a:ext>
            </a:extLst>
          </p:cNvPr>
          <p:cNvSpPr/>
          <p:nvPr/>
        </p:nvSpPr>
        <p:spPr>
          <a:xfrm rot="19405575">
            <a:off x="3602137" y="1921042"/>
            <a:ext cx="209907" cy="893520"/>
          </a:xfrm>
          <a:prstGeom prst="upArrow">
            <a:avLst/>
          </a:prstGeom>
          <a:solidFill>
            <a:srgbClr val="49BA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252749-D9D9-4AD1-8F7B-DF31089C4A7E}"/>
              </a:ext>
            </a:extLst>
          </p:cNvPr>
          <p:cNvSpPr txBox="1"/>
          <p:nvPr/>
        </p:nvSpPr>
        <p:spPr>
          <a:xfrm>
            <a:off x="1660604" y="1494297"/>
            <a:ext cx="307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Club Income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39285A-3BEC-4764-BD84-E0869367A670}"/>
              </a:ext>
            </a:extLst>
          </p:cNvPr>
          <p:cNvSpPr txBox="1"/>
          <p:nvPr/>
        </p:nvSpPr>
        <p:spPr>
          <a:xfrm>
            <a:off x="129485" y="4162882"/>
            <a:ext cx="655632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b="1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Budget Breakdown</a:t>
            </a:r>
            <a:endParaRPr lang="en-GB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 Sponsorship must be bid for (see packs)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essential requirements for club taken from this: equipment, match officials, transport, coaches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Membership money also contributes to your overall club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Take a look at budget forms, a meeting after this training will be organised to fill out budget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Speak to committee members and discuss what changes if any need to be made to your budget planning forms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C262DD-2588-4D06-9208-E6FD161F1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712" y="1494297"/>
            <a:ext cx="6226884" cy="24830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8A1AF6-0E0E-48BC-A1E6-18B299561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831" y="3977363"/>
            <a:ext cx="8918850" cy="14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41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D670C-C7A3-4F63-824E-905F07A242DE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Risk Assessments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770A0F-E825-48BC-BB01-6E00484AA217}"/>
              </a:ext>
            </a:extLst>
          </p:cNvPr>
          <p:cNvSpPr/>
          <p:nvPr/>
        </p:nvSpPr>
        <p:spPr>
          <a:xfrm>
            <a:off x="245076" y="1383347"/>
            <a:ext cx="568410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49BAB7"/>
                </a:solidFill>
                <a:latin typeface="Helvetica" charset="0"/>
                <a:ea typeface="Helvetica" charset="0"/>
                <a:cs typeface="Helvetica" charset="0"/>
              </a:rPr>
              <a:t>Greenwich Students’ Union is a registered charity</a:t>
            </a:r>
            <a:r>
              <a:rPr lang="en-US" b="1" dirty="0">
                <a:solidFill>
                  <a:srgbClr val="49BAB7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algn="ctr"/>
            <a:endParaRPr lang="en-US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0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As part of that, even though our Sports Clubs and Societies are student-led, they are still GSU’s legal responsibility!</a:t>
            </a:r>
          </a:p>
          <a:p>
            <a:pPr algn="ctr"/>
            <a:endParaRPr lang="en-US" sz="20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0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As such, it is essential that the risk attached to our activities is managed as thoroughly as possible.</a:t>
            </a:r>
          </a:p>
          <a:p>
            <a:pPr algn="ctr"/>
            <a:endParaRPr lang="en-US" sz="20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en-US" sz="2000" dirty="0">
              <a:solidFill>
                <a:srgbClr val="49BAB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000" b="1" dirty="0">
                <a:solidFill>
                  <a:srgbClr val="49BAB7"/>
                </a:solidFill>
                <a:latin typeface="Helvetica" charset="0"/>
                <a:ea typeface="Helvetica" charset="0"/>
                <a:cs typeface="Helvetica" charset="0"/>
              </a:rPr>
              <a:t>Simply put… a Risk Assessment is a careful examination of what could cause harm to people, so that you can weigh up whether you have taken enough precaution to prevent it from happening</a:t>
            </a:r>
            <a:r>
              <a:rPr lang="en-US" b="1" dirty="0">
                <a:solidFill>
                  <a:srgbClr val="49BAB7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  <a:endParaRPr lang="en-US" dirty="0">
              <a:solidFill>
                <a:srgbClr val="49BAB7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DEF2D8-472F-4850-AA1A-B834FF3CD86B}"/>
              </a:ext>
            </a:extLst>
          </p:cNvPr>
          <p:cNvSpPr txBox="1">
            <a:spLocks/>
          </p:cNvSpPr>
          <p:nvPr/>
        </p:nvSpPr>
        <p:spPr>
          <a:xfrm>
            <a:off x="5929184" y="981411"/>
            <a:ext cx="6262816" cy="54025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 algn="ctr">
              <a:buFont typeface="Arial"/>
              <a:buNone/>
            </a:pPr>
            <a:r>
              <a:rPr lang="en-US" sz="3200" b="1" dirty="0">
                <a:solidFill>
                  <a:srgbClr val="49BAB7"/>
                </a:solidFill>
                <a:latin typeface="Helvetica" charset="0"/>
                <a:ea typeface="Helvetica" charset="0"/>
                <a:cs typeface="Helvetica" charset="0"/>
              </a:rPr>
              <a:t>GREAT NEWS!!!</a:t>
            </a:r>
          </a:p>
          <a:p>
            <a:pPr marL="0" indent="0" algn="ctr">
              <a:buFont typeface="Arial"/>
              <a:buNone/>
            </a:pPr>
            <a:br>
              <a:rPr lang="en-US" sz="1800" b="1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800" b="1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A number of regular activities have already been risk assessed:</a:t>
            </a:r>
          </a:p>
          <a:p>
            <a:pPr algn="ctr"/>
            <a:r>
              <a:rPr lang="en-US" sz="1800" b="1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Room Bookings (where activity fits primary room purpose)</a:t>
            </a:r>
          </a:p>
          <a:p>
            <a:pPr algn="ctr"/>
            <a:r>
              <a:rPr lang="en-US" sz="1800" b="1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Stalls</a:t>
            </a:r>
          </a:p>
          <a:p>
            <a:pPr algn="ctr"/>
            <a:r>
              <a:rPr lang="en-US" sz="1800" b="1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Bake Sales (though, you still need to provide allergy info)</a:t>
            </a:r>
          </a:p>
          <a:p>
            <a:pPr algn="ctr"/>
            <a:r>
              <a:rPr lang="en-US" sz="1800" b="1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Sports Fixtures/Training</a:t>
            </a:r>
          </a:p>
          <a:p>
            <a:pPr marL="0" indent="0" algn="ctr">
              <a:buNone/>
            </a:pPr>
            <a:endParaRPr lang="en-US" sz="1800" b="1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PLUS – over the Summer, we’re working on creating a wide-range of templates to make things even more straightforward for you!</a:t>
            </a:r>
          </a:p>
        </p:txBody>
      </p:sp>
    </p:spTree>
    <p:extLst>
      <p:ext uri="{BB962C8B-B14F-4D97-AF65-F5344CB8AC3E}">
        <p14:creationId xmlns:p14="http://schemas.microsoft.com/office/powerpoint/2010/main" val="4164272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A0B3-5785-4CC9-B9FC-6D8CA7ED012E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Risk Assessments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379BBB-0CA4-4D4D-8D27-CD8DFE154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25"/>
          <a:stretch/>
        </p:blipFill>
        <p:spPr>
          <a:xfrm>
            <a:off x="0" y="3503893"/>
            <a:ext cx="5567634" cy="33269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0C3F315-E366-41C4-982E-201C86307E7D}"/>
              </a:ext>
            </a:extLst>
          </p:cNvPr>
          <p:cNvGrpSpPr/>
          <p:nvPr/>
        </p:nvGrpSpPr>
        <p:grpSpPr>
          <a:xfrm>
            <a:off x="4501714" y="960895"/>
            <a:ext cx="7690285" cy="2953570"/>
            <a:chOff x="828675" y="2167395"/>
            <a:chExt cx="10172700" cy="46906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3EFF694-5DA2-49F2-9C2D-11D4B02DBD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392"/>
            <a:stretch/>
          </p:blipFill>
          <p:spPr>
            <a:xfrm>
              <a:off x="838200" y="3596145"/>
              <a:ext cx="10163175" cy="326185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57F5799-386E-4308-8BBC-D4254B44D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8675" y="2167395"/>
              <a:ext cx="10172700" cy="1428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568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71E18-D0C2-4DEE-A657-D70CB48BF4AD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Risk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8640C-C160-4264-9140-1CC23939B77D}"/>
              </a:ext>
            </a:extLst>
          </p:cNvPr>
          <p:cNvSpPr txBox="1">
            <a:spLocks/>
          </p:cNvSpPr>
          <p:nvPr/>
        </p:nvSpPr>
        <p:spPr>
          <a:xfrm>
            <a:off x="504371" y="1358443"/>
            <a:ext cx="11223171" cy="48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32EDE3-785C-4B85-8953-BB430D20C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17"/>
          <a:stretch/>
        </p:blipFill>
        <p:spPr>
          <a:xfrm>
            <a:off x="504371" y="1832189"/>
            <a:ext cx="4960888" cy="48879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B1582D-6872-4927-9575-DC2E0E639552}"/>
              </a:ext>
            </a:extLst>
          </p:cNvPr>
          <p:cNvCxnSpPr/>
          <p:nvPr/>
        </p:nvCxnSpPr>
        <p:spPr>
          <a:xfrm flipH="1">
            <a:off x="6096000" y="1451429"/>
            <a:ext cx="19956" cy="5268685"/>
          </a:xfrm>
          <a:prstGeom prst="line">
            <a:avLst/>
          </a:prstGeom>
          <a:ln w="31750" cap="flat" cmpd="sng" algn="ctr">
            <a:solidFill>
              <a:srgbClr val="1C254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E5F31A5-B412-4944-8132-716A70B55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282" y="1862391"/>
            <a:ext cx="5944296" cy="4495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4F9250-DADC-4057-8C25-670CD0B96548}"/>
              </a:ext>
            </a:extLst>
          </p:cNvPr>
          <p:cNvSpPr txBox="1"/>
          <p:nvPr/>
        </p:nvSpPr>
        <p:spPr>
          <a:xfrm>
            <a:off x="1305089" y="1390851"/>
            <a:ext cx="3206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TRIP ATTENDANCE LIST</a:t>
            </a:r>
            <a:endParaRPr lang="en-GB" b="1" u="sng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3E491-D83E-45F2-B050-D31CF4D483CE}"/>
              </a:ext>
            </a:extLst>
          </p:cNvPr>
          <p:cNvSpPr txBox="1"/>
          <p:nvPr/>
        </p:nvSpPr>
        <p:spPr>
          <a:xfrm>
            <a:off x="8718152" y="1462281"/>
            <a:ext cx="1560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ITINERARY</a:t>
            </a:r>
            <a:endParaRPr lang="en-GB" b="1" u="sng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9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FD25F0-49EB-4ECA-B997-542CD57C0393}"/>
              </a:ext>
            </a:extLst>
          </p:cNvPr>
          <p:cNvSpPr/>
          <p:nvPr/>
        </p:nvSpPr>
        <p:spPr>
          <a:xfrm>
            <a:off x="5557652" y="1763369"/>
            <a:ext cx="6527470" cy="50946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184BE3-B927-41D9-9DE5-F98F1B17CC03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Risk Assessments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493650" y="978252"/>
            <a:ext cx="11204699" cy="9097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 algn="ctr">
              <a:buFont typeface="Arial"/>
              <a:buNone/>
            </a:pPr>
            <a:r>
              <a:rPr lang="en-US" sz="2400" b="1" dirty="0">
                <a:solidFill>
                  <a:srgbClr val="49BAB7"/>
                </a:solidFill>
                <a:latin typeface="Helvetica" charset="0"/>
                <a:ea typeface="Helvetica" charset="0"/>
                <a:cs typeface="Helvetica" charset="0"/>
              </a:rPr>
              <a:t>In the meantime, how can I ensure my sports club is risk assessed?</a:t>
            </a:r>
          </a:p>
          <a:p>
            <a:pPr marL="0" indent="0">
              <a:buFont typeface="Arial"/>
              <a:buNone/>
            </a:pPr>
            <a:endParaRPr lang="en-US" b="1" dirty="0">
              <a:solidFill>
                <a:srgbClr val="49BAB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endParaRPr lang="en-US" sz="2000" b="1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Picture 4" descr="A person wearing a hat&#10;&#10;Description automatically generated">
            <a:extLst>
              <a:ext uri="{FF2B5EF4-FFF2-40B4-BE49-F238E27FC236}">
                <a16:creationId xmlns:a16="http://schemas.microsoft.com/office/drawing/2014/main" id="{39167CE4-0FCB-45F2-BBC8-9C1DA5FFA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31" y="5022498"/>
            <a:ext cx="3048000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F5C66D-C1E4-4A2F-897B-B146FE6C7880}"/>
              </a:ext>
            </a:extLst>
          </p:cNvPr>
          <p:cNvSpPr txBox="1"/>
          <p:nvPr/>
        </p:nvSpPr>
        <p:spPr>
          <a:xfrm>
            <a:off x="106878" y="2161309"/>
            <a:ext cx="53082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u="sng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Some H&amp;S Top Tips:</a:t>
            </a:r>
          </a:p>
          <a:p>
            <a:pPr lvl="0"/>
            <a:r>
              <a:rPr lang="en-US" sz="2000" b="1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Send your risk assessment to participants in advance</a:t>
            </a:r>
          </a:p>
          <a:p>
            <a:pPr lvl="0"/>
            <a:r>
              <a:rPr lang="en-US" sz="2000" b="1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Provide an induction to novice members</a:t>
            </a:r>
          </a:p>
          <a:p>
            <a:pPr lvl="0"/>
            <a:r>
              <a:rPr lang="en-US" sz="2000" b="1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Put a set of rules/guidelines in place</a:t>
            </a:r>
          </a:p>
          <a:p>
            <a:pPr lvl="0"/>
            <a:r>
              <a:rPr lang="en-US" sz="2000" b="1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Review your Activities &amp; RAs regularly</a:t>
            </a:r>
          </a:p>
          <a:p>
            <a:pPr lvl="0"/>
            <a:r>
              <a:rPr lang="en-US" sz="2000" b="1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If you’re unsure, google it.</a:t>
            </a:r>
          </a:p>
          <a:p>
            <a:pPr lvl="0"/>
            <a:r>
              <a:rPr lang="en-US" sz="2000" b="1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If google can’t help, ask us!!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72C6E-446D-4861-A05B-BEF2CDD8B976}"/>
              </a:ext>
            </a:extLst>
          </p:cNvPr>
          <p:cNvSpPr txBox="1"/>
          <p:nvPr/>
        </p:nvSpPr>
        <p:spPr>
          <a:xfrm>
            <a:off x="5557652" y="1763369"/>
            <a:ext cx="652747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Events with alcohol consumption</a:t>
            </a:r>
          </a:p>
          <a:p>
            <a:pPr algn="ctr"/>
            <a:endParaRPr lang="en-US" sz="1300" b="1" u="sng" dirty="0">
              <a:solidFill>
                <a:srgbClr val="1C2545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15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The consumption of alcohol can be a high-risk activity, and a contributing factor to many medical emergencies, ill-</a:t>
            </a:r>
            <a:r>
              <a:rPr lang="en-US" sz="1500" dirty="0" err="1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behaviour</a:t>
            </a:r>
            <a:r>
              <a:rPr lang="en-US" sz="15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 and damage.</a:t>
            </a:r>
          </a:p>
          <a:p>
            <a:endParaRPr lang="en-US" sz="1500" dirty="0">
              <a:solidFill>
                <a:srgbClr val="1C2545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15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If you are </a:t>
            </a:r>
            <a:r>
              <a:rPr lang="en-US" sz="1500" dirty="0" err="1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organising</a:t>
            </a:r>
            <a:r>
              <a:rPr lang="en-US" sz="15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 an event where alcohol is provided, you must mention this in your Risk Assessment, and inform us accordingly.</a:t>
            </a:r>
          </a:p>
          <a:p>
            <a:endParaRPr lang="en-US" sz="1500" dirty="0">
              <a:solidFill>
                <a:srgbClr val="1C2545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15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To ensure damage is limited, a member(s) of the committee should place themselves in a responsible (</a:t>
            </a:r>
            <a:r>
              <a:rPr lang="en-US" sz="1500" b="1" u="sng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sober</a:t>
            </a:r>
            <a:r>
              <a:rPr lang="en-US" sz="15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) position throughout the event.</a:t>
            </a:r>
          </a:p>
          <a:p>
            <a:r>
              <a:rPr lang="en-US" sz="15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Please remember, that at no time should a student feel </a:t>
            </a:r>
            <a:r>
              <a:rPr lang="en-US" sz="1500" dirty="0" err="1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pressurised</a:t>
            </a:r>
            <a:r>
              <a:rPr lang="en-US" sz="15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 into drinking – allegations of such </a:t>
            </a:r>
            <a:r>
              <a:rPr lang="en-US" sz="1500" dirty="0" err="1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behaviour</a:t>
            </a:r>
            <a:r>
              <a:rPr lang="en-US" sz="15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 at a sports-organized event may result in disciplinary actions.</a:t>
            </a:r>
          </a:p>
          <a:p>
            <a:endParaRPr lang="en-US" sz="1500" dirty="0">
              <a:solidFill>
                <a:srgbClr val="1C2545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15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Let’s not forget, not all members of your group will consume alcohol – a lot of UoG Students don’t - and many more will not do so in excess. </a:t>
            </a:r>
          </a:p>
          <a:p>
            <a:endParaRPr lang="en-US" sz="1500" dirty="0">
              <a:solidFill>
                <a:srgbClr val="1C2545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15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Holding alcoholic socials is totally fine, but be mindful that consistently doing this can be rather off-putting for students.</a:t>
            </a:r>
          </a:p>
          <a:p>
            <a:endParaRPr lang="en-US" sz="1500" dirty="0">
              <a:solidFill>
                <a:srgbClr val="1C2545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1500" dirty="0">
                <a:solidFill>
                  <a:srgbClr val="1C2545"/>
                </a:solidFill>
                <a:latin typeface="Helvetica" charset="0"/>
                <a:ea typeface="Helvetica" charset="0"/>
                <a:cs typeface="Helvetica" charset="0"/>
              </a:rPr>
              <a:t>And once again, alcohol will not be funded from a Sports Club own funding.</a:t>
            </a:r>
          </a:p>
          <a:p>
            <a:endParaRPr lang="en-US" dirty="0">
              <a:solidFill>
                <a:srgbClr val="1C2545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35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CD12F-9C4B-4391-AF4B-DB274733E0EE}"/>
              </a:ext>
            </a:extLst>
          </p:cNvPr>
          <p:cNvSpPr txBox="1">
            <a:spLocks/>
          </p:cNvSpPr>
          <p:nvPr/>
        </p:nvSpPr>
        <p:spPr>
          <a:xfrm>
            <a:off x="504371" y="1358443"/>
            <a:ext cx="11223171" cy="48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endParaRPr lang="en-US" b="1" dirty="0">
              <a:solidFill>
                <a:srgbClr val="49BAB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endParaRPr lang="en-US" sz="2000" b="1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76EC4A-CAEC-4DF2-9011-5D641E88AF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89" r="12296" b="10834"/>
          <a:stretch/>
        </p:blipFill>
        <p:spPr>
          <a:xfrm>
            <a:off x="504371" y="1358443"/>
            <a:ext cx="6389947" cy="50771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0AE880-6DE0-42FE-AC38-34C0570798E0}"/>
              </a:ext>
            </a:extLst>
          </p:cNvPr>
          <p:cNvSpPr txBox="1"/>
          <p:nvPr/>
        </p:nvSpPr>
        <p:spPr>
          <a:xfrm>
            <a:off x="6894318" y="2282537"/>
            <a:ext cx="52673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the event something goes wrong, please make sure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Let us know!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Report it via the Student Portal on the UoG Website!!!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400" b="1" dirty="0">
                <a:solidFill>
                  <a:srgbClr val="1C2545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https://www.gre.ac.uk/about-us/governance/safety</a:t>
            </a:r>
            <a:endParaRPr lang="en-GB" sz="2400" b="1" dirty="0">
              <a:solidFill>
                <a:srgbClr val="1C2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E7F053-64FA-407C-A636-0E8CF19A0FB7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Risk Assessments </a:t>
            </a:r>
          </a:p>
        </p:txBody>
      </p:sp>
    </p:spTree>
    <p:extLst>
      <p:ext uri="{BB962C8B-B14F-4D97-AF65-F5344CB8AC3E}">
        <p14:creationId xmlns:p14="http://schemas.microsoft.com/office/powerpoint/2010/main" val="62751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9FADC-9CA4-4669-BAB7-5F515DBB2224}"/>
              </a:ext>
            </a:extLst>
          </p:cNvPr>
          <p:cNvSpPr txBox="1">
            <a:spLocks/>
          </p:cNvSpPr>
          <p:nvPr/>
        </p:nvSpPr>
        <p:spPr>
          <a:xfrm>
            <a:off x="327561" y="31662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Year Plan – Aims &amp; Objectives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0170D-A106-435A-A8CE-853E1E52C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750" y="1831313"/>
            <a:ext cx="5874486" cy="40936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C65401-CF3A-412E-ABF2-D15096314522}"/>
              </a:ext>
            </a:extLst>
          </p:cNvPr>
          <p:cNvSpPr txBox="1"/>
          <p:nvPr/>
        </p:nvSpPr>
        <p:spPr>
          <a:xfrm>
            <a:off x="1993661" y="1398520"/>
            <a:ext cx="8337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Please refer to resource pack for the below document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2B2F4795-907B-4C10-A74D-08ED6892B1A4}"/>
              </a:ext>
            </a:extLst>
          </p:cNvPr>
          <p:cNvSpPr/>
          <p:nvPr/>
        </p:nvSpPr>
        <p:spPr>
          <a:xfrm rot="14831277">
            <a:off x="2320513" y="3422217"/>
            <a:ext cx="177882" cy="1115444"/>
          </a:xfrm>
          <a:prstGeom prst="upArrow">
            <a:avLst/>
          </a:prstGeom>
          <a:solidFill>
            <a:srgbClr val="49BA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E62641D7-EF08-4008-B3D5-AE62DFF92BD3}"/>
              </a:ext>
            </a:extLst>
          </p:cNvPr>
          <p:cNvSpPr/>
          <p:nvPr/>
        </p:nvSpPr>
        <p:spPr>
          <a:xfrm rot="13639805">
            <a:off x="3419713" y="3270153"/>
            <a:ext cx="159564" cy="2804650"/>
          </a:xfrm>
          <a:prstGeom prst="upArrow">
            <a:avLst/>
          </a:prstGeom>
          <a:solidFill>
            <a:srgbClr val="49BA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D4B5FA9B-D9D5-4745-ACC6-BD21DDA010BF}"/>
              </a:ext>
            </a:extLst>
          </p:cNvPr>
          <p:cNvSpPr/>
          <p:nvPr/>
        </p:nvSpPr>
        <p:spPr>
          <a:xfrm rot="7172578">
            <a:off x="8001283" y="2946307"/>
            <a:ext cx="172015" cy="3124238"/>
          </a:xfrm>
          <a:prstGeom prst="upArrow">
            <a:avLst/>
          </a:prstGeom>
          <a:solidFill>
            <a:srgbClr val="49BA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E5FF4031-8290-4EB0-B9D2-CABA9E5CA12F}"/>
              </a:ext>
            </a:extLst>
          </p:cNvPr>
          <p:cNvSpPr/>
          <p:nvPr/>
        </p:nvSpPr>
        <p:spPr>
          <a:xfrm rot="6619801">
            <a:off x="9058122" y="3362445"/>
            <a:ext cx="149189" cy="1204283"/>
          </a:xfrm>
          <a:prstGeom prst="upArrow">
            <a:avLst/>
          </a:prstGeom>
          <a:solidFill>
            <a:srgbClr val="49BA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C1415165-F477-436A-9C84-A3BF56C639A6}"/>
              </a:ext>
            </a:extLst>
          </p:cNvPr>
          <p:cNvSpPr/>
          <p:nvPr/>
        </p:nvSpPr>
        <p:spPr>
          <a:xfrm rot="10800000">
            <a:off x="5544642" y="3663357"/>
            <a:ext cx="166256" cy="2277674"/>
          </a:xfrm>
          <a:prstGeom prst="upArrow">
            <a:avLst/>
          </a:prstGeom>
          <a:solidFill>
            <a:srgbClr val="49BA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7CCB82-EB8A-4C6A-9B00-47DFC3088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920" y="5963745"/>
            <a:ext cx="710145" cy="7101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CB2C58-B094-4FBE-A42B-8C5DB7830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259" y="5326526"/>
            <a:ext cx="710145" cy="7101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89D20E-184F-49A5-948D-0ECDC97D7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316" y="3858388"/>
            <a:ext cx="979529" cy="9795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40DD41-AF74-41FF-A8FF-9AFA2814F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6423" y="3858388"/>
            <a:ext cx="909410" cy="9094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61675D-E229-4597-8F93-D284684CC65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884" r="17533"/>
          <a:stretch/>
        </p:blipFill>
        <p:spPr>
          <a:xfrm>
            <a:off x="1249954" y="5379731"/>
            <a:ext cx="986169" cy="10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55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4997-0C43-45FA-A275-A7D025921B7B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Sports Exec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9BF943-CF67-4BCA-A879-FC96B931A80A}"/>
              </a:ext>
            </a:extLst>
          </p:cNvPr>
          <p:cNvSpPr txBox="1"/>
          <p:nvPr/>
        </p:nvSpPr>
        <p:spPr>
          <a:xfrm>
            <a:off x="546266" y="4622861"/>
            <a:ext cx="204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Emma Caney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3C7D8-8996-4EA3-95E7-54E8DF4DC0DF}"/>
              </a:ext>
            </a:extLst>
          </p:cNvPr>
          <p:cNvSpPr txBox="1"/>
          <p:nvPr/>
        </p:nvSpPr>
        <p:spPr>
          <a:xfrm>
            <a:off x="2917373" y="4637849"/>
            <a:ext cx="204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Nicholas Jones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8E18F6-70DF-4290-BD80-C0EAA80E330F}"/>
              </a:ext>
            </a:extLst>
          </p:cNvPr>
          <p:cNvSpPr txBox="1"/>
          <p:nvPr/>
        </p:nvSpPr>
        <p:spPr>
          <a:xfrm>
            <a:off x="5288480" y="4637849"/>
            <a:ext cx="204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Jamie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9FEF7-B7A6-4985-8303-7C514F2D2D43}"/>
              </a:ext>
            </a:extLst>
          </p:cNvPr>
          <p:cNvSpPr txBox="1"/>
          <p:nvPr/>
        </p:nvSpPr>
        <p:spPr>
          <a:xfrm>
            <a:off x="7540832" y="4626221"/>
            <a:ext cx="204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Guilia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Terragni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1916F-E847-4C41-A459-DCEEC1990CB8}"/>
              </a:ext>
            </a:extLst>
          </p:cNvPr>
          <p:cNvSpPr txBox="1"/>
          <p:nvPr/>
        </p:nvSpPr>
        <p:spPr>
          <a:xfrm>
            <a:off x="10121736" y="4622861"/>
            <a:ext cx="204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Tia Walby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3A150-5B82-4755-A8F9-68C7C5CC85CD}"/>
              </a:ext>
            </a:extLst>
          </p:cNvPr>
          <p:cNvSpPr txBox="1"/>
          <p:nvPr/>
        </p:nvSpPr>
        <p:spPr>
          <a:xfrm>
            <a:off x="2723408" y="1312508"/>
            <a:ext cx="717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Your new Sports Exec for 2019/2020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6D2266-9327-4863-8C00-C352FC747276}"/>
              </a:ext>
            </a:extLst>
          </p:cNvPr>
          <p:cNvSpPr txBox="1"/>
          <p:nvPr/>
        </p:nvSpPr>
        <p:spPr>
          <a:xfrm>
            <a:off x="4303814" y="5632862"/>
            <a:ext cx="3386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is their role?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9CA6F1-308A-4C56-9932-907C16851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21" y="2476500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81DE6F-A423-4B22-91FB-693C831D3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529" y="2496658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893942-F9B2-4509-BBDD-3C4B19904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537" y="2550717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B9292A-A455-4B02-A2DA-C9992F59D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249" y="2569963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E18F7E-1674-43C9-AFD4-F0907464E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1961" y="2589443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6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8C7B4B-6288-476E-BF4B-5E817405B0C7}"/>
              </a:ext>
            </a:extLst>
          </p:cNvPr>
          <p:cNvSpPr/>
          <p:nvPr/>
        </p:nvSpPr>
        <p:spPr>
          <a:xfrm>
            <a:off x="510639" y="3688975"/>
            <a:ext cx="10843161" cy="28631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The Activities Team + Social Media</a:t>
            </a:r>
            <a:b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</a:br>
            <a:endParaRPr lang="en-US" sz="3200" b="1" dirty="0">
              <a:solidFill>
                <a:schemeClr val="bg1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271" y="1402512"/>
            <a:ext cx="4803815" cy="99439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Kayleigh McNeice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Sports Development Coordinator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9365CF-DE0A-4037-917F-4572382FBFAC}"/>
              </a:ext>
            </a:extLst>
          </p:cNvPr>
          <p:cNvSpPr txBox="1">
            <a:spLocks/>
          </p:cNvSpPr>
          <p:nvPr/>
        </p:nvSpPr>
        <p:spPr>
          <a:xfrm>
            <a:off x="6969826" y="1402512"/>
            <a:ext cx="4478977" cy="8984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Joe Ross-Nelson</a:t>
            </a:r>
          </a:p>
          <a:p>
            <a:pPr marL="0" indent="0" algn="ctr">
              <a:buFont typeface="Arial"/>
              <a:buNone/>
            </a:pPr>
            <a:r>
              <a:rPr lang="en-US" sz="2400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Societies Coordinator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B3B550-C6DA-4A0C-8756-9E53FC6B03DB}"/>
              </a:ext>
            </a:extLst>
          </p:cNvPr>
          <p:cNvSpPr txBox="1">
            <a:spLocks/>
          </p:cNvSpPr>
          <p:nvPr/>
        </p:nvSpPr>
        <p:spPr>
          <a:xfrm>
            <a:off x="0" y="2712950"/>
            <a:ext cx="5257800" cy="10566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Priya Pabla</a:t>
            </a:r>
          </a:p>
          <a:p>
            <a:pPr marL="0" indent="0" algn="ctr">
              <a:buFont typeface="Arial"/>
              <a:buNone/>
            </a:pPr>
            <a:r>
              <a:rPr lang="en-US" sz="2400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Academic Communities Coordinator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DFDEC4-2176-42B8-9D19-0FB96468CD3F}"/>
              </a:ext>
            </a:extLst>
          </p:cNvPr>
          <p:cNvSpPr txBox="1">
            <a:spLocks/>
          </p:cNvSpPr>
          <p:nvPr/>
        </p:nvSpPr>
        <p:spPr>
          <a:xfrm>
            <a:off x="7255822" y="2728075"/>
            <a:ext cx="4097977" cy="1473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>
                <a:solidFill>
                  <a:srgbClr val="49BAB7"/>
                </a:solidFill>
                <a:latin typeface="Helvetica" charset="-52"/>
                <a:ea typeface="Helvetica" charset="-52"/>
                <a:cs typeface="Helvetica" charset="-52"/>
              </a:rPr>
              <a:t>Onyinye Nkemdirim</a:t>
            </a:r>
          </a:p>
          <a:p>
            <a:pPr marL="0" indent="0" algn="ctr">
              <a:buFont typeface="Arial"/>
              <a:buNone/>
            </a:pPr>
            <a:r>
              <a:rPr lang="en-US" sz="2400" dirty="0">
                <a:solidFill>
                  <a:srgbClr val="1D2644"/>
                </a:solidFill>
                <a:latin typeface="Helvetica" charset="-52"/>
                <a:ea typeface="Helvetica" charset="-52"/>
                <a:cs typeface="Helvetica" charset="-52"/>
              </a:rPr>
              <a:t>Student Activities Manager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B41400-9905-47B8-8CA0-A318F04F8B3D}"/>
              </a:ext>
            </a:extLst>
          </p:cNvPr>
          <p:cNvSpPr txBox="1">
            <a:spLocks/>
          </p:cNvSpPr>
          <p:nvPr/>
        </p:nvSpPr>
        <p:spPr>
          <a:xfrm>
            <a:off x="1676400" y="420155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5C827-E3C2-41DE-8FE0-4A3BAFB9DB73}"/>
              </a:ext>
            </a:extLst>
          </p:cNvPr>
          <p:cNvSpPr txBox="1"/>
          <p:nvPr/>
        </p:nvSpPr>
        <p:spPr>
          <a:xfrm>
            <a:off x="1436913" y="3688975"/>
            <a:ext cx="984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simple follow, like or retweet can really help us build our social media platforms which in turn attract more sponsorship and support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C7779A-6E7A-4E20-9436-F1F6B090D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3" y="4654740"/>
            <a:ext cx="1325563" cy="13255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45F9F3-2950-4F80-AF03-09953C7AD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468" y="4609292"/>
            <a:ext cx="1573481" cy="15734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215897-0740-4C21-BE30-309C7A57409C}"/>
              </a:ext>
            </a:extLst>
          </p:cNvPr>
          <p:cNvSpPr txBox="1"/>
          <p:nvPr/>
        </p:nvSpPr>
        <p:spPr>
          <a:xfrm>
            <a:off x="882732" y="6046130"/>
            <a:ext cx="270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@</a:t>
            </a:r>
            <a:r>
              <a:rPr lang="en-GB" b="1" dirty="0" err="1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TeamGreenwichGSU</a:t>
            </a:r>
            <a:endParaRPr lang="en-GB" b="1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184FE4-B10B-4E5D-AA19-85B060E832AD}"/>
              </a:ext>
            </a:extLst>
          </p:cNvPr>
          <p:cNvSpPr txBox="1"/>
          <p:nvPr/>
        </p:nvSpPr>
        <p:spPr>
          <a:xfrm>
            <a:off x="8795468" y="6182773"/>
            <a:ext cx="172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@</a:t>
            </a:r>
            <a:r>
              <a:rPr lang="en-GB" b="1" dirty="0" err="1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GSU_team</a:t>
            </a:r>
            <a:endParaRPr lang="en-GB" b="1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1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48F5-928A-4211-89CC-94483F39AAC3}"/>
              </a:ext>
            </a:extLst>
          </p:cNvPr>
          <p:cNvSpPr txBox="1">
            <a:spLocks/>
          </p:cNvSpPr>
          <p:nvPr/>
        </p:nvSpPr>
        <p:spPr>
          <a:xfrm>
            <a:off x="410689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Memberships</a:t>
            </a:r>
            <a:b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</a:br>
            <a:endParaRPr lang="en-US" sz="3200" b="1" dirty="0">
              <a:solidFill>
                <a:schemeClr val="bg1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DD4C7-C2EF-4C2A-ACEE-13DA7DBF3AF6}"/>
              </a:ext>
            </a:extLst>
          </p:cNvPr>
          <p:cNvSpPr txBox="1"/>
          <p:nvPr/>
        </p:nvSpPr>
        <p:spPr>
          <a:xfrm>
            <a:off x="488812" y="1727320"/>
            <a:ext cx="41518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Paying Memberships </a:t>
            </a:r>
          </a:p>
          <a:p>
            <a:endParaRPr lang="en-GB" b="1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Membership fees include:</a:t>
            </a:r>
          </a:p>
          <a:p>
            <a:r>
              <a:rPr lang="en-GB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Training</a:t>
            </a:r>
          </a:p>
          <a:p>
            <a:r>
              <a:rPr lang="en-GB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Venue Hire</a:t>
            </a:r>
          </a:p>
          <a:p>
            <a:r>
              <a:rPr lang="en-GB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Transport</a:t>
            </a:r>
          </a:p>
          <a:p>
            <a:r>
              <a:rPr lang="en-GB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Umpires</a:t>
            </a:r>
          </a:p>
          <a:p>
            <a:r>
              <a:rPr lang="en-GB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Kit</a:t>
            </a:r>
          </a:p>
          <a:p>
            <a:r>
              <a:rPr lang="en-GB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Insurance</a:t>
            </a:r>
          </a:p>
          <a:p>
            <a:r>
              <a:rPr lang="en-GB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Equipment</a:t>
            </a:r>
          </a:p>
          <a:p>
            <a:endParaRPr lang="en-GB" b="1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876B88-FB9F-42C4-9724-3A7A9A06A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40874"/>
              </p:ext>
            </p:extLst>
          </p:nvPr>
        </p:nvGraphicFramePr>
        <p:xfrm>
          <a:off x="488812" y="4866641"/>
          <a:ext cx="3943252" cy="16402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71626">
                  <a:extLst>
                    <a:ext uri="{9D8B030D-6E8A-4147-A177-3AD203B41FA5}">
                      <a16:colId xmlns:a16="http://schemas.microsoft.com/office/drawing/2014/main" val="701921058"/>
                    </a:ext>
                  </a:extLst>
                </a:gridCol>
                <a:gridCol w="1971626">
                  <a:extLst>
                    <a:ext uri="{9D8B030D-6E8A-4147-A177-3AD203B41FA5}">
                      <a16:colId xmlns:a16="http://schemas.microsoft.com/office/drawing/2014/main" val="4141681077"/>
                    </a:ext>
                  </a:extLst>
                </a:gridCol>
              </a:tblGrid>
              <a:tr h="410052">
                <a:tc>
                  <a:txBody>
                    <a:bodyPr/>
                    <a:lstStyle/>
                    <a:p>
                      <a:r>
                        <a:rPr lang="en-GB" dirty="0"/>
                        <a:t>Sport 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477852"/>
                  </a:ext>
                </a:extLst>
              </a:tr>
              <a:tr h="410052">
                <a:tc>
                  <a:txBody>
                    <a:bodyPr/>
                    <a:lstStyle/>
                    <a:p>
                      <a:r>
                        <a:rPr lang="en-GB" dirty="0"/>
                        <a:t>BUCS/Competitive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066259"/>
                  </a:ext>
                </a:extLst>
              </a:tr>
              <a:tr h="410052">
                <a:tc>
                  <a:txBody>
                    <a:bodyPr/>
                    <a:lstStyle/>
                    <a:p>
                      <a:r>
                        <a:rPr lang="en-GB" dirty="0"/>
                        <a:t>LUSL/Recreational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213419"/>
                  </a:ext>
                </a:extLst>
              </a:tr>
              <a:tr h="410052">
                <a:tc>
                  <a:txBody>
                    <a:bodyPr/>
                    <a:lstStyle/>
                    <a:p>
                      <a:r>
                        <a:rPr lang="en-GB" dirty="0"/>
                        <a:t>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018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982F97-BF16-426E-9EC0-B9861EC00C97}"/>
              </a:ext>
            </a:extLst>
          </p:cNvPr>
          <p:cNvSpPr txBox="1"/>
          <p:nvPr/>
        </p:nvSpPr>
        <p:spPr>
          <a:xfrm>
            <a:off x="6531428" y="1323559"/>
            <a:ext cx="503513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Building and keeping your members</a:t>
            </a:r>
          </a:p>
          <a:p>
            <a:endParaRPr lang="en-GB" b="1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Welcome fair – be approachable, friendly and know what your offer is to students</a:t>
            </a:r>
          </a:p>
          <a:p>
            <a:endParaRPr lang="en-GB" sz="16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Trials – be organised, advertise early and ensure non-competitive offer is advertised</a:t>
            </a:r>
          </a:p>
          <a:p>
            <a:endParaRPr lang="en-GB" sz="16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GSU Website – make sure page is up to date and looks appealing to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Social Media - have active social media accounts, engage with GSU and your members through these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Social events – events away from competitions, friendly social events</a:t>
            </a:r>
          </a:p>
          <a:p>
            <a:endParaRPr lang="en-GB" sz="14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b="1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else do you think you can gain new members and keep both new and old members participating throughout the year?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AC640-6F07-43ED-98AA-1C7659CDA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35"/>
          <a:stretch/>
        </p:blipFill>
        <p:spPr>
          <a:xfrm>
            <a:off x="3492087" y="1955639"/>
            <a:ext cx="2871444" cy="259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2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3811" y="23550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Fixtures</a:t>
            </a:r>
            <a:b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</a:br>
            <a:endParaRPr lang="en-US" sz="3200" b="1" dirty="0">
              <a:solidFill>
                <a:schemeClr val="bg1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39315-053C-4564-9F5C-BAA16AA6EED1}"/>
              </a:ext>
            </a:extLst>
          </p:cNvPr>
          <p:cNvSpPr txBox="1"/>
          <p:nvPr/>
        </p:nvSpPr>
        <p:spPr>
          <a:xfrm>
            <a:off x="234817" y="1270660"/>
            <a:ext cx="5779675" cy="59093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LUSL and BUCS fixtures compiled into 1 spreadsheet and sent over on Thursdays for following week</a:t>
            </a:r>
          </a:p>
          <a:p>
            <a:endParaRPr lang="en-GB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Any missing info can be checked by teams online</a:t>
            </a:r>
          </a:p>
          <a:p>
            <a:endParaRPr lang="en-GB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Transport is booked if destination is over 1hr 30mins away - unless the team express they want to use the mini bus and members of team have relevant training</a:t>
            </a:r>
          </a:p>
          <a:p>
            <a:endParaRPr lang="en-GB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48 hours notice to rearrange or cancel a fixture - If less than 48 hours notice for reasons other than bad weather your team will be liable for any costs incurred by your opposition and you will automatically concede a walkover</a:t>
            </a:r>
          </a:p>
          <a:p>
            <a:endParaRPr lang="en-GB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 cannot request a walkover until 3 other dates have been discussed with opposition </a:t>
            </a:r>
          </a:p>
          <a:p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F2A997-38CB-4F7F-A6C6-4376EC269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383"/>
          <a:stretch/>
        </p:blipFill>
        <p:spPr>
          <a:xfrm>
            <a:off x="6177507" y="2577871"/>
            <a:ext cx="5779676" cy="230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3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753E1-2E22-48D1-8528-E120742B0F0C}"/>
              </a:ext>
            </a:extLst>
          </p:cNvPr>
          <p:cNvSpPr txBox="1">
            <a:spLocks/>
          </p:cNvSpPr>
          <p:nvPr/>
        </p:nvSpPr>
        <p:spPr>
          <a:xfrm>
            <a:off x="303811" y="2355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Match day procedures</a:t>
            </a:r>
            <a:b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</a:br>
            <a:endParaRPr lang="en-US" sz="3200" b="1" dirty="0">
              <a:solidFill>
                <a:schemeClr val="bg1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E5E393-81B2-4BDF-A45A-A8B942AE7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186" y="2338904"/>
            <a:ext cx="4444115" cy="3334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E112F6-10EB-48FB-B450-31D527DA8094}"/>
              </a:ext>
            </a:extLst>
          </p:cNvPr>
          <p:cNvSpPr txBox="1"/>
          <p:nvPr/>
        </p:nvSpPr>
        <p:spPr>
          <a:xfrm>
            <a:off x="431470" y="1915552"/>
            <a:ext cx="56645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Match packs can be collected from Avery Hill office on Wednesdays</a:t>
            </a:r>
          </a:p>
          <a:p>
            <a:endParaRPr lang="en-GB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Match official money organised and ready for collection on Wednesdays or Fridays for weekend fixtures – receipt must be returned or no ref money will be given out the following week</a:t>
            </a:r>
          </a:p>
          <a:p>
            <a:endParaRPr lang="en-GB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Match packs and receipts must be returned by Friday lunchtime to Avery Hill office</a:t>
            </a:r>
          </a:p>
          <a:p>
            <a:endParaRPr lang="en-GB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Captains will be sent coach info by Tuesday latest prior to fixture (driver number and registration)</a:t>
            </a:r>
          </a:p>
          <a:p>
            <a:endParaRPr lang="en-GB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Refer to pack to determine pick up location</a:t>
            </a:r>
          </a:p>
        </p:txBody>
      </p:sp>
    </p:spTree>
    <p:extLst>
      <p:ext uri="{BB962C8B-B14F-4D97-AF65-F5344CB8AC3E}">
        <p14:creationId xmlns:p14="http://schemas.microsoft.com/office/powerpoint/2010/main" val="340903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E2CB0-6144-4BB3-B3BE-E619A8B4CEBB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Equipment &amp; Kit</a:t>
            </a:r>
            <a:endParaRPr lang="en-US" sz="3200" b="1" dirty="0">
              <a:solidFill>
                <a:schemeClr val="bg1"/>
              </a:solidFill>
              <a:latin typeface="Helvetica" charset="-52"/>
              <a:ea typeface="Helvetica" charset="-52"/>
              <a:cs typeface="Helvetica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A55A21-BACC-4632-BAFF-ED98232B0C70}"/>
              </a:ext>
            </a:extLst>
          </p:cNvPr>
          <p:cNvSpPr txBox="1"/>
          <p:nvPr/>
        </p:nvSpPr>
        <p:spPr>
          <a:xfrm>
            <a:off x="137912" y="1644193"/>
            <a:ext cx="75097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do you need?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 you know how many kits you have from last year?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 sheet in your packs to identify what you might need for next season</a:t>
            </a:r>
          </a:p>
          <a:p>
            <a:endParaRPr lang="en-GB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Ensure if you require new equipment you request enough in your funding breakdown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teams except new clubs and Men’s football will not get new kit unless brought through generated account</a:t>
            </a:r>
          </a:p>
          <a:p>
            <a:endParaRPr lang="en-GB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Teamwear and casual wear can be purchased from </a:t>
            </a:r>
            <a:r>
              <a:rPr lang="en-GB" dirty="0" err="1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Surridge</a:t>
            </a:r>
            <a:r>
              <a:rPr lang="en-GB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Sport</a:t>
            </a:r>
          </a:p>
          <a:p>
            <a:endParaRPr lang="en-GB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new process for collecting kit/equipment will begin at the start of next season - TBC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EB05AA-1480-44AE-9938-442667BB9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447" y="2614436"/>
            <a:ext cx="3955117" cy="240882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37BC9E8-13DA-40BD-B9D6-46639D95349F}"/>
              </a:ext>
            </a:extLst>
          </p:cNvPr>
          <p:cNvSpPr/>
          <p:nvPr/>
        </p:nvSpPr>
        <p:spPr>
          <a:xfrm rot="19777255">
            <a:off x="7318490" y="4958007"/>
            <a:ext cx="1084483" cy="209154"/>
          </a:xfrm>
          <a:prstGeom prst="rightArrow">
            <a:avLst/>
          </a:prstGeom>
          <a:solidFill>
            <a:srgbClr val="49BA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4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Trials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92482" y="1611559"/>
            <a:ext cx="6807035" cy="12136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49BAB7"/>
                </a:solidFill>
                <a:latin typeface="Helvetica" charset="0"/>
                <a:ea typeface="Helvetica" charset="0"/>
                <a:cs typeface="Helvetica" charset="0"/>
              </a:rPr>
              <a:t>Trials/Taster Sessions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49BAB7"/>
                </a:solidFill>
                <a:latin typeface="Helvetica" charset="0"/>
                <a:ea typeface="Helvetica" charset="0"/>
                <a:cs typeface="Helvetica" charset="0"/>
              </a:rPr>
              <a:t>How are you planning on conducting your trails/taster sessions?</a:t>
            </a:r>
          </a:p>
          <a:p>
            <a:pPr marL="0" indent="0">
              <a:buNone/>
            </a:pPr>
            <a:endParaRPr lang="en-US" sz="2000" dirty="0">
              <a:solidFill>
                <a:srgbClr val="49BAB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49BAB7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1800" dirty="0">
              <a:solidFill>
                <a:srgbClr val="49BAB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E5276-56D2-4D92-B793-3B5F4AB6B7D3}"/>
              </a:ext>
            </a:extLst>
          </p:cNvPr>
          <p:cNvSpPr txBox="1"/>
          <p:nvPr/>
        </p:nvSpPr>
        <p:spPr>
          <a:xfrm>
            <a:off x="451263" y="3059249"/>
            <a:ext cx="119822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Inclusive                                       </a:t>
            </a:r>
          </a:p>
          <a:p>
            <a:r>
              <a:rPr lang="en-GB" sz="2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   Organised</a:t>
            </a:r>
          </a:p>
          <a:p>
            <a:r>
              <a:rPr lang="en-GB" sz="2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                                                             Professional                                                                                                                                         </a:t>
            </a:r>
          </a:p>
          <a:p>
            <a:r>
              <a:rPr lang="en-GB" sz="2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                          Informative</a:t>
            </a:r>
          </a:p>
          <a:p>
            <a:r>
              <a:rPr lang="en-GB" sz="2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Fun</a:t>
            </a:r>
          </a:p>
          <a:p>
            <a:endParaRPr lang="en-GB" sz="24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                                                               Fair</a:t>
            </a:r>
          </a:p>
          <a:p>
            <a:r>
              <a:rPr lang="en-GB" sz="2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Challenging</a:t>
            </a:r>
          </a:p>
          <a:p>
            <a:r>
              <a:rPr lang="en-GB" sz="2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Welcoming                                                                                                     Ongoing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E3E82-EFA1-48D9-AE00-1657C384E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97" y="1878193"/>
            <a:ext cx="2569585" cy="947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C19090-925B-45B4-A3A7-D413A4C6F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2074" y="1611559"/>
            <a:ext cx="1791999" cy="1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1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94309" y="1395394"/>
            <a:ext cx="3365665" cy="459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49BAB7"/>
                </a:solidFill>
                <a:latin typeface="Helvetica" charset="0"/>
                <a:ea typeface="Helvetica" charset="0"/>
                <a:cs typeface="Helvetica" charset="0"/>
              </a:rPr>
              <a:t>Current Training Timetable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Training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1DFCB5-BACE-4B5F-8E2E-678583B43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01" y="1937588"/>
            <a:ext cx="7430127" cy="4271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2F5642-864E-4833-B4CD-60F0B9A3B6B8}"/>
              </a:ext>
            </a:extLst>
          </p:cNvPr>
          <p:cNvSpPr txBox="1"/>
          <p:nvPr/>
        </p:nvSpPr>
        <p:spPr>
          <a:xfrm>
            <a:off x="7811709" y="1424543"/>
            <a:ext cx="40494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session per club initially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After allocation, spare sessions will be distributed on a needs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Refer to packs to put forward any requests to change preferred training day – 1, 2,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This is just a preference/request and does not guarantee you the slot. The info will be collated and we will decide final training times, but will do our best to suit each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can you ensure you get as many team members as possible to training?</a:t>
            </a:r>
          </a:p>
        </p:txBody>
      </p:sp>
    </p:spTree>
    <p:extLst>
      <p:ext uri="{BB962C8B-B14F-4D97-AF65-F5344CB8AC3E}">
        <p14:creationId xmlns:p14="http://schemas.microsoft.com/office/powerpoint/2010/main" val="146237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D16DD9D-9F50-4F64-A520-1E71D8591408}"/>
              </a:ext>
            </a:extLst>
          </p:cNvPr>
          <p:cNvSpPr/>
          <p:nvPr/>
        </p:nvSpPr>
        <p:spPr>
          <a:xfrm>
            <a:off x="9038322" y="1779663"/>
            <a:ext cx="2989404" cy="48705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65651A-A286-4399-9533-CA769B3EE406}"/>
              </a:ext>
            </a:extLst>
          </p:cNvPr>
          <p:cNvSpPr/>
          <p:nvPr/>
        </p:nvSpPr>
        <p:spPr>
          <a:xfrm>
            <a:off x="6277667" y="1774759"/>
            <a:ext cx="2675693" cy="48872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75C0D9-B974-416E-A584-4FF5356809B3}"/>
              </a:ext>
            </a:extLst>
          </p:cNvPr>
          <p:cNvSpPr/>
          <p:nvPr/>
        </p:nvSpPr>
        <p:spPr>
          <a:xfrm>
            <a:off x="2962823" y="1779664"/>
            <a:ext cx="3216373" cy="48705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A9DB73-CDA5-41D7-8E95-F48A40DCF780}"/>
              </a:ext>
            </a:extLst>
          </p:cNvPr>
          <p:cNvSpPr/>
          <p:nvPr/>
        </p:nvSpPr>
        <p:spPr>
          <a:xfrm>
            <a:off x="164274" y="1779664"/>
            <a:ext cx="2675693" cy="48705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3069350" y="1261129"/>
            <a:ext cx="5982481" cy="4933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49BAB7"/>
                </a:solidFill>
                <a:latin typeface="Helvetica" charset="0"/>
                <a:ea typeface="Helvetica" charset="0"/>
                <a:cs typeface="Helvetica" charset="0"/>
              </a:rPr>
              <a:t>Core roles essential to each committee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5636" y="2911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Committee Roles &amp; Responsibilities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01F3A-E6A6-4F00-A1EA-28EB376A3C3F}"/>
              </a:ext>
            </a:extLst>
          </p:cNvPr>
          <p:cNvSpPr txBox="1"/>
          <p:nvPr/>
        </p:nvSpPr>
        <p:spPr>
          <a:xfrm>
            <a:off x="164274" y="1779664"/>
            <a:ext cx="267569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Chair/President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Oversees all of the group’s activity</a:t>
            </a:r>
          </a:p>
          <a:p>
            <a:endParaRPr lang="en-GB" sz="16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Provide support, advice and guidance to other committee members</a:t>
            </a:r>
          </a:p>
          <a:p>
            <a:endParaRPr lang="en-GB" sz="16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Actively represent the group members in a variety of situations</a:t>
            </a:r>
          </a:p>
          <a:p>
            <a:endParaRPr lang="en-GB" sz="16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Highly organised and committed to your group</a:t>
            </a:r>
          </a:p>
          <a:p>
            <a:endParaRPr lang="en-GB" sz="16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 afraid to delegate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Decision maker</a:t>
            </a:r>
          </a:p>
          <a:p>
            <a:endParaRPr lang="en-GB" sz="1400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1FD1E-69B4-47EE-B9BD-8FFD475F051F}"/>
              </a:ext>
            </a:extLst>
          </p:cNvPr>
          <p:cNvSpPr txBox="1"/>
          <p:nvPr/>
        </p:nvSpPr>
        <p:spPr>
          <a:xfrm>
            <a:off x="2973847" y="1762884"/>
            <a:ext cx="32053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Secretary/Vice Chair or President</a:t>
            </a:r>
            <a:endParaRPr lang="en-GB" sz="1600" b="1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Backbone of any student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Deals with paperwork and records to ensure everything runs smoothly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Emails needs to be written, agendas and records of meetings created and distributed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Communicate between group leaders and members to ensure everyone knows what’s happening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Help keep members interested and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Take on chair/president role when they are absent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BAE75C-8B18-4293-96AA-BC4FC5424686}"/>
              </a:ext>
            </a:extLst>
          </p:cNvPr>
          <p:cNvSpPr txBox="1"/>
          <p:nvPr/>
        </p:nvSpPr>
        <p:spPr>
          <a:xfrm>
            <a:off x="6301201" y="1774759"/>
            <a:ext cx="2652159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Treasurer</a:t>
            </a:r>
            <a:endParaRPr lang="en-GB" sz="14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Compulsory for 19/20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Key committee member with the responsibility of the clubs finances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Must sign off on all claim forms produced by the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oversee the financial side of all club activities, such as social events and fundraising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oversee the management of any membership funds that are payable to the club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483CC-BB79-449C-94ED-2E03D7D5EDE9}"/>
              </a:ext>
            </a:extLst>
          </p:cNvPr>
          <p:cNvSpPr txBox="1"/>
          <p:nvPr/>
        </p:nvSpPr>
        <p:spPr>
          <a:xfrm>
            <a:off x="9051831" y="1787804"/>
            <a:ext cx="3011001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49BAB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Captain</a:t>
            </a:r>
            <a:endParaRPr lang="en-GB" b="1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Responsible for having the team on the pitch at all fixtures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Make sure teams arrive at their matches and that training is what the team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Select the squad for each fixture and ensure players are eligible to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club has multiple teams the captain of each team is responsible for the match pack</a:t>
            </a:r>
          </a:p>
          <a:p>
            <a:endParaRPr lang="en-GB" sz="1400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400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400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400" dirty="0">
              <a:solidFill>
                <a:srgbClr val="49BAB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0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1363</Words>
  <Application>Microsoft Office PowerPoint</Application>
  <PresentationFormat>Widescreen</PresentationFormat>
  <Paragraphs>232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Helvetica</vt:lpstr>
      <vt:lpstr>Office Theme</vt:lpstr>
      <vt:lpstr>PowerPoint Presentation</vt:lpstr>
      <vt:lpstr>The Activities Team + Social Media </vt:lpstr>
      <vt:lpstr>PowerPoint Presentation</vt:lpstr>
      <vt:lpstr>Fixtures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Damon Smith</dc:creator>
  <cp:lastModifiedBy>Emma Caney</cp:lastModifiedBy>
  <cp:revision>80</cp:revision>
  <dcterms:created xsi:type="dcterms:W3CDTF">2018-08-22T17:08:53Z</dcterms:created>
  <dcterms:modified xsi:type="dcterms:W3CDTF">2019-06-04T14:48:55Z</dcterms:modified>
</cp:coreProperties>
</file>