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7" r:id="rId2"/>
    <p:sldId id="281" r:id="rId3"/>
    <p:sldId id="283" r:id="rId4"/>
    <p:sldId id="284" r:id="rId5"/>
    <p:sldId id="287" r:id="rId6"/>
    <p:sldId id="289" r:id="rId7"/>
    <p:sldId id="291" r:id="rId8"/>
    <p:sldId id="295" r:id="rId9"/>
    <p:sldId id="297" r:id="rId10"/>
    <p:sldId id="296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92" userDrawn="1">
          <p15:clr>
            <a:srgbClr val="A4A3A4"/>
          </p15:clr>
        </p15:guide>
        <p15:guide id="5" orient="horz" pos="2614" userDrawn="1">
          <p15:clr>
            <a:srgbClr val="A4A3A4"/>
          </p15:clr>
        </p15:guide>
        <p15:guide id="6" orient="horz" pos="1207" userDrawn="1">
          <p15:clr>
            <a:srgbClr val="A4A3A4"/>
          </p15:clr>
        </p15:guide>
        <p15:guide id="7" pos="4316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pos="43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545"/>
    <a:srgbClr val="49BAB7"/>
    <a:srgbClr val="1D2644"/>
    <a:srgbClr val="D11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190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756" y="108"/>
      </p:cViewPr>
      <p:guideLst>
        <p:guide orient="horz" pos="2160"/>
        <p:guide pos="3840"/>
        <p:guide pos="892"/>
        <p:guide orient="horz" pos="2614"/>
        <p:guide orient="horz" pos="1207"/>
        <p:guide pos="4316"/>
        <p:guide pos="4067"/>
        <p:guide pos="4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32A51-E3C4-724F-BEF0-23F6811B80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58294-AA75-5246-91A6-0BF9AFAB2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1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9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 6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 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246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246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3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8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270A21-FBD9-4E13-8C6F-4B83D7E0D48A}"/>
              </a:ext>
            </a:extLst>
          </p:cNvPr>
          <p:cNvSpPr txBox="1"/>
          <p:nvPr/>
        </p:nvSpPr>
        <p:spPr>
          <a:xfrm>
            <a:off x="1304279" y="4002490"/>
            <a:ext cx="7099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Sponsorship &amp; Fundraising </a:t>
            </a:r>
          </a:p>
          <a:p>
            <a:r>
              <a:rPr lang="en-US" sz="24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Group Leaders’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97959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Future-Planning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84D630-7F43-4190-8CAE-903C1FECB2A1}"/>
              </a:ext>
            </a:extLst>
          </p:cNvPr>
          <p:cNvSpPr/>
          <p:nvPr/>
        </p:nvSpPr>
        <p:spPr>
          <a:xfrm>
            <a:off x="232680" y="1622719"/>
            <a:ext cx="7353048" cy="533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49BAB7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Sponsorships can help bring long-term success to your Group, so a positive relationship is essential.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Thank your sponsor personally, straight away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Send them email updates each term (purchases, facts/figures, successes)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Invite them to your events, and send them your promo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Meet with them to review the contract at the end of the year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Make sure they’ve held up their end of the bargain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Introduce them to your next committee</a:t>
            </a:r>
            <a:b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endParaRPr lang="en-GB" sz="2000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Keep us in the know.</a:t>
            </a:r>
            <a:endParaRPr lang="en-GB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CAF5F-505E-40FA-B3F1-FD351F75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728" y="2253458"/>
            <a:ext cx="4373592" cy="32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2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Future-Planning</a:t>
            </a:r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F2374-940A-4F47-A835-DAE2BFB31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33" y="1492816"/>
            <a:ext cx="6339022" cy="3568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942AB9-348B-4A2B-8ECB-BA0A7CD07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633" y="3204287"/>
            <a:ext cx="6044789" cy="34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0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Session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20CE1E-CB51-4874-9651-478E7920489A}"/>
              </a:ext>
            </a:extLst>
          </p:cNvPr>
          <p:cNvSpPr/>
          <p:nvPr/>
        </p:nvSpPr>
        <p:spPr>
          <a:xfrm>
            <a:off x="845421" y="1850869"/>
            <a:ext cx="5964011" cy="295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Looking for sponsorship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Valuing your ‘organisation’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Future-planning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Sponsorship protocol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206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QUESTIONS</a:t>
            </a:r>
          </a:p>
        </p:txBody>
      </p:sp>
      <p:pic>
        <p:nvPicPr>
          <p:cNvPr id="60418" name="Picture 2" descr="Image may contain: 1 person, smiling, on stage">
            <a:extLst>
              <a:ext uri="{FF2B5EF4-FFF2-40B4-BE49-F238E27FC236}">
                <a16:creationId xmlns:a16="http://schemas.microsoft.com/office/drawing/2014/main" id="{9B3B00A6-8959-469F-A349-4D0E9CF59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r="22917"/>
          <a:stretch/>
        </p:blipFill>
        <p:spPr bwMode="auto">
          <a:xfrm>
            <a:off x="7187257" y="1644193"/>
            <a:ext cx="4031192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9D180-627A-4974-9B01-EF108906C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6809432" y="1644193"/>
            <a:ext cx="755650" cy="43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0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5DAA-08AA-41B2-B16B-9B2D80803C99}"/>
              </a:ext>
            </a:extLst>
          </p:cNvPr>
          <p:cNvSpPr txBox="1">
            <a:spLocks/>
          </p:cNvSpPr>
          <p:nvPr/>
        </p:nvSpPr>
        <p:spPr>
          <a:xfrm>
            <a:off x="5357285" y="2798305"/>
            <a:ext cx="6834715" cy="1628015"/>
          </a:xfrm>
          <a:prstGeom prst="rect">
            <a:avLst/>
          </a:prstGeom>
          <a:solidFill>
            <a:srgbClr val="1D2644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Looking for Sponsorship</a:t>
            </a:r>
            <a:endParaRPr lang="en-US" sz="5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052" name="Picture 4" descr="Image may contain: 1 person, indoor">
            <a:extLst>
              <a:ext uri="{FF2B5EF4-FFF2-40B4-BE49-F238E27FC236}">
                <a16:creationId xmlns:a16="http://schemas.microsoft.com/office/drawing/2014/main" id="{90F33271-54E6-4437-9788-645B2BE3E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5"/>
          <a:stretch/>
        </p:blipFill>
        <p:spPr bwMode="auto">
          <a:xfrm>
            <a:off x="407460" y="1472742"/>
            <a:ext cx="4572000" cy="52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4601635" y="1472742"/>
            <a:ext cx="755650" cy="52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mage may contain: 1 person, smiling">
            <a:extLst>
              <a:ext uri="{FF2B5EF4-FFF2-40B4-BE49-F238E27FC236}">
                <a16:creationId xmlns:a16="http://schemas.microsoft.com/office/drawing/2014/main" id="{BD6C3877-97BD-4768-9070-F5E9B0228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19260" r="36055" b="12537"/>
          <a:stretch/>
        </p:blipFill>
        <p:spPr bwMode="auto">
          <a:xfrm>
            <a:off x="7263003" y="1644193"/>
            <a:ext cx="4348426" cy="44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Looking for Sponsorship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20CE1E-CB51-4874-9651-478E7920489A}"/>
              </a:ext>
            </a:extLst>
          </p:cNvPr>
          <p:cNvSpPr/>
          <p:nvPr/>
        </p:nvSpPr>
        <p:spPr>
          <a:xfrm>
            <a:off x="304800" y="1644193"/>
            <a:ext cx="6633806" cy="546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 is Sponsorship?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u="sng" dirty="0">
              <a:solidFill>
                <a:srgbClr val="00206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Sponsorships are a great way to raise some funds, and to present new opportunities to your members. They can help with:</a:t>
            </a:r>
          </a:p>
          <a:p>
            <a:endParaRPr lang="en-GB" sz="200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Financial 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Attracting members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Raising your profile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prospects</a:t>
            </a:r>
          </a:p>
          <a:p>
            <a:endParaRPr lang="en-GB" sz="200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Sponsors can be for a single event, an academic year, or a few years.</a:t>
            </a:r>
            <a:b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GB" sz="200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0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Ultimately, they can be hard work, but they’re worth it.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9D180-627A-4974-9B01-EF108906C4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6885178" y="1644193"/>
            <a:ext cx="755650" cy="44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0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Image may contain: 1 person, smiling, standing">
            <a:extLst>
              <a:ext uri="{FF2B5EF4-FFF2-40B4-BE49-F238E27FC236}">
                <a16:creationId xmlns:a16="http://schemas.microsoft.com/office/drawing/2014/main" id="{00CBDF10-E3C4-47B8-9ECB-D8176A43E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4" r="10158"/>
          <a:stretch/>
        </p:blipFill>
        <p:spPr bwMode="auto">
          <a:xfrm>
            <a:off x="7263003" y="1644193"/>
            <a:ext cx="4055809" cy="46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Looking for Sponsorship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20CE1E-CB51-4874-9651-478E7920489A}"/>
              </a:ext>
            </a:extLst>
          </p:cNvPr>
          <p:cNvSpPr/>
          <p:nvPr/>
        </p:nvSpPr>
        <p:spPr>
          <a:xfrm>
            <a:off x="268116" y="1263947"/>
            <a:ext cx="6633806" cy="5731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u="sng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 to look for in a sponsorship?</a:t>
            </a:r>
          </a:p>
          <a:p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Finding who to approach can be a real challenge.</a:t>
            </a:r>
          </a:p>
          <a:p>
            <a:endParaRPr lang="en-GB" sz="105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Try to identify your group’s USP, and this might help to narrow it down.</a:t>
            </a:r>
          </a:p>
          <a:p>
            <a:endParaRPr lang="en-GB" sz="105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Identify what it is that you ACTUALLY want from a sponsor. Be specific.</a:t>
            </a:r>
          </a:p>
          <a:p>
            <a:endParaRPr lang="en-GB" sz="105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 about the long-term impact a sponsor can have.</a:t>
            </a:r>
          </a:p>
          <a:p>
            <a:endParaRPr lang="en-GB" sz="105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overlook your connections. It’s always worthwhile asking friends and family about organisations they are associated with. </a:t>
            </a:r>
          </a:p>
          <a:p>
            <a:endParaRPr lang="en-GB" sz="1050" b="1" u="sng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GB" sz="1050" b="1" u="sng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GB" sz="1100" b="1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Possible places/business to explore for sponsorship:</a:t>
            </a:r>
          </a:p>
          <a:p>
            <a:endParaRPr lang="en-GB" sz="110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Local Businesses/Franchises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Graduate Recruiters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Sporting Organisations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Restaurants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Bars &amp; Nightclubs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Clothing Providers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1100" b="1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1100" b="1" dirty="0">
                <a:solidFill>
                  <a:srgbClr val="1C2545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It is important to note, that GSU might not approve sponsorships that risk bringing the organisation into disrepute.</a:t>
            </a:r>
          </a:p>
          <a:p>
            <a:pPr algn="ctr"/>
            <a:endParaRPr lang="en-GB" sz="110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1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few No-Go’s to avoid:</a:t>
            </a:r>
          </a:p>
          <a:p>
            <a:endParaRPr lang="en-GB" sz="110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 competitors with current sponsors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Betting/Gambling establishments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Money lenders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Tobacco / Cigarette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2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9D180-627A-4974-9B01-EF108906C4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6885178" y="1644192"/>
            <a:ext cx="755650" cy="46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4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mage may contain: one or more people, sky, cloud and outdoor">
            <a:extLst>
              <a:ext uri="{FF2B5EF4-FFF2-40B4-BE49-F238E27FC236}">
                <a16:creationId xmlns:a16="http://schemas.microsoft.com/office/drawing/2014/main" id="{310B9E38-D79C-4FEF-B0C4-2817408C5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1"/>
          <a:stretch/>
        </p:blipFill>
        <p:spPr bwMode="auto">
          <a:xfrm>
            <a:off x="361104" y="1604613"/>
            <a:ext cx="4996787" cy="48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5DAA-08AA-41B2-B16B-9B2D80803C99}"/>
              </a:ext>
            </a:extLst>
          </p:cNvPr>
          <p:cNvSpPr txBox="1">
            <a:spLocks/>
          </p:cNvSpPr>
          <p:nvPr/>
        </p:nvSpPr>
        <p:spPr>
          <a:xfrm>
            <a:off x="5834987" y="1238539"/>
            <a:ext cx="6456284" cy="1224660"/>
          </a:xfrm>
          <a:prstGeom prst="rect">
            <a:avLst/>
          </a:prstGeom>
          <a:solidFill>
            <a:srgbClr val="1D2644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Valuing your ‘</a:t>
            </a:r>
            <a:r>
              <a:rPr lang="en-US" sz="4000" b="1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organisation</a:t>
            </a: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’</a:t>
            </a:r>
            <a:endParaRPr lang="en-US" sz="36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4980066" y="1604613"/>
            <a:ext cx="755650" cy="48280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A92598-A105-46D4-8291-540660246A98}"/>
              </a:ext>
            </a:extLst>
          </p:cNvPr>
          <p:cNvSpPr/>
          <p:nvPr/>
        </p:nvSpPr>
        <p:spPr>
          <a:xfrm>
            <a:off x="5834987" y="3360127"/>
            <a:ext cx="6456284" cy="206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Think of your Student Group as a Family Business.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rgbClr val="00206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It is an organisation that needs to be carefully looked after, but any value-added generates a great-deal more output.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rgbClr val="00206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As student groups of Greenwich Students’ Union, you have a brand that you can sell, a pre-established customer/client base of 20,000+ young adults, connections to influential institutions, and your members are a valuable commodity to businesses and recruiters.</a:t>
            </a:r>
          </a:p>
        </p:txBody>
      </p:sp>
    </p:spTree>
    <p:extLst>
      <p:ext uri="{BB962C8B-B14F-4D97-AF65-F5344CB8AC3E}">
        <p14:creationId xmlns:p14="http://schemas.microsoft.com/office/powerpoint/2010/main" val="354636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Valuing your </a:t>
            </a:r>
            <a:r>
              <a:rPr lang="en-US" sz="3200" b="1" dirty="0" err="1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Organisation</a:t>
            </a:r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84D630-7F43-4190-8CAE-903C1FECB2A1}"/>
              </a:ext>
            </a:extLst>
          </p:cNvPr>
          <p:cNvSpPr/>
          <p:nvPr/>
        </p:nvSpPr>
        <p:spPr>
          <a:xfrm>
            <a:off x="84089" y="1212671"/>
            <a:ext cx="6530976" cy="322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en-GB" sz="1200" b="1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GB" sz="1200" b="1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Establish your worth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After contacting a potential sponsor, you need to gather evidence as to why your group is worthy of investment. Create a proposal they can’t refuse.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50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Key facts and figures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 story behind the group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Past successes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Example promo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Photos from events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Future plans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Common aims &amp; objectives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0C82F-40FE-4330-AAD4-C30AD0A83736}"/>
              </a:ext>
            </a:extLst>
          </p:cNvPr>
          <p:cNvSpPr/>
          <p:nvPr/>
        </p:nvSpPr>
        <p:spPr>
          <a:xfrm>
            <a:off x="3243749" y="2054521"/>
            <a:ext cx="6530976" cy="2748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b="1" dirty="0">
              <a:solidFill>
                <a:srgbClr val="49BAB7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2) Develop your proposal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It is vital that you explain to your sponsor exactly what they can expect to get out of the arrangement. Sadly, people rarely give away money for nothing.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50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Many companies will seek to advertise to students in exchange for your sponsorship… explain why your group presents a brilliant opportunity. Exposure at events is typically a great way to their heart.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50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Don’t be vague in your discussions – it is dangerous to risk misleading your sponsorship. Equally, be sure not to promise anything you can’t provide.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50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2D820-D830-4863-B88D-834DDEE1DBE0}"/>
              </a:ext>
            </a:extLst>
          </p:cNvPr>
          <p:cNvSpPr/>
          <p:nvPr/>
        </p:nvSpPr>
        <p:spPr>
          <a:xfrm>
            <a:off x="5573917" y="4262397"/>
            <a:ext cx="6530976" cy="283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050" b="1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50" b="1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3) Highlight your expectations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 explicit in what you hope to get out of your sponsorship.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Explain exactly how any funding/equipment/tickets/discounts etc. will benefit your society and it’s members. Your sponsor will want a full picture of what their contribution will go towards.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Provide specifics of how you will measure and recognise the success/impact of their investment. For example, an increase in memberships, a greater number of events, or a more diverse range of students involved.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2" descr="Image may contain: 1 person, smiling, standing and suit">
            <a:extLst>
              <a:ext uri="{FF2B5EF4-FFF2-40B4-BE49-F238E27FC236}">
                <a16:creationId xmlns:a16="http://schemas.microsoft.com/office/drawing/2014/main" id="{CED273AD-1DE5-4E46-AD67-AE0334A53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r="7142"/>
          <a:stretch/>
        </p:blipFill>
        <p:spPr bwMode="auto">
          <a:xfrm>
            <a:off x="1138793" y="4803479"/>
            <a:ext cx="2373951" cy="18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2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5DAA-08AA-41B2-B16B-9B2D80803C99}"/>
              </a:ext>
            </a:extLst>
          </p:cNvPr>
          <p:cNvSpPr txBox="1">
            <a:spLocks/>
          </p:cNvSpPr>
          <p:nvPr/>
        </p:nvSpPr>
        <p:spPr>
          <a:xfrm>
            <a:off x="5414581" y="1503122"/>
            <a:ext cx="6607777" cy="826638"/>
          </a:xfrm>
          <a:prstGeom prst="rect">
            <a:avLst/>
          </a:prstGeom>
          <a:solidFill>
            <a:srgbClr val="1D2644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Get a Contract.</a:t>
            </a:r>
            <a:endParaRPr lang="en-US" sz="5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9636" name="Picture 4" descr="Image may contain: one or more people, people sitting and indoor">
            <a:extLst>
              <a:ext uri="{FF2B5EF4-FFF2-40B4-BE49-F238E27FC236}">
                <a16:creationId xmlns:a16="http://schemas.microsoft.com/office/drawing/2014/main" id="{7C21954F-5CE4-40F7-8F72-9439D5357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t="9523" r="23286" b="1309"/>
          <a:stretch/>
        </p:blipFill>
        <p:spPr bwMode="auto">
          <a:xfrm>
            <a:off x="630017" y="1644193"/>
            <a:ext cx="4576381" cy="47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4828573" y="1644192"/>
            <a:ext cx="755650" cy="47238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D385B1-B7EA-4A59-8E59-5C57A8E40450}"/>
              </a:ext>
            </a:extLst>
          </p:cNvPr>
          <p:cNvSpPr/>
          <p:nvPr/>
        </p:nvSpPr>
        <p:spPr>
          <a:xfrm>
            <a:off x="5948340" y="2639717"/>
            <a:ext cx="5041343" cy="174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900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Get a contract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Get it signed by the Sponsor AND the SU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Get 3 copies (you, sponsor, SU)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1600" dirty="0">
              <a:solidFill>
                <a:srgbClr val="1C2545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2F1C22-508B-457F-BCFC-77BF758CA13D}"/>
              </a:ext>
            </a:extLst>
          </p:cNvPr>
          <p:cNvSpPr/>
          <p:nvPr/>
        </p:nvSpPr>
        <p:spPr>
          <a:xfrm>
            <a:off x="5839905" y="4398692"/>
            <a:ext cx="5149778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solidFill>
                  <a:srgbClr val="1C254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will not raise an invoice to receive any funding without a contract.</a:t>
            </a:r>
          </a:p>
        </p:txBody>
      </p:sp>
    </p:spTree>
    <p:extLst>
      <p:ext uri="{BB962C8B-B14F-4D97-AF65-F5344CB8AC3E}">
        <p14:creationId xmlns:p14="http://schemas.microsoft.com/office/powerpoint/2010/main" val="426333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age may contain: 2 people, people standing and indoor">
            <a:extLst>
              <a:ext uri="{FF2B5EF4-FFF2-40B4-BE49-F238E27FC236}">
                <a16:creationId xmlns:a16="http://schemas.microsoft.com/office/drawing/2014/main" id="{7D499597-2646-47D1-9CCB-866E3DD78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/>
          <a:stretch/>
        </p:blipFill>
        <p:spPr bwMode="auto">
          <a:xfrm>
            <a:off x="532648" y="1686936"/>
            <a:ext cx="4825243" cy="47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5DAA-08AA-41B2-B16B-9B2D80803C99}"/>
              </a:ext>
            </a:extLst>
          </p:cNvPr>
          <p:cNvSpPr txBox="1">
            <a:spLocks/>
          </p:cNvSpPr>
          <p:nvPr/>
        </p:nvSpPr>
        <p:spPr>
          <a:xfrm>
            <a:off x="5735716" y="3429000"/>
            <a:ext cx="6456284" cy="826638"/>
          </a:xfrm>
          <a:prstGeom prst="rect">
            <a:avLst/>
          </a:prstGeom>
          <a:solidFill>
            <a:srgbClr val="1D2644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Future-Planning</a:t>
            </a:r>
            <a:endParaRPr lang="en-US" sz="5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4980066" y="1686936"/>
            <a:ext cx="755650" cy="47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7189</TotalTime>
  <Words>685</Words>
  <Application>Microsoft Office PowerPoint</Application>
  <PresentationFormat>Widescreen</PresentationFormat>
  <Paragraphs>106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Office Theme</vt:lpstr>
      <vt:lpstr>PowerPoint Presentation</vt:lpstr>
      <vt:lpstr>Session Plan</vt:lpstr>
      <vt:lpstr>PowerPoint Presentation</vt:lpstr>
      <vt:lpstr>Looking for Sponsorship</vt:lpstr>
      <vt:lpstr>Looking for Sponsorship</vt:lpstr>
      <vt:lpstr>PowerPoint Presentation</vt:lpstr>
      <vt:lpstr>Valuing your Organisation</vt:lpstr>
      <vt:lpstr>PowerPoint Presentation</vt:lpstr>
      <vt:lpstr>PowerPoint Presentation</vt:lpstr>
      <vt:lpstr>Future-Planning</vt:lpstr>
      <vt:lpstr>Future-Planning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 Smith</dc:creator>
  <cp:lastModifiedBy>Tilda Johnson</cp:lastModifiedBy>
  <cp:revision>232</cp:revision>
  <dcterms:created xsi:type="dcterms:W3CDTF">2018-08-22T17:08:53Z</dcterms:created>
  <dcterms:modified xsi:type="dcterms:W3CDTF">2019-06-13T14:30:22Z</dcterms:modified>
</cp:coreProperties>
</file>