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77" r:id="rId2"/>
    <p:sldId id="284" r:id="rId3"/>
    <p:sldId id="285" r:id="rId4"/>
    <p:sldId id="313" r:id="rId5"/>
    <p:sldId id="287" r:id="rId6"/>
    <p:sldId id="317" r:id="rId7"/>
    <p:sldId id="318" r:id="rId8"/>
    <p:sldId id="322" r:id="rId9"/>
    <p:sldId id="359" r:id="rId10"/>
    <p:sldId id="382" r:id="rId11"/>
    <p:sldId id="360" r:id="rId12"/>
    <p:sldId id="293" r:id="rId13"/>
    <p:sldId id="333" r:id="rId14"/>
    <p:sldId id="335" r:id="rId15"/>
    <p:sldId id="296" r:id="rId16"/>
    <p:sldId id="337" r:id="rId17"/>
    <p:sldId id="338" r:id="rId18"/>
    <p:sldId id="340" r:id="rId19"/>
    <p:sldId id="345" r:id="rId20"/>
    <p:sldId id="350" r:id="rId21"/>
    <p:sldId id="352" r:id="rId22"/>
    <p:sldId id="357" r:id="rId23"/>
    <p:sldId id="358" r:id="rId24"/>
    <p:sldId id="302" r:id="rId25"/>
    <p:sldId id="368" r:id="rId26"/>
    <p:sldId id="370" r:id="rId27"/>
    <p:sldId id="371" r:id="rId28"/>
    <p:sldId id="375" r:id="rId29"/>
    <p:sldId id="373" r:id="rId30"/>
    <p:sldId id="374" r:id="rId31"/>
    <p:sldId id="377" r:id="rId32"/>
    <p:sldId id="30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892" userDrawn="1">
          <p15:clr>
            <a:srgbClr val="A4A3A4"/>
          </p15:clr>
        </p15:guide>
        <p15:guide id="5" orient="horz" pos="2614" userDrawn="1">
          <p15:clr>
            <a:srgbClr val="A4A3A4"/>
          </p15:clr>
        </p15:guide>
        <p15:guide id="6" orient="horz" pos="1207" userDrawn="1">
          <p15:clr>
            <a:srgbClr val="A4A3A4"/>
          </p15:clr>
        </p15:guide>
        <p15:guide id="7" pos="4316" userDrawn="1">
          <p15:clr>
            <a:srgbClr val="A4A3A4"/>
          </p15:clr>
        </p15:guide>
        <p15:guide id="8" pos="4067" userDrawn="1">
          <p15:clr>
            <a:srgbClr val="A4A3A4"/>
          </p15:clr>
        </p15:guide>
        <p15:guide id="9" pos="43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545"/>
    <a:srgbClr val="1D2644"/>
    <a:srgbClr val="49BAB7"/>
    <a:srgbClr val="D114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3947" autoAdjust="0"/>
  </p:normalViewPr>
  <p:slideViewPr>
    <p:cSldViewPr snapToGrid="0" snapToObjects="1" showGuides="1">
      <p:cViewPr>
        <p:scale>
          <a:sx n="78" d="100"/>
          <a:sy n="78" d="100"/>
        </p:scale>
        <p:origin x="618" y="228"/>
      </p:cViewPr>
      <p:guideLst>
        <p:guide orient="horz" pos="2160"/>
        <p:guide pos="3840"/>
        <p:guide pos="892"/>
        <p:guide orient="horz" pos="2614"/>
        <p:guide orient="horz" pos="1207"/>
        <p:guide pos="4316"/>
        <p:guide pos="4067"/>
        <p:guide pos="43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32A51-E3C4-724F-BEF0-23F6811B8065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58294-AA75-5246-91A6-0BF9AFAB2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6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58294-AA75-5246-91A6-0BF9AFAB26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36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58294-AA75-5246-91A6-0BF9AFAB267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71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58294-AA75-5246-91A6-0BF9AFAB267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87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58294-AA75-5246-91A6-0BF9AFAB267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47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58294-AA75-5246-91A6-0BF9AFAB267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450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58294-AA75-5246-91A6-0BF9AFAB267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816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58294-AA75-5246-91A6-0BF9AFAB267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455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58294-AA75-5246-91A6-0BF9AFAB267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236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58294-AA75-5246-91A6-0BF9AFAB267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494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58294-AA75-5246-91A6-0BF9AFAB267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595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Members are your stakeholders.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58294-AA75-5246-91A6-0BF9AFAB267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01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58294-AA75-5246-91A6-0BF9AFAB26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647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58294-AA75-5246-91A6-0BF9AFAB267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266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58294-AA75-5246-91A6-0BF9AFAB267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909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58294-AA75-5246-91A6-0BF9AFAB267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183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58294-AA75-5246-91A6-0BF9AFAB267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908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58294-AA75-5246-91A6-0BF9AFAB267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3057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58294-AA75-5246-91A6-0BF9AFAB267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13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Basically, a committee can look almost anyway you want it to. Play to your society’s strengths and needs. If a member has expertise that can be used by committee, create a role that suits them best. If you want to organise a trip every month, consider appointing a Trip Sec.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Key things – must have 3 committee members minimum. Must have a president/chair/emperor, and a treasurer.</a:t>
            </a:r>
          </a:p>
          <a:p>
            <a:endParaRPr lang="en-GB" dirty="0"/>
          </a:p>
          <a:p>
            <a:r>
              <a:rPr lang="en-GB" dirty="0"/>
              <a:t>MUST </a:t>
            </a:r>
            <a:r>
              <a:rPr lang="en-GB" dirty="0" err="1"/>
              <a:t>MUST</a:t>
            </a:r>
            <a:r>
              <a:rPr lang="en-GB" dirty="0"/>
              <a:t> </a:t>
            </a:r>
            <a:r>
              <a:rPr lang="en-GB" dirty="0" err="1"/>
              <a:t>MUST</a:t>
            </a:r>
            <a:r>
              <a:rPr lang="en-GB" dirty="0"/>
              <a:t> </a:t>
            </a:r>
            <a:r>
              <a:rPr lang="en-GB" dirty="0" err="1"/>
              <a:t>MUST</a:t>
            </a:r>
            <a:r>
              <a:rPr lang="en-GB" dirty="0"/>
              <a:t> ALL PAY MEMBERSHIP.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58294-AA75-5246-91A6-0BF9AFAB26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09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58294-AA75-5246-91A6-0BF9AFAB26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30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58294-AA75-5246-91A6-0BF9AFAB26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206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58294-AA75-5246-91A6-0BF9AFAB26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78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58294-AA75-5246-91A6-0BF9AFAB26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51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58294-AA75-5246-91A6-0BF9AFAB26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92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58294-AA75-5246-91A6-0BF9AFAB267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31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999_GSU_Ppt_Backgrounds_Artboard 1 copy 6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7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1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999_GSU_Ppt_Backgrounds_Artboard 1 copy 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12468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90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999_GSU_Ppt_Backgrounds_Artboard 1 copy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12468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2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58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3865" y="318630"/>
            <a:ext cx="1086147" cy="58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83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58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3865" y="318630"/>
            <a:ext cx="1086147" cy="58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60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58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3865" y="318630"/>
            <a:ext cx="1086147" cy="58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57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58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3865" y="318630"/>
            <a:ext cx="1086147" cy="58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48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44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3865" y="318630"/>
            <a:ext cx="1086147" cy="58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63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44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3865" y="318630"/>
            <a:ext cx="1086147" cy="58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34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0383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  <p:sldLayoutId id="2147483657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gre.ac.uk/about-us/governance/safety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j.rossnelson@gre.ac.uk" TargetMode="External"/><Relationship Id="rId2" Type="http://schemas.openxmlformats.org/officeDocument/2006/relationships/hyperlink" Target="mailto:activities@gre.ac.uk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facebook.com/groups/299161734306336/" TargetMode="External"/><Relationship Id="rId4" Type="http://schemas.openxmlformats.org/officeDocument/2006/relationships/hyperlink" Target="mailto:p.pabla@gre.ac.uk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gif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1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53094B-E047-4E42-9864-A408D6BB3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36" y="4541099"/>
            <a:ext cx="1082135" cy="15403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270A21-FBD9-4E13-8C6F-4B83D7E0D48A}"/>
              </a:ext>
            </a:extLst>
          </p:cNvPr>
          <p:cNvSpPr txBox="1"/>
          <p:nvPr/>
        </p:nvSpPr>
        <p:spPr>
          <a:xfrm>
            <a:off x="1304279" y="4002490"/>
            <a:ext cx="70994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Helvetica" charset="-52"/>
                <a:ea typeface="Helvetica" charset="-52"/>
                <a:cs typeface="Helvetica" charset="-52"/>
              </a:rPr>
              <a:t>Societies-Specific Training</a:t>
            </a:r>
          </a:p>
          <a:p>
            <a:r>
              <a:rPr lang="en-US" sz="2400" b="1" dirty="0">
                <a:solidFill>
                  <a:schemeClr val="bg1"/>
                </a:solidFill>
                <a:latin typeface="Helvetica" charset="-52"/>
                <a:ea typeface="Helvetica" charset="-52"/>
                <a:cs typeface="Helvetica" charset="-52"/>
              </a:rPr>
              <a:t>Group Leaders’ Conference 2019</a:t>
            </a:r>
          </a:p>
        </p:txBody>
      </p:sp>
    </p:spTree>
    <p:extLst>
      <p:ext uri="{BB962C8B-B14F-4D97-AF65-F5344CB8AC3E}">
        <p14:creationId xmlns:p14="http://schemas.microsoft.com/office/powerpoint/2010/main" val="979592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6184BE3-B927-41D9-9DE5-F98F1B17CC03}"/>
              </a:ext>
            </a:extLst>
          </p:cNvPr>
          <p:cNvSpPr txBox="1">
            <a:spLocks/>
          </p:cNvSpPr>
          <p:nvPr/>
        </p:nvSpPr>
        <p:spPr>
          <a:xfrm>
            <a:off x="1027481" y="32344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Helvetica" charset="-52"/>
                <a:ea typeface="Helvetica" charset="-52"/>
                <a:cs typeface="Helvetica" charset="-52"/>
              </a:rPr>
              <a:t>The Role of a Committee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691E4B8-3EED-47F8-A49B-60493C44A0D1}"/>
              </a:ext>
            </a:extLst>
          </p:cNvPr>
          <p:cNvSpPr txBox="1">
            <a:spLocks/>
          </p:cNvSpPr>
          <p:nvPr/>
        </p:nvSpPr>
        <p:spPr>
          <a:xfrm>
            <a:off x="504371" y="1644193"/>
            <a:ext cx="11223171" cy="4895177"/>
          </a:xfrm>
          <a:prstGeom prst="rect">
            <a:avLst/>
          </a:prstGeom>
        </p:spPr>
        <p:txBody>
          <a:bodyPr numCol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>
                <a:solidFill>
                  <a:srgbClr val="49BAB7"/>
                </a:solidFill>
                <a:latin typeface="Helvetica" charset="-52"/>
                <a:ea typeface="Helvetica" charset="-52"/>
                <a:cs typeface="Helvetica" charset="-52"/>
              </a:rPr>
              <a:t>Working with the Societies Exec.</a:t>
            </a:r>
          </a:p>
          <a:p>
            <a:pPr marL="0" indent="0">
              <a:buFont typeface="Arial"/>
              <a:buNone/>
            </a:pPr>
            <a:endParaRPr lang="en-US" sz="1600" b="1" dirty="0">
              <a:solidFill>
                <a:srgbClr val="49BAB7"/>
              </a:solidFill>
              <a:latin typeface="Helvetica" charset="-52"/>
              <a:ea typeface="Helvetica" charset="0"/>
              <a:cs typeface="Helvetica" charset="-52"/>
            </a:endParaRPr>
          </a:p>
          <a:p>
            <a:pPr marL="0" indent="0">
              <a:buFont typeface="Arial"/>
              <a:buNone/>
            </a:pPr>
            <a:r>
              <a:rPr lang="en-US" sz="1600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		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797049-110E-4C6C-8ADE-820E00C2078B}"/>
              </a:ext>
            </a:extLst>
          </p:cNvPr>
          <p:cNvSpPr/>
          <p:nvPr/>
        </p:nvSpPr>
        <p:spPr>
          <a:xfrm>
            <a:off x="705005" y="2379574"/>
            <a:ext cx="1082190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Societies Exec are five dedicated Group Leaders who have been elected to represent you as Society Group Leaders and Society Members.</a:t>
            </a:r>
          </a:p>
          <a:p>
            <a:endParaRPr lang="en-GB" sz="2400" dirty="0">
              <a:solidFill>
                <a:srgbClr val="1D264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sz="2400" b="1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If you have a problem or an idea, they are your first point of call.</a:t>
            </a:r>
          </a:p>
          <a:p>
            <a:endParaRPr lang="en-GB" sz="2400" b="1" dirty="0">
              <a:solidFill>
                <a:srgbClr val="1D264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sz="2400" b="1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They know the answers! (and if they don’t, they know how to get them)</a:t>
            </a:r>
          </a:p>
          <a:p>
            <a:endParaRPr lang="en-GB" sz="2400" dirty="0">
              <a:solidFill>
                <a:srgbClr val="1D264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sz="2400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Not only do they all have fantastic experience of what it’s like to lead a society in Greenwich, they are also incredibly willing to help and advise wherever possible, and love learning more and more about the Societies Section here at GSU!</a:t>
            </a:r>
          </a:p>
        </p:txBody>
      </p:sp>
    </p:spTree>
    <p:extLst>
      <p:ext uri="{BB962C8B-B14F-4D97-AF65-F5344CB8AC3E}">
        <p14:creationId xmlns:p14="http://schemas.microsoft.com/office/powerpoint/2010/main" val="1251071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6184BE3-B927-41D9-9DE5-F98F1B17CC03}"/>
              </a:ext>
            </a:extLst>
          </p:cNvPr>
          <p:cNvSpPr txBox="1">
            <a:spLocks/>
          </p:cNvSpPr>
          <p:nvPr/>
        </p:nvSpPr>
        <p:spPr>
          <a:xfrm>
            <a:off x="1027481" y="32344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Helvetica" charset="-52"/>
                <a:ea typeface="Helvetica" charset="-52"/>
                <a:cs typeface="Helvetica" charset="-52"/>
              </a:rPr>
              <a:t>The Role of a Committee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691E4B8-3EED-47F8-A49B-60493C44A0D1}"/>
              </a:ext>
            </a:extLst>
          </p:cNvPr>
          <p:cNvSpPr txBox="1">
            <a:spLocks/>
          </p:cNvSpPr>
          <p:nvPr/>
        </p:nvSpPr>
        <p:spPr>
          <a:xfrm>
            <a:off x="524256" y="1644193"/>
            <a:ext cx="11203286" cy="4895177"/>
          </a:xfrm>
          <a:prstGeom prst="rect">
            <a:avLst/>
          </a:prstGeom>
        </p:spPr>
        <p:txBody>
          <a:bodyPr numCol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b="1" dirty="0">
                <a:solidFill>
                  <a:srgbClr val="49BAB7"/>
                </a:solidFill>
                <a:latin typeface="Helvetica" charset="-52"/>
                <a:ea typeface="Helvetica" charset="-52"/>
                <a:cs typeface="Helvetica" charset="-52"/>
              </a:rPr>
              <a:t>GSCV Volunteering Portal</a:t>
            </a:r>
          </a:p>
          <a:p>
            <a:pPr marL="0" indent="0">
              <a:buFont typeface="Arial"/>
              <a:buNone/>
            </a:pPr>
            <a:endParaRPr lang="en-US" sz="1600" b="1" dirty="0">
              <a:solidFill>
                <a:srgbClr val="49BAB7"/>
              </a:solidFill>
              <a:latin typeface="Helvetica" charset="-52"/>
              <a:ea typeface="Helvetica" charset="0"/>
              <a:cs typeface="Helvetica" charset="-52"/>
            </a:endParaRPr>
          </a:p>
          <a:p>
            <a:pPr marL="0" indent="0">
              <a:buFont typeface="Arial"/>
              <a:buNone/>
            </a:pPr>
            <a:r>
              <a:rPr lang="en-US" sz="1600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	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A1A528-8939-4FE0-B6DF-AB3B9E1B7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7632" y="2426207"/>
            <a:ext cx="5718235" cy="43343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17E8A2-67FF-42E6-B1F3-27D123B443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992" y="2426207"/>
            <a:ext cx="4026687" cy="4084129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D0EFB5E7-26C6-482E-9DD5-1053D61682BC}"/>
              </a:ext>
            </a:extLst>
          </p:cNvPr>
          <p:cNvSpPr/>
          <p:nvPr/>
        </p:nvSpPr>
        <p:spPr>
          <a:xfrm rot="1377134">
            <a:off x="3474171" y="4365183"/>
            <a:ext cx="2270162" cy="768096"/>
          </a:xfrm>
          <a:prstGeom prst="rightArrow">
            <a:avLst/>
          </a:prstGeom>
          <a:solidFill>
            <a:srgbClr val="1C254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171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1863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>
              <a:solidFill>
                <a:schemeClr val="bg1"/>
              </a:solidFill>
              <a:latin typeface="Helvetica" charset="-52"/>
              <a:ea typeface="Helvetica" charset="-52"/>
              <a:cs typeface="Helvetica" charset="-52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5DAA-08AA-41B2-B16B-9B2D80803C99}"/>
              </a:ext>
            </a:extLst>
          </p:cNvPr>
          <p:cNvSpPr txBox="1">
            <a:spLocks/>
          </p:cNvSpPr>
          <p:nvPr/>
        </p:nvSpPr>
        <p:spPr>
          <a:xfrm>
            <a:off x="6095999" y="2755299"/>
            <a:ext cx="6096001" cy="1773158"/>
          </a:xfrm>
          <a:prstGeom prst="rect">
            <a:avLst/>
          </a:prstGeom>
          <a:solidFill>
            <a:srgbClr val="1D2644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Your Turn:</a:t>
            </a:r>
            <a:br>
              <a:rPr lang="en-US" sz="60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60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Year Planning</a:t>
            </a:r>
            <a:endParaRPr lang="en-US" sz="5400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6146" name="Picture 2" descr="Image may contain: 3 people, people sitting">
            <a:extLst>
              <a:ext uri="{FF2B5EF4-FFF2-40B4-BE49-F238E27FC236}">
                <a16:creationId xmlns:a16="http://schemas.microsoft.com/office/drawing/2014/main" id="{4590378F-B614-47E0-92AD-74103EBA64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4" r="11905"/>
          <a:stretch/>
        </p:blipFill>
        <p:spPr bwMode="auto">
          <a:xfrm>
            <a:off x="614195" y="1782988"/>
            <a:ext cx="5103979" cy="453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940" r="51456" b="11638"/>
          <a:stretch/>
        </p:blipFill>
        <p:spPr>
          <a:xfrm>
            <a:off x="5340349" y="1782988"/>
            <a:ext cx="755650" cy="453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427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6184BE3-B927-41D9-9DE5-F98F1B17CC03}"/>
              </a:ext>
            </a:extLst>
          </p:cNvPr>
          <p:cNvSpPr txBox="1">
            <a:spLocks/>
          </p:cNvSpPr>
          <p:nvPr/>
        </p:nvSpPr>
        <p:spPr>
          <a:xfrm>
            <a:off x="838200" y="31863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Helvetica" charset="-52"/>
                <a:ea typeface="Helvetica" charset="-52"/>
                <a:cs typeface="Helvetica" charset="-52"/>
              </a:rPr>
              <a:t>Year Planning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48CD12F-9C4B-4391-AF4B-DB274733E0EE}"/>
              </a:ext>
            </a:extLst>
          </p:cNvPr>
          <p:cNvSpPr txBox="1">
            <a:spLocks/>
          </p:cNvSpPr>
          <p:nvPr/>
        </p:nvSpPr>
        <p:spPr>
          <a:xfrm>
            <a:off x="0" y="1644193"/>
            <a:ext cx="12192000" cy="48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b="1" dirty="0">
                <a:solidFill>
                  <a:srgbClr val="49BAB7"/>
                </a:solidFill>
                <a:latin typeface="Helvetica" charset="-52"/>
                <a:ea typeface="Helvetica" charset="-52"/>
                <a:cs typeface="Helvetica" charset="-52"/>
              </a:rPr>
              <a:t>This could be last time your committee are together before September, so let’s get scheming…</a:t>
            </a:r>
          </a:p>
          <a:p>
            <a:pPr marL="0" indent="0" algn="ctr">
              <a:buFont typeface="Arial"/>
              <a:buNone/>
            </a:pPr>
            <a:endParaRPr lang="en-US" sz="2000" b="1" dirty="0">
              <a:solidFill>
                <a:srgbClr val="002060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pPr marL="0" indent="0">
              <a:buFont typeface="Arial"/>
              <a:buNone/>
            </a:pPr>
            <a:endParaRPr lang="en-US" sz="2000" b="1" dirty="0">
              <a:solidFill>
                <a:srgbClr val="002060"/>
              </a:solidFill>
              <a:latin typeface="Helvetica" charset="-52"/>
              <a:ea typeface="Helvetica" charset="-52"/>
              <a:cs typeface="Helvetica" charset="-5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1D8C06-3DDF-4808-B786-4EFED86F82AD}"/>
              </a:ext>
            </a:extLst>
          </p:cNvPr>
          <p:cNvSpPr/>
          <p:nvPr/>
        </p:nvSpPr>
        <p:spPr>
          <a:xfrm>
            <a:off x="0" y="3659981"/>
            <a:ext cx="1219200" cy="876300"/>
          </a:xfrm>
          <a:prstGeom prst="rect">
            <a:avLst/>
          </a:prstGeom>
          <a:solidFill>
            <a:srgbClr val="1D2644"/>
          </a:solidFill>
          <a:ln>
            <a:solidFill>
              <a:srgbClr val="1C2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September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B9AA98-E9E2-4A39-A67D-6AB7E1823370}"/>
              </a:ext>
            </a:extLst>
          </p:cNvPr>
          <p:cNvSpPr/>
          <p:nvPr/>
        </p:nvSpPr>
        <p:spPr>
          <a:xfrm>
            <a:off x="1371600" y="3659981"/>
            <a:ext cx="1219200" cy="876300"/>
          </a:xfrm>
          <a:prstGeom prst="rect">
            <a:avLst/>
          </a:prstGeom>
          <a:solidFill>
            <a:srgbClr val="49BAB7"/>
          </a:solidFill>
          <a:ln>
            <a:solidFill>
              <a:srgbClr val="49BA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October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18BEC6-9FD2-4C67-9014-52547CA9D268}"/>
              </a:ext>
            </a:extLst>
          </p:cNvPr>
          <p:cNvSpPr/>
          <p:nvPr/>
        </p:nvSpPr>
        <p:spPr>
          <a:xfrm>
            <a:off x="2743200" y="3653631"/>
            <a:ext cx="1219200" cy="876300"/>
          </a:xfrm>
          <a:prstGeom prst="rect">
            <a:avLst/>
          </a:prstGeom>
          <a:solidFill>
            <a:srgbClr val="1D2644"/>
          </a:solidFill>
          <a:ln>
            <a:solidFill>
              <a:srgbClr val="1C2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November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38E92F-75FD-48EA-B486-F193F4795832}"/>
              </a:ext>
            </a:extLst>
          </p:cNvPr>
          <p:cNvSpPr/>
          <p:nvPr/>
        </p:nvSpPr>
        <p:spPr>
          <a:xfrm>
            <a:off x="4114800" y="3653631"/>
            <a:ext cx="1219200" cy="876300"/>
          </a:xfrm>
          <a:prstGeom prst="rect">
            <a:avLst/>
          </a:prstGeom>
          <a:solidFill>
            <a:srgbClr val="49BAB7"/>
          </a:solidFill>
          <a:ln>
            <a:solidFill>
              <a:srgbClr val="49BA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December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4CCC1E-1186-4920-AAD1-E8661ACACCA1}"/>
              </a:ext>
            </a:extLst>
          </p:cNvPr>
          <p:cNvSpPr/>
          <p:nvPr/>
        </p:nvSpPr>
        <p:spPr>
          <a:xfrm>
            <a:off x="5486400" y="3659981"/>
            <a:ext cx="1219200" cy="876300"/>
          </a:xfrm>
          <a:prstGeom prst="rect">
            <a:avLst/>
          </a:prstGeom>
          <a:solidFill>
            <a:srgbClr val="1D2644"/>
          </a:solidFill>
          <a:ln>
            <a:solidFill>
              <a:srgbClr val="1C2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January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D98049-5549-41B8-86C6-A1287360FF83}"/>
              </a:ext>
            </a:extLst>
          </p:cNvPr>
          <p:cNvSpPr/>
          <p:nvPr/>
        </p:nvSpPr>
        <p:spPr>
          <a:xfrm>
            <a:off x="6858000" y="3653631"/>
            <a:ext cx="1219200" cy="876300"/>
          </a:xfrm>
          <a:prstGeom prst="rect">
            <a:avLst/>
          </a:prstGeom>
          <a:solidFill>
            <a:srgbClr val="49BAB7"/>
          </a:solidFill>
          <a:ln>
            <a:solidFill>
              <a:srgbClr val="49BA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February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827B19-5A9E-4624-9EE5-EE2EEE18C9E5}"/>
              </a:ext>
            </a:extLst>
          </p:cNvPr>
          <p:cNvSpPr/>
          <p:nvPr/>
        </p:nvSpPr>
        <p:spPr>
          <a:xfrm>
            <a:off x="8229600" y="3653631"/>
            <a:ext cx="1219200" cy="876300"/>
          </a:xfrm>
          <a:prstGeom prst="rect">
            <a:avLst/>
          </a:prstGeom>
          <a:solidFill>
            <a:srgbClr val="1D2644"/>
          </a:solidFill>
          <a:ln>
            <a:solidFill>
              <a:srgbClr val="1C2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March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0D1C9D-AC1A-45D1-AA83-C6A48B6F4F60}"/>
              </a:ext>
            </a:extLst>
          </p:cNvPr>
          <p:cNvSpPr/>
          <p:nvPr/>
        </p:nvSpPr>
        <p:spPr>
          <a:xfrm>
            <a:off x="9601200" y="3647281"/>
            <a:ext cx="1219200" cy="876300"/>
          </a:xfrm>
          <a:prstGeom prst="rect">
            <a:avLst/>
          </a:prstGeom>
          <a:solidFill>
            <a:srgbClr val="49BAB7"/>
          </a:solidFill>
          <a:ln>
            <a:solidFill>
              <a:srgbClr val="49BA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April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35318C-5D6D-4FD9-9023-B51673E0246B}"/>
              </a:ext>
            </a:extLst>
          </p:cNvPr>
          <p:cNvSpPr/>
          <p:nvPr/>
        </p:nvSpPr>
        <p:spPr>
          <a:xfrm>
            <a:off x="10972800" y="3647281"/>
            <a:ext cx="1219200" cy="876300"/>
          </a:xfrm>
          <a:prstGeom prst="rect">
            <a:avLst/>
          </a:prstGeom>
          <a:solidFill>
            <a:srgbClr val="1D2644"/>
          </a:solidFill>
          <a:ln>
            <a:solidFill>
              <a:srgbClr val="1C2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May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46C65DA-3F3F-4000-9642-89135EED7B7F}"/>
              </a:ext>
            </a:extLst>
          </p:cNvPr>
          <p:cNvCxnSpPr/>
          <p:nvPr/>
        </p:nvCxnSpPr>
        <p:spPr>
          <a:xfrm>
            <a:off x="863600" y="4637881"/>
            <a:ext cx="0" cy="454819"/>
          </a:xfrm>
          <a:prstGeom prst="straightConnector1">
            <a:avLst/>
          </a:prstGeom>
          <a:ln w="63500">
            <a:solidFill>
              <a:srgbClr val="1D26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1AE18A6-99C5-46E8-BAE2-D98E009CDDE0}"/>
              </a:ext>
            </a:extLst>
          </p:cNvPr>
          <p:cNvCxnSpPr>
            <a:cxnSpLocks/>
          </p:cNvCxnSpPr>
          <p:nvPr/>
        </p:nvCxnSpPr>
        <p:spPr>
          <a:xfrm flipV="1">
            <a:off x="1219200" y="3111500"/>
            <a:ext cx="0" cy="406400"/>
          </a:xfrm>
          <a:prstGeom prst="straightConnector1">
            <a:avLst/>
          </a:prstGeom>
          <a:ln w="63500">
            <a:solidFill>
              <a:srgbClr val="1D26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CB1754C-35F9-4E3D-94C7-F3BB4CBD552D}"/>
              </a:ext>
            </a:extLst>
          </p:cNvPr>
          <p:cNvCxnSpPr>
            <a:cxnSpLocks/>
          </p:cNvCxnSpPr>
          <p:nvPr/>
        </p:nvCxnSpPr>
        <p:spPr>
          <a:xfrm flipV="1">
            <a:off x="9753600" y="3168193"/>
            <a:ext cx="0" cy="406400"/>
          </a:xfrm>
          <a:prstGeom prst="straightConnector1">
            <a:avLst/>
          </a:prstGeom>
          <a:ln w="63500">
            <a:solidFill>
              <a:srgbClr val="1D26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92D627D-FEA8-4FAB-AF4C-35EDA839B594}"/>
              </a:ext>
            </a:extLst>
          </p:cNvPr>
          <p:cNvCxnSpPr>
            <a:cxnSpLocks/>
          </p:cNvCxnSpPr>
          <p:nvPr/>
        </p:nvCxnSpPr>
        <p:spPr>
          <a:xfrm flipV="1">
            <a:off x="3352800" y="2836926"/>
            <a:ext cx="19148" cy="680974"/>
          </a:xfrm>
          <a:prstGeom prst="straightConnector1">
            <a:avLst/>
          </a:prstGeom>
          <a:ln w="63500">
            <a:solidFill>
              <a:srgbClr val="1D26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E40BE54-AAA1-458E-BD00-BD359FD3C455}"/>
              </a:ext>
            </a:extLst>
          </p:cNvPr>
          <p:cNvCxnSpPr>
            <a:cxnSpLocks/>
          </p:cNvCxnSpPr>
          <p:nvPr/>
        </p:nvCxnSpPr>
        <p:spPr>
          <a:xfrm flipV="1">
            <a:off x="6858000" y="3168193"/>
            <a:ext cx="0" cy="406400"/>
          </a:xfrm>
          <a:prstGeom prst="straightConnector1">
            <a:avLst/>
          </a:prstGeom>
          <a:ln w="63500">
            <a:solidFill>
              <a:srgbClr val="1D26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902CFEE-6694-4D41-82B0-0E7C099A1A88}"/>
              </a:ext>
            </a:extLst>
          </p:cNvPr>
          <p:cNvCxnSpPr/>
          <p:nvPr/>
        </p:nvCxnSpPr>
        <p:spPr>
          <a:xfrm>
            <a:off x="7919095" y="4626529"/>
            <a:ext cx="0" cy="454819"/>
          </a:xfrm>
          <a:prstGeom prst="straightConnector1">
            <a:avLst/>
          </a:prstGeom>
          <a:ln w="63500">
            <a:solidFill>
              <a:srgbClr val="1D26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8F86006-A7D2-47C9-AB9E-05F66A0D74EE}"/>
              </a:ext>
            </a:extLst>
          </p:cNvPr>
          <p:cNvCxnSpPr>
            <a:cxnSpLocks/>
          </p:cNvCxnSpPr>
          <p:nvPr/>
        </p:nvCxnSpPr>
        <p:spPr>
          <a:xfrm>
            <a:off x="2458843" y="4626529"/>
            <a:ext cx="1" cy="770097"/>
          </a:xfrm>
          <a:prstGeom prst="straightConnector1">
            <a:avLst/>
          </a:prstGeom>
          <a:ln w="63500">
            <a:solidFill>
              <a:srgbClr val="1D26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57F0547-80E3-48CE-A25A-1915CB330E0A}"/>
              </a:ext>
            </a:extLst>
          </p:cNvPr>
          <p:cNvCxnSpPr>
            <a:cxnSpLocks/>
          </p:cNvCxnSpPr>
          <p:nvPr/>
        </p:nvCxnSpPr>
        <p:spPr>
          <a:xfrm>
            <a:off x="11582400" y="4637881"/>
            <a:ext cx="0" cy="917853"/>
          </a:xfrm>
          <a:prstGeom prst="straightConnector1">
            <a:avLst/>
          </a:prstGeom>
          <a:ln w="63500">
            <a:solidFill>
              <a:srgbClr val="1D26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66F0332-E3D2-4B8B-8E02-625768771AC1}"/>
              </a:ext>
            </a:extLst>
          </p:cNvPr>
          <p:cNvCxnSpPr/>
          <p:nvPr/>
        </p:nvCxnSpPr>
        <p:spPr>
          <a:xfrm>
            <a:off x="4978400" y="4637880"/>
            <a:ext cx="0" cy="454819"/>
          </a:xfrm>
          <a:prstGeom prst="straightConnector1">
            <a:avLst/>
          </a:prstGeom>
          <a:ln w="63500">
            <a:solidFill>
              <a:srgbClr val="1D26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2BA470B-5893-4E81-BF95-F487833A236A}"/>
              </a:ext>
            </a:extLst>
          </p:cNvPr>
          <p:cNvSpPr txBox="1"/>
          <p:nvPr/>
        </p:nvSpPr>
        <p:spPr>
          <a:xfrm>
            <a:off x="131957" y="5135443"/>
            <a:ext cx="1463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Welcome Fair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A704DBF-77E5-48C6-BAFE-FDBC694CFD61}"/>
              </a:ext>
            </a:extLst>
          </p:cNvPr>
          <p:cNvSpPr txBox="1"/>
          <p:nvPr/>
        </p:nvSpPr>
        <p:spPr>
          <a:xfrm>
            <a:off x="500345" y="2727424"/>
            <a:ext cx="1480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Meet &amp; Greet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9961117-C4F3-4F7B-88C2-F7FA1D4EAE53}"/>
              </a:ext>
            </a:extLst>
          </p:cNvPr>
          <p:cNvSpPr txBox="1"/>
          <p:nvPr/>
        </p:nvSpPr>
        <p:spPr>
          <a:xfrm>
            <a:off x="1595243" y="5371068"/>
            <a:ext cx="1776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Halloween Social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067FF3B-3950-41A1-BBB1-3A1CAD1D9269}"/>
              </a:ext>
            </a:extLst>
          </p:cNvPr>
          <p:cNvSpPr txBox="1"/>
          <p:nvPr/>
        </p:nvSpPr>
        <p:spPr>
          <a:xfrm>
            <a:off x="2423976" y="2478980"/>
            <a:ext cx="1876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SUPERTRIP 2019!!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74067AC-E298-474E-8B42-9E9536E0FDF4}"/>
              </a:ext>
            </a:extLst>
          </p:cNvPr>
          <p:cNvSpPr txBox="1"/>
          <p:nvPr/>
        </p:nvSpPr>
        <p:spPr>
          <a:xfrm>
            <a:off x="4150864" y="5092700"/>
            <a:ext cx="171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Christmas Party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7C40DB-53F6-4869-BBE3-0842F8063CC0}"/>
              </a:ext>
            </a:extLst>
          </p:cNvPr>
          <p:cNvSpPr txBox="1"/>
          <p:nvPr/>
        </p:nvSpPr>
        <p:spPr>
          <a:xfrm>
            <a:off x="5759771" y="2836926"/>
            <a:ext cx="2317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Exam Movie Marathon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CEFB6B-A281-4CEB-B652-C8B7B6412485}"/>
              </a:ext>
            </a:extLst>
          </p:cNvPr>
          <p:cNvSpPr txBox="1"/>
          <p:nvPr/>
        </p:nvSpPr>
        <p:spPr>
          <a:xfrm>
            <a:off x="10896956" y="5555734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Summer Ball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50570F-6EA8-4B67-8863-EBBB756F832E}"/>
              </a:ext>
            </a:extLst>
          </p:cNvPr>
          <p:cNvSpPr txBox="1"/>
          <p:nvPr/>
        </p:nvSpPr>
        <p:spPr>
          <a:xfrm>
            <a:off x="8345458" y="2761873"/>
            <a:ext cx="2816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New Committee: ASSEMBLE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0EA8E6-9BBB-4922-82D8-5E1406465ACF}"/>
              </a:ext>
            </a:extLst>
          </p:cNvPr>
          <p:cNvSpPr txBox="1"/>
          <p:nvPr/>
        </p:nvSpPr>
        <p:spPr>
          <a:xfrm>
            <a:off x="7061086" y="5081348"/>
            <a:ext cx="1794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Valentines Mixer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EDDDF84-DE28-46A0-A4E4-221D3D1E3255}"/>
              </a:ext>
            </a:extLst>
          </p:cNvPr>
          <p:cNvGrpSpPr/>
          <p:nvPr/>
        </p:nvGrpSpPr>
        <p:grpSpPr>
          <a:xfrm>
            <a:off x="3200401" y="5831364"/>
            <a:ext cx="4876800" cy="987406"/>
            <a:chOff x="3200401" y="5831364"/>
            <a:chExt cx="4876800" cy="98740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0B79BDA-5663-4221-916C-43FE34B5DE84}"/>
                </a:ext>
              </a:extLst>
            </p:cNvPr>
            <p:cNvSpPr txBox="1"/>
            <p:nvPr/>
          </p:nvSpPr>
          <p:spPr>
            <a:xfrm>
              <a:off x="3352800" y="6008569"/>
              <a:ext cx="4267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 err="1">
                  <a:solidFill>
                    <a:srgbClr val="C0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SuperGre</a:t>
              </a:r>
              <a:r>
                <a:rPr lang="en-GB" sz="3200" b="1" dirty="0">
                  <a:solidFill>
                    <a:srgbClr val="C0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 Society</a:t>
              </a:r>
            </a:p>
          </p:txBody>
        </p:sp>
        <p:pic>
          <p:nvPicPr>
            <p:cNvPr id="19458" name="Picture 2" descr="Image result for superhero cape logo">
              <a:extLst>
                <a:ext uri="{FF2B5EF4-FFF2-40B4-BE49-F238E27FC236}">
                  <a16:creationId xmlns:a16="http://schemas.microsoft.com/office/drawing/2014/main" id="{DEFB36ED-48B2-4589-93B5-96F97CA1EF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5905499"/>
              <a:ext cx="1061095" cy="876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75A4BA3-3380-47EC-8ADA-F3805AEDD9B6}"/>
                </a:ext>
              </a:extLst>
            </p:cNvPr>
            <p:cNvSpPr/>
            <p:nvPr/>
          </p:nvSpPr>
          <p:spPr>
            <a:xfrm>
              <a:off x="3200401" y="5831364"/>
              <a:ext cx="4876800" cy="98740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35573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6184BE3-B927-41D9-9DE5-F98F1B17CC03}"/>
              </a:ext>
            </a:extLst>
          </p:cNvPr>
          <p:cNvSpPr txBox="1">
            <a:spLocks/>
          </p:cNvSpPr>
          <p:nvPr/>
        </p:nvSpPr>
        <p:spPr>
          <a:xfrm>
            <a:off x="838200" y="31863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Helvetica" charset="-52"/>
                <a:ea typeface="Helvetica" charset="-52"/>
                <a:cs typeface="Helvetica" charset="-52"/>
              </a:rPr>
              <a:t>Year Planning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48CD12F-9C4B-4391-AF4B-DB274733E0EE}"/>
              </a:ext>
            </a:extLst>
          </p:cNvPr>
          <p:cNvSpPr txBox="1">
            <a:spLocks/>
          </p:cNvSpPr>
          <p:nvPr/>
        </p:nvSpPr>
        <p:spPr>
          <a:xfrm>
            <a:off x="533400" y="1644193"/>
            <a:ext cx="11112500" cy="52138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b="1" dirty="0">
                <a:solidFill>
                  <a:srgbClr val="49BAB7"/>
                </a:solidFill>
                <a:latin typeface="Helvetica" charset="-52"/>
                <a:ea typeface="Helvetica" charset="-52"/>
                <a:cs typeface="Helvetica" charset="-52"/>
              </a:rPr>
              <a:t>This could be last time your committee are together before September, so let’s get scheming…</a:t>
            </a:r>
          </a:p>
          <a:p>
            <a:pPr marL="0" indent="0">
              <a:buFont typeface="Arial"/>
              <a:buNone/>
            </a:pPr>
            <a:endParaRPr lang="en-US" b="1" dirty="0">
              <a:solidFill>
                <a:srgbClr val="1D2644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pPr marL="0" indent="0">
              <a:buFont typeface="Arial"/>
              <a:buNone/>
            </a:pPr>
            <a:r>
              <a:rPr lang="en-US" b="1" dirty="0">
                <a:solidFill>
                  <a:srgbClr val="1D2644"/>
                </a:solidFill>
                <a:latin typeface="Helvetica" charset="-52"/>
                <a:ea typeface="Helvetica" charset="-52"/>
                <a:cs typeface="Helvetica" charset="-52"/>
              </a:rPr>
              <a:t>Make sure to consider:</a:t>
            </a:r>
          </a:p>
          <a:p>
            <a:r>
              <a:rPr lang="en-US" sz="2000" dirty="0">
                <a:solidFill>
                  <a:srgbClr val="1D2644"/>
                </a:solidFill>
                <a:latin typeface="Helvetica" charset="-52"/>
                <a:ea typeface="Helvetica" charset="-52"/>
                <a:cs typeface="Helvetica" charset="-52"/>
              </a:rPr>
              <a:t>What are your goals/objectives for the year? What is your vision?</a:t>
            </a:r>
          </a:p>
          <a:p>
            <a:r>
              <a:rPr lang="en-US" sz="2000" dirty="0">
                <a:solidFill>
                  <a:srgbClr val="1D2644"/>
                </a:solidFill>
                <a:latin typeface="Helvetica" charset="-52"/>
                <a:ea typeface="Helvetica" charset="-52"/>
                <a:cs typeface="Helvetica" charset="-52"/>
              </a:rPr>
              <a:t>Do you have any year-long projects that you hope to work towards?</a:t>
            </a:r>
          </a:p>
          <a:p>
            <a:r>
              <a:rPr lang="en-US" sz="2000" dirty="0">
                <a:solidFill>
                  <a:srgbClr val="1D2644"/>
                </a:solidFill>
                <a:latin typeface="Helvetica" charset="-52"/>
                <a:ea typeface="Helvetica" charset="-52"/>
                <a:cs typeface="Helvetica" charset="-52"/>
              </a:rPr>
              <a:t>What key activities will you be organizing? Does it fit to a timeline?</a:t>
            </a:r>
          </a:p>
          <a:p>
            <a:r>
              <a:rPr lang="en-US" sz="2000" dirty="0">
                <a:solidFill>
                  <a:srgbClr val="1D2644"/>
                </a:solidFill>
                <a:latin typeface="Helvetica" charset="-52"/>
                <a:ea typeface="Helvetica" charset="-52"/>
                <a:cs typeface="Helvetica" charset="-52"/>
              </a:rPr>
              <a:t>Are there any groups/</a:t>
            </a:r>
            <a:r>
              <a:rPr lang="en-US" sz="2000" dirty="0" err="1">
                <a:solidFill>
                  <a:srgbClr val="1D2644"/>
                </a:solidFill>
                <a:latin typeface="Helvetica" charset="-52"/>
                <a:ea typeface="Helvetica" charset="-52"/>
                <a:cs typeface="Helvetica" charset="-52"/>
              </a:rPr>
              <a:t>organisations</a:t>
            </a:r>
            <a:r>
              <a:rPr lang="en-US" sz="2000" dirty="0">
                <a:solidFill>
                  <a:srgbClr val="1D2644"/>
                </a:solidFill>
                <a:latin typeface="Helvetica" charset="-52"/>
                <a:ea typeface="Helvetica" charset="-52"/>
                <a:cs typeface="Helvetica" charset="-52"/>
              </a:rPr>
              <a:t> you want to collaborate with?</a:t>
            </a:r>
          </a:p>
          <a:p>
            <a:r>
              <a:rPr lang="en-US" sz="2000" dirty="0">
                <a:solidFill>
                  <a:srgbClr val="1D2644"/>
                </a:solidFill>
                <a:latin typeface="Helvetica" charset="-52"/>
                <a:ea typeface="Helvetica" charset="-52"/>
                <a:cs typeface="Helvetica" charset="-52"/>
              </a:rPr>
              <a:t>Will you be fundraising/volunteering for any external </a:t>
            </a:r>
            <a:r>
              <a:rPr lang="en-US" sz="2000" dirty="0" err="1">
                <a:solidFill>
                  <a:srgbClr val="1D2644"/>
                </a:solidFill>
                <a:latin typeface="Helvetica" charset="-52"/>
                <a:ea typeface="Helvetica" charset="-52"/>
                <a:cs typeface="Helvetica" charset="-52"/>
              </a:rPr>
              <a:t>organisations</a:t>
            </a:r>
            <a:r>
              <a:rPr lang="en-US" sz="2000" dirty="0">
                <a:solidFill>
                  <a:srgbClr val="1D2644"/>
                </a:solidFill>
                <a:latin typeface="Helvetica" charset="-52"/>
                <a:ea typeface="Helvetica" charset="-52"/>
                <a:cs typeface="Helvetica" charset="-52"/>
              </a:rPr>
              <a:t>?</a:t>
            </a:r>
          </a:p>
          <a:p>
            <a:r>
              <a:rPr lang="en-US" sz="2000" dirty="0">
                <a:solidFill>
                  <a:srgbClr val="1D2644"/>
                </a:solidFill>
                <a:latin typeface="Helvetica" charset="-52"/>
                <a:ea typeface="Helvetica" charset="-52"/>
                <a:cs typeface="Helvetica" charset="-52"/>
              </a:rPr>
              <a:t>How will I make sure I appeal to a wide-range of students?</a:t>
            </a:r>
          </a:p>
          <a:p>
            <a:r>
              <a:rPr lang="en-US" sz="2000" dirty="0">
                <a:solidFill>
                  <a:srgbClr val="1D2644"/>
                </a:solidFill>
                <a:latin typeface="Helvetica" charset="-52"/>
                <a:ea typeface="Helvetica" charset="-52"/>
                <a:cs typeface="Helvetica" charset="-52"/>
              </a:rPr>
              <a:t>How can I ensure students want to take over the Soc next year?</a:t>
            </a:r>
          </a:p>
          <a:p>
            <a:pPr marL="0" indent="0" algn="ctr">
              <a:buFont typeface="Arial"/>
              <a:buNone/>
            </a:pPr>
            <a:endParaRPr lang="en-US" sz="2000" b="1" dirty="0">
              <a:solidFill>
                <a:srgbClr val="002060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pPr marL="0" indent="0">
              <a:buFont typeface="Arial"/>
              <a:buNone/>
            </a:pPr>
            <a:endParaRPr lang="en-US" sz="2000" b="1" dirty="0">
              <a:solidFill>
                <a:srgbClr val="002060"/>
              </a:solidFill>
              <a:latin typeface="Helvetica" charset="-52"/>
              <a:ea typeface="Helvetica" charset="-52"/>
              <a:cs typeface="Helvetica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6801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1863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>
              <a:solidFill>
                <a:schemeClr val="bg1"/>
              </a:solidFill>
              <a:latin typeface="Helvetica" charset="-52"/>
              <a:ea typeface="Helvetica" charset="-52"/>
              <a:cs typeface="Helvetica" charset="-52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5DAA-08AA-41B2-B16B-9B2D80803C99}"/>
              </a:ext>
            </a:extLst>
          </p:cNvPr>
          <p:cNvSpPr txBox="1">
            <a:spLocks/>
          </p:cNvSpPr>
          <p:nvPr/>
        </p:nvSpPr>
        <p:spPr>
          <a:xfrm>
            <a:off x="6095999" y="3327400"/>
            <a:ext cx="6096001" cy="889000"/>
          </a:xfrm>
          <a:prstGeom prst="rect">
            <a:avLst/>
          </a:prstGeom>
          <a:solidFill>
            <a:srgbClr val="1D2644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Budget Planning</a:t>
            </a:r>
            <a:endParaRPr lang="en-US" sz="60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7174" name="Picture 6" descr="Image may contain: 4 people, people smiling, people sitting and indoor">
            <a:extLst>
              <a:ext uri="{FF2B5EF4-FFF2-40B4-BE49-F238E27FC236}">
                <a16:creationId xmlns:a16="http://schemas.microsoft.com/office/drawing/2014/main" id="{3F5EBFC7-2339-418F-B1F2-E1063B266F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" r="24920"/>
          <a:stretch/>
        </p:blipFill>
        <p:spPr bwMode="auto">
          <a:xfrm>
            <a:off x="551088" y="1559718"/>
            <a:ext cx="5167086" cy="498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940" r="51456" b="11638"/>
          <a:stretch/>
        </p:blipFill>
        <p:spPr>
          <a:xfrm>
            <a:off x="5340349" y="1600991"/>
            <a:ext cx="755650" cy="489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41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6184BE3-B927-41D9-9DE5-F98F1B17CC03}"/>
              </a:ext>
            </a:extLst>
          </p:cNvPr>
          <p:cNvSpPr txBox="1">
            <a:spLocks/>
          </p:cNvSpPr>
          <p:nvPr/>
        </p:nvSpPr>
        <p:spPr>
          <a:xfrm>
            <a:off x="838200" y="31863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Helvetica" charset="-52"/>
                <a:ea typeface="Helvetica" charset="-52"/>
                <a:cs typeface="Helvetica" charset="-52"/>
              </a:rPr>
              <a:t>Budget Planning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48CD12F-9C4B-4391-AF4B-DB274733E0EE}"/>
              </a:ext>
            </a:extLst>
          </p:cNvPr>
          <p:cNvSpPr txBox="1">
            <a:spLocks/>
          </p:cNvSpPr>
          <p:nvPr/>
        </p:nvSpPr>
        <p:spPr>
          <a:xfrm>
            <a:off x="190500" y="1644193"/>
            <a:ext cx="11760200" cy="48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b="1" dirty="0">
                <a:solidFill>
                  <a:srgbClr val="49BAB7"/>
                </a:solidFill>
                <a:latin typeface="Helvetica" charset="-52"/>
                <a:ea typeface="Helvetica" charset="-52"/>
                <a:cs typeface="Helvetica" charset="-52"/>
              </a:rPr>
              <a:t>How can I raise money for my Society?</a:t>
            </a:r>
          </a:p>
          <a:p>
            <a:pPr marL="0" indent="0" algn="ctr">
              <a:buFont typeface="Arial"/>
              <a:buNone/>
            </a:pPr>
            <a:endParaRPr lang="en-US" b="1" dirty="0">
              <a:solidFill>
                <a:srgbClr val="49BAB7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pPr marL="0" indent="0">
              <a:buFont typeface="Arial"/>
              <a:buNone/>
            </a:pPr>
            <a:r>
              <a:rPr lang="en-US" sz="2400" b="1" dirty="0">
                <a:solidFill>
                  <a:srgbClr val="1C2545"/>
                </a:solidFill>
                <a:latin typeface="Helvetica" charset="-52"/>
                <a:ea typeface="Helvetica" charset="-52"/>
                <a:cs typeface="Helvetica" charset="-52"/>
              </a:rPr>
              <a:t>Running a Society costs money, and there are four ways that Societies can look to generate the funds to run all their amazing activities.</a:t>
            </a:r>
          </a:p>
          <a:p>
            <a:pPr marL="0" indent="0">
              <a:buFont typeface="Arial"/>
              <a:buNone/>
            </a:pPr>
            <a:endParaRPr lang="en-US" sz="2400" b="1" dirty="0">
              <a:solidFill>
                <a:srgbClr val="1C2545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pPr marL="0" indent="0">
              <a:buFont typeface="Arial"/>
              <a:buNone/>
            </a:pPr>
            <a:endParaRPr lang="en-US" sz="2400" b="1" dirty="0">
              <a:solidFill>
                <a:srgbClr val="1C2545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pPr marL="0" indent="0">
              <a:buFont typeface="Arial"/>
              <a:buNone/>
            </a:pPr>
            <a:endParaRPr lang="en-US" sz="2400" b="1" dirty="0">
              <a:solidFill>
                <a:srgbClr val="1C2545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pPr marL="0" indent="0">
              <a:buFont typeface="Arial"/>
              <a:buNone/>
            </a:pPr>
            <a:endParaRPr lang="en-US" sz="2400" b="1" dirty="0">
              <a:solidFill>
                <a:srgbClr val="1C2545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pPr marL="0" indent="0">
              <a:buFont typeface="Arial"/>
              <a:buNone/>
            </a:pPr>
            <a:endParaRPr lang="en-US" sz="2400" b="1" dirty="0">
              <a:solidFill>
                <a:srgbClr val="1C2545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pPr marL="0" indent="0">
              <a:buFont typeface="Arial"/>
              <a:buNone/>
            </a:pPr>
            <a:r>
              <a:rPr lang="en-US" sz="2000" b="1" dirty="0">
                <a:solidFill>
                  <a:srgbClr val="1C2545"/>
                </a:solidFill>
                <a:latin typeface="Helvetica" charset="-52"/>
                <a:ea typeface="Helvetica" charset="-52"/>
                <a:cs typeface="Helvetica" charset="-52"/>
              </a:rPr>
              <a:t>     1. Memberships            2. Fundraising                 3. Sponsorships       4. Development Fund</a:t>
            </a:r>
          </a:p>
          <a:p>
            <a:pPr marL="0" indent="0" algn="ctr">
              <a:buFont typeface="Arial"/>
              <a:buNone/>
            </a:pPr>
            <a:endParaRPr lang="en-US" sz="2000" b="1" dirty="0">
              <a:solidFill>
                <a:srgbClr val="002060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pPr marL="0" indent="0">
              <a:buFont typeface="Arial"/>
              <a:buNone/>
            </a:pPr>
            <a:endParaRPr lang="en-US" sz="2000" b="1" dirty="0">
              <a:solidFill>
                <a:srgbClr val="002060"/>
              </a:solidFill>
              <a:latin typeface="Helvetica" charset="-52"/>
              <a:ea typeface="Helvetica" charset="-52"/>
              <a:cs typeface="Helvetica" charset="-5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B3D612-616E-4612-A72F-5C8D0582E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428997"/>
            <a:ext cx="1633265" cy="23749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D88FA6-9389-42DF-B3B5-6AD3BB53DD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799" y="3746309"/>
            <a:ext cx="2581275" cy="17402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EA451F-60AD-4D62-80F8-C129DC65E1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8508" y="3526628"/>
            <a:ext cx="2206300" cy="21796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8AF264-14F7-4F83-9DD1-B001724C4F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19886" y="3784784"/>
            <a:ext cx="2081604" cy="192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415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6184BE3-B927-41D9-9DE5-F98F1B17CC03}"/>
              </a:ext>
            </a:extLst>
          </p:cNvPr>
          <p:cNvSpPr txBox="1">
            <a:spLocks/>
          </p:cNvSpPr>
          <p:nvPr/>
        </p:nvSpPr>
        <p:spPr>
          <a:xfrm>
            <a:off x="838200" y="31863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Helvetica" charset="-52"/>
                <a:ea typeface="Helvetica" charset="-52"/>
                <a:cs typeface="Helvetica" charset="-52"/>
              </a:rPr>
              <a:t>Budget Planning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48CD12F-9C4B-4391-AF4B-DB274733E0EE}"/>
              </a:ext>
            </a:extLst>
          </p:cNvPr>
          <p:cNvSpPr txBox="1">
            <a:spLocks/>
          </p:cNvSpPr>
          <p:nvPr/>
        </p:nvSpPr>
        <p:spPr>
          <a:xfrm>
            <a:off x="-106680" y="1510915"/>
            <a:ext cx="11760200" cy="48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b="1" dirty="0">
                <a:solidFill>
                  <a:srgbClr val="49BAB7"/>
                </a:solidFill>
                <a:latin typeface="Helvetica" charset="-52"/>
                <a:ea typeface="Helvetica" charset="-52"/>
                <a:cs typeface="Helvetica" charset="-52"/>
              </a:rPr>
              <a:t>How can I raise money for my Society?</a:t>
            </a:r>
          </a:p>
          <a:p>
            <a:pPr marL="0" indent="0" algn="ctr">
              <a:buFont typeface="Arial"/>
              <a:buNone/>
            </a:pPr>
            <a:endParaRPr lang="en-US" b="1" dirty="0">
              <a:solidFill>
                <a:srgbClr val="49BAB7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1C2545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pPr marL="0" indent="0">
              <a:buFont typeface="Arial"/>
              <a:buNone/>
            </a:pPr>
            <a:endParaRPr lang="en-US" sz="2400" b="1" dirty="0">
              <a:solidFill>
                <a:srgbClr val="1C2545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pPr marL="0" indent="0">
              <a:buFont typeface="Arial"/>
              <a:buNone/>
            </a:pPr>
            <a:endParaRPr lang="en-US" sz="2400" b="1" dirty="0">
              <a:solidFill>
                <a:srgbClr val="1C2545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pPr marL="0" indent="0">
              <a:buFont typeface="Arial"/>
              <a:buNone/>
            </a:pPr>
            <a:endParaRPr lang="en-US" sz="2400" b="1" dirty="0">
              <a:solidFill>
                <a:srgbClr val="1C2545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pPr marL="0" indent="0">
              <a:buFont typeface="Arial"/>
              <a:buNone/>
            </a:pPr>
            <a:endParaRPr lang="en-US" sz="2400" b="1" dirty="0">
              <a:solidFill>
                <a:srgbClr val="1C2545"/>
              </a:solidFill>
              <a:latin typeface="Helvetica" charset="-52"/>
              <a:ea typeface="Helvetica" charset="-52"/>
              <a:cs typeface="Helvetica" charset="-5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B3D612-616E-4612-A72F-5C8D0582E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80" y="2375822"/>
            <a:ext cx="812027" cy="118075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C5B46CE-29B8-4240-8FD9-DCC92DAA3D50}"/>
              </a:ext>
            </a:extLst>
          </p:cNvPr>
          <p:cNvSpPr/>
          <p:nvPr/>
        </p:nvSpPr>
        <p:spPr>
          <a:xfrm>
            <a:off x="1597873" y="2778442"/>
            <a:ext cx="19078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1C2545"/>
                </a:solidFill>
                <a:latin typeface="Helvetica" charset="-52"/>
                <a:ea typeface="Helvetica" charset="-52"/>
                <a:cs typeface="Helvetica" charset="-52"/>
              </a:rPr>
              <a:t> Memberships</a:t>
            </a:r>
            <a:endParaRPr lang="en-GB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2F09E5-C7F7-400C-850E-69FF39C720E0}"/>
              </a:ext>
            </a:extLst>
          </p:cNvPr>
          <p:cNvSpPr/>
          <p:nvPr/>
        </p:nvSpPr>
        <p:spPr>
          <a:xfrm>
            <a:off x="3753134" y="2286000"/>
            <a:ext cx="82483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1C25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These should be your primary source of income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1C25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Memberships are the most immediate source of income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1C25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If you anticipate spending a lot of money this year, set your membership price accordingly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1C25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Consider setting up multiple membership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1C25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GSU staff can change your membership prices on your behalf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1C25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Students can pay their memberships through the SU website or through our SU receptions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1C25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 NOT collect membership money yourself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B44C2B-B287-41C3-ABF9-B5F1333AEB7D}"/>
              </a:ext>
            </a:extLst>
          </p:cNvPr>
          <p:cNvSpPr/>
          <p:nvPr/>
        </p:nvSpPr>
        <p:spPr>
          <a:xfrm>
            <a:off x="1630839" y="4593782"/>
            <a:ext cx="21456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1C2545"/>
                </a:solidFill>
                <a:latin typeface="Helvetica" charset="-52"/>
                <a:ea typeface="Helvetica" charset="-52"/>
                <a:cs typeface="Helvetica" charset="-52"/>
              </a:rPr>
              <a:t> Fundraising</a:t>
            </a:r>
            <a:endParaRPr lang="en-GB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E509A2-CBCB-42C5-884E-80EC939E0C4B}"/>
              </a:ext>
            </a:extLst>
          </p:cNvPr>
          <p:cNvSpPr/>
          <p:nvPr/>
        </p:nvSpPr>
        <p:spPr>
          <a:xfrm>
            <a:off x="3753134" y="4131826"/>
            <a:ext cx="441577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1C25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Fundraising can come in a variety of forms…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1C25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Product sales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1C25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Ticket sales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1C25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Fundraising events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1C25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Bake sales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1C25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Open mic nights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1C25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Pies in the face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1C25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RANDOM FUN THINGS</a:t>
            </a:r>
          </a:p>
          <a:p>
            <a:r>
              <a:rPr lang="en-GB" sz="1400" dirty="0">
                <a:solidFill>
                  <a:srgbClr val="1C25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Fundraising is a way of topping up your funds in order to provide greater activities.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1C2545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27073D-D8F6-437C-8ADB-E6430AEDC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963" y="4267579"/>
            <a:ext cx="1561114" cy="105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4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6184BE3-B927-41D9-9DE5-F98F1B17CC03}"/>
              </a:ext>
            </a:extLst>
          </p:cNvPr>
          <p:cNvSpPr txBox="1">
            <a:spLocks/>
          </p:cNvSpPr>
          <p:nvPr/>
        </p:nvSpPr>
        <p:spPr>
          <a:xfrm>
            <a:off x="838200" y="31863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Helvetica" charset="-52"/>
                <a:ea typeface="Helvetica" charset="-52"/>
                <a:cs typeface="Helvetica" charset="-52"/>
              </a:rPr>
              <a:t>Budget Planning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48CD12F-9C4B-4391-AF4B-DB274733E0EE}"/>
              </a:ext>
            </a:extLst>
          </p:cNvPr>
          <p:cNvSpPr txBox="1">
            <a:spLocks/>
          </p:cNvSpPr>
          <p:nvPr/>
        </p:nvSpPr>
        <p:spPr>
          <a:xfrm>
            <a:off x="190500" y="1644193"/>
            <a:ext cx="11760200" cy="48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b="1" dirty="0">
                <a:solidFill>
                  <a:srgbClr val="49BAB7"/>
                </a:solidFill>
                <a:latin typeface="Helvetica" charset="-52"/>
                <a:ea typeface="Helvetica" charset="-52"/>
                <a:cs typeface="Helvetica" charset="-52"/>
              </a:rPr>
              <a:t>How can I raise money for my Society?</a:t>
            </a:r>
          </a:p>
          <a:p>
            <a:pPr marL="0" indent="0" algn="ctr">
              <a:buFont typeface="Arial"/>
              <a:buNone/>
            </a:pPr>
            <a:endParaRPr lang="en-US" b="1" dirty="0">
              <a:solidFill>
                <a:srgbClr val="49BAB7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1C2545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pPr marL="0" indent="0">
              <a:buFont typeface="Arial"/>
              <a:buNone/>
            </a:pPr>
            <a:endParaRPr lang="en-US" sz="2400" b="1" dirty="0">
              <a:solidFill>
                <a:srgbClr val="1C2545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pPr marL="0" indent="0">
              <a:buFont typeface="Arial"/>
              <a:buNone/>
            </a:pPr>
            <a:endParaRPr lang="en-US" sz="2400" b="1" dirty="0">
              <a:solidFill>
                <a:srgbClr val="1C2545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pPr marL="0" indent="0">
              <a:buFont typeface="Arial"/>
              <a:buNone/>
            </a:pPr>
            <a:endParaRPr lang="en-US" sz="2400" b="1" dirty="0">
              <a:solidFill>
                <a:srgbClr val="1C2545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pPr marL="0" indent="0">
              <a:buFont typeface="Arial"/>
              <a:buNone/>
            </a:pPr>
            <a:endParaRPr lang="en-US" sz="2400" b="1" dirty="0">
              <a:solidFill>
                <a:srgbClr val="1C2545"/>
              </a:solidFill>
              <a:latin typeface="Helvetica" charset="-52"/>
              <a:ea typeface="Helvetica" charset="-52"/>
              <a:cs typeface="Helvetica" charset="-5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2F09E5-C7F7-400C-850E-69FF39C720E0}"/>
              </a:ext>
            </a:extLst>
          </p:cNvPr>
          <p:cNvSpPr/>
          <p:nvPr/>
        </p:nvSpPr>
        <p:spPr>
          <a:xfrm>
            <a:off x="4477318" y="2316482"/>
            <a:ext cx="747338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1C25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Sponsorships are a great option to raise some funds, and present new opportunities to your Society members. They can help with:</a:t>
            </a:r>
          </a:p>
          <a:p>
            <a:endParaRPr lang="en-GB" sz="1200" dirty="0">
              <a:solidFill>
                <a:srgbClr val="1C254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1C25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Financial income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1C25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Attracting members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1C25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Raising your profile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1C25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Career prospects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1C254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sz="1200" dirty="0">
                <a:solidFill>
                  <a:srgbClr val="1C25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They can be hard work, but they’re worth it.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1C2545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D2EFF6-C03C-4D29-A0CF-F7720B295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19" y="2441627"/>
            <a:ext cx="1612332" cy="159284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C5B46CE-29B8-4240-8FD9-DCC92DAA3D50}"/>
              </a:ext>
            </a:extLst>
          </p:cNvPr>
          <p:cNvSpPr/>
          <p:nvPr/>
        </p:nvSpPr>
        <p:spPr>
          <a:xfrm>
            <a:off x="2197670" y="3045867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1C2545"/>
                </a:solidFill>
                <a:latin typeface="Helvetica" charset="-52"/>
                <a:cs typeface="Helvetica" charset="-52"/>
              </a:rPr>
              <a:t>Sponsorships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1686FD-F033-45CF-A73C-6AF48A5ED1B3}"/>
              </a:ext>
            </a:extLst>
          </p:cNvPr>
          <p:cNvSpPr/>
          <p:nvPr/>
        </p:nvSpPr>
        <p:spPr>
          <a:xfrm>
            <a:off x="4225510" y="4293874"/>
            <a:ext cx="74733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1C25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Development Fund is available to student groups requiring help with the delivery of an activity that aids the professional/personal development of their members.</a:t>
            </a:r>
          </a:p>
          <a:p>
            <a:endParaRPr lang="en-GB" sz="1200" dirty="0">
              <a:solidFill>
                <a:srgbClr val="1C254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sz="1200" dirty="0">
                <a:solidFill>
                  <a:srgbClr val="1C25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Last year, this helped to cover activities like SHAG Week, Snowsports taster sessions, essential equipment, and inter-university collaborations.</a:t>
            </a:r>
          </a:p>
          <a:p>
            <a:endParaRPr lang="en-GB" sz="1200" dirty="0">
              <a:solidFill>
                <a:srgbClr val="1C254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sz="1200" dirty="0">
                <a:solidFill>
                  <a:srgbClr val="1C25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It is evaluated by the Societies Exec, and judged on a case-by-case basis.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1C2545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5EA894-6A05-46E3-B348-769FD362A3DA}"/>
              </a:ext>
            </a:extLst>
          </p:cNvPr>
          <p:cNvSpPr/>
          <p:nvPr/>
        </p:nvSpPr>
        <p:spPr>
          <a:xfrm>
            <a:off x="2197670" y="4581835"/>
            <a:ext cx="16979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1C2545"/>
                </a:solidFill>
                <a:latin typeface="Helvetica" charset="-52"/>
                <a:cs typeface="Helvetica" charset="-52"/>
              </a:rPr>
              <a:t>Development </a:t>
            </a:r>
          </a:p>
          <a:p>
            <a:pPr algn="ctr"/>
            <a:r>
              <a:rPr lang="en-US" b="1" dirty="0">
                <a:solidFill>
                  <a:srgbClr val="1C2545"/>
                </a:solidFill>
                <a:latin typeface="Helvetica" charset="-52"/>
                <a:cs typeface="Helvetica" charset="-52"/>
              </a:rPr>
              <a:t>Fund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BBCEE6-F4AC-44B6-AD2F-3D778BB6C5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108" y="4320179"/>
            <a:ext cx="1267112" cy="116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61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6184BE3-B927-41D9-9DE5-F98F1B17CC03}"/>
              </a:ext>
            </a:extLst>
          </p:cNvPr>
          <p:cNvSpPr txBox="1">
            <a:spLocks/>
          </p:cNvSpPr>
          <p:nvPr/>
        </p:nvSpPr>
        <p:spPr>
          <a:xfrm>
            <a:off x="838200" y="31863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Helvetica" charset="-52"/>
                <a:ea typeface="Helvetica" charset="-52"/>
                <a:cs typeface="Helvetica" charset="-52"/>
              </a:rPr>
              <a:t>Budget Planning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48CD12F-9C4B-4391-AF4B-DB274733E0EE}"/>
              </a:ext>
            </a:extLst>
          </p:cNvPr>
          <p:cNvSpPr txBox="1">
            <a:spLocks/>
          </p:cNvSpPr>
          <p:nvPr/>
        </p:nvSpPr>
        <p:spPr>
          <a:xfrm>
            <a:off x="514350" y="1644193"/>
            <a:ext cx="11106150" cy="48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b="1" dirty="0">
                <a:solidFill>
                  <a:srgbClr val="49BAB7"/>
                </a:solidFill>
                <a:latin typeface="Helvetica" charset="-52"/>
                <a:ea typeface="Helvetica" charset="-52"/>
                <a:cs typeface="Helvetica" charset="-52"/>
              </a:rPr>
              <a:t>Managing your money!</a:t>
            </a:r>
          </a:p>
          <a:p>
            <a:pPr marL="0" indent="0" algn="ctr">
              <a:buFont typeface="Arial"/>
              <a:buNone/>
            </a:pPr>
            <a:endParaRPr lang="en-US" b="1" dirty="0">
              <a:solidFill>
                <a:srgbClr val="49BAB7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pPr marL="0" indent="0" algn="ctr">
              <a:buFont typeface="Arial"/>
              <a:buNone/>
            </a:pPr>
            <a:r>
              <a:rPr lang="en-US" sz="2400" b="1" dirty="0">
                <a:solidFill>
                  <a:srgbClr val="1C2545"/>
                </a:solidFill>
                <a:latin typeface="Helvetica" charset="-52"/>
                <a:ea typeface="Helvetica" charset="-52"/>
                <a:cs typeface="Helvetica" charset="-52"/>
              </a:rPr>
              <a:t>Did you know…</a:t>
            </a:r>
          </a:p>
          <a:p>
            <a:pPr marL="0" indent="0" algn="ctr">
              <a:buFont typeface="Arial"/>
              <a:buNone/>
            </a:pPr>
            <a:r>
              <a:rPr lang="en-US" sz="2400" b="1" dirty="0">
                <a:solidFill>
                  <a:srgbClr val="1C2545"/>
                </a:solidFill>
                <a:latin typeface="Helvetica" charset="-52"/>
                <a:ea typeface="Helvetica" charset="-52"/>
                <a:cs typeface="Helvetica" charset="-52"/>
              </a:rPr>
              <a:t>Greenwich Students’ Union is a charity!</a:t>
            </a:r>
          </a:p>
          <a:p>
            <a:pPr marL="0" indent="0">
              <a:buFont typeface="Arial"/>
              <a:buNone/>
            </a:pPr>
            <a:endParaRPr lang="en-US" sz="2400" b="1" dirty="0">
              <a:solidFill>
                <a:srgbClr val="1C2545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pPr marL="0" indent="0">
              <a:buFont typeface="Arial"/>
              <a:buNone/>
            </a:pPr>
            <a:r>
              <a:rPr lang="en-US" sz="2400" dirty="0">
                <a:solidFill>
                  <a:srgbClr val="1C2545"/>
                </a:solidFill>
                <a:latin typeface="Helvetica" charset="-52"/>
                <a:ea typeface="Helvetica" charset="-52"/>
                <a:cs typeface="Helvetica" charset="-52"/>
              </a:rPr>
              <a:t>The money that GSU makes goes back into the </a:t>
            </a:r>
            <a:r>
              <a:rPr lang="en-US" sz="2400" dirty="0" err="1">
                <a:solidFill>
                  <a:srgbClr val="1C2545"/>
                </a:solidFill>
                <a:latin typeface="Helvetica" charset="-52"/>
                <a:ea typeface="Helvetica" charset="-52"/>
                <a:cs typeface="Helvetica" charset="-52"/>
              </a:rPr>
              <a:t>organisation</a:t>
            </a:r>
            <a:r>
              <a:rPr lang="en-US" sz="2400" dirty="0">
                <a:solidFill>
                  <a:srgbClr val="1C2545"/>
                </a:solidFill>
                <a:latin typeface="Helvetica" charset="-52"/>
                <a:ea typeface="Helvetica" charset="-52"/>
                <a:cs typeface="Helvetica" charset="-52"/>
              </a:rPr>
              <a:t> – contributing to the funding that we can provide our sports clubs and societies.</a:t>
            </a: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1C2545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pPr marL="0" indent="0">
              <a:buFont typeface="Arial"/>
              <a:buNone/>
            </a:pPr>
            <a:r>
              <a:rPr lang="en-US" sz="2400" dirty="0">
                <a:solidFill>
                  <a:srgbClr val="1C2545"/>
                </a:solidFill>
                <a:latin typeface="Helvetica" charset="-52"/>
                <a:ea typeface="Helvetica" charset="-52"/>
                <a:cs typeface="Helvetica" charset="-52"/>
              </a:rPr>
              <a:t>Because of this, it is imperative that money is spent appropriately.</a:t>
            </a: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1C2545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pPr marL="0" indent="0">
              <a:buFont typeface="Arial"/>
              <a:buNone/>
            </a:pPr>
            <a:r>
              <a:rPr lang="en-US" sz="2400" dirty="0">
                <a:solidFill>
                  <a:srgbClr val="1C2545"/>
                </a:solidFill>
                <a:latin typeface="Helvetica" charset="-52"/>
                <a:ea typeface="Helvetica" charset="-52"/>
                <a:cs typeface="Helvetica" charset="-52"/>
              </a:rPr>
              <a:t>That includes money raised/spent by our groups.</a:t>
            </a:r>
          </a:p>
          <a:p>
            <a:pPr marL="0" indent="0">
              <a:buFont typeface="Arial"/>
              <a:buNone/>
            </a:pPr>
            <a:endParaRPr lang="en-US" b="1" dirty="0">
              <a:solidFill>
                <a:srgbClr val="1C2545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pPr marL="0" indent="0">
              <a:buFont typeface="Arial"/>
              <a:buNone/>
            </a:pPr>
            <a:endParaRPr lang="en-US" b="1" dirty="0">
              <a:solidFill>
                <a:srgbClr val="1C2545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pPr marL="0" indent="0" algn="ctr">
              <a:buFont typeface="Arial"/>
              <a:buNone/>
            </a:pPr>
            <a:endParaRPr lang="en-US" sz="2000" b="1" dirty="0">
              <a:solidFill>
                <a:srgbClr val="002060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pPr marL="0" indent="0">
              <a:buFont typeface="Arial"/>
              <a:buNone/>
            </a:pPr>
            <a:endParaRPr lang="en-US" sz="2000" b="1" dirty="0">
              <a:solidFill>
                <a:srgbClr val="002060"/>
              </a:solidFill>
              <a:latin typeface="Helvetica" charset="-52"/>
              <a:ea typeface="Helvetica" charset="-52"/>
              <a:cs typeface="Helvetica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05784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content-lhr3-1.xx.fbcdn.net/v/t1.15752-9/60352745_1037223349999954_4907035131073527808_n.jpg?_nc_cat=102&amp;_nc_ht=scontent-lhr3-1.xx&amp;oh=82cdf2a3656050a402585d241af6dec1&amp;oe=5D6F2674">
            <a:extLst>
              <a:ext uri="{FF2B5EF4-FFF2-40B4-BE49-F238E27FC236}">
                <a16:creationId xmlns:a16="http://schemas.microsoft.com/office/drawing/2014/main" id="{3ADFAA56-7881-41BF-9C34-E605315EA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43" y="1856619"/>
            <a:ext cx="5524967" cy="414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38200" y="31863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>
              <a:solidFill>
                <a:schemeClr val="bg1"/>
              </a:solidFill>
              <a:latin typeface="Helvetica" charset="-52"/>
              <a:ea typeface="Helvetica" charset="-52"/>
              <a:cs typeface="Helvetica" charset="-5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940" r="51456" b="11638"/>
          <a:stretch/>
        </p:blipFill>
        <p:spPr>
          <a:xfrm>
            <a:off x="5357285" y="1856620"/>
            <a:ext cx="755650" cy="4143724"/>
          </a:xfrm>
          <a:prstGeom prst="rect">
            <a:avLst/>
          </a:prstGeom>
        </p:spPr>
      </p:pic>
      <p:pic>
        <p:nvPicPr>
          <p:cNvPr id="6" name="Picture 5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47629F08-05D3-4F7A-9375-504B813B5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7449" y="375337"/>
            <a:ext cx="2182444" cy="216753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C398F91-D442-4083-9B27-DB80DEEEC0EB}"/>
              </a:ext>
            </a:extLst>
          </p:cNvPr>
          <p:cNvSpPr txBox="1">
            <a:spLocks/>
          </p:cNvSpPr>
          <p:nvPr/>
        </p:nvSpPr>
        <p:spPr>
          <a:xfrm>
            <a:off x="6112935" y="2755299"/>
            <a:ext cx="6079065" cy="1628015"/>
          </a:xfrm>
          <a:prstGeom prst="rect">
            <a:avLst/>
          </a:prstGeom>
          <a:solidFill>
            <a:srgbClr val="1D2644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An Intro to </a:t>
            </a:r>
            <a:br>
              <a:rPr lang="en-US" sz="60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60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GSU Societies</a:t>
            </a:r>
            <a:endParaRPr lang="en-US" sz="5400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A914275-F403-4E8E-B621-5B6809093143}"/>
              </a:ext>
            </a:extLst>
          </p:cNvPr>
          <p:cNvSpPr txBox="1">
            <a:spLocks/>
          </p:cNvSpPr>
          <p:nvPr/>
        </p:nvSpPr>
        <p:spPr>
          <a:xfrm>
            <a:off x="6715400" y="4333887"/>
            <a:ext cx="4638400" cy="48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200" dirty="0">
              <a:solidFill>
                <a:srgbClr val="1D2644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0" indent="0">
              <a:buFont typeface="Arial"/>
              <a:buNone/>
            </a:pPr>
            <a:r>
              <a:rPr lang="en-US" sz="1600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Societies are...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student-led, membership communities, which focus on common goals, share common interests and provide awesome skill-gaining opportunities.</a:t>
            </a:r>
          </a:p>
          <a:p>
            <a:pPr marL="0" indent="0">
              <a:buFont typeface="Arial"/>
              <a:buNone/>
            </a:pPr>
            <a:endParaRPr lang="en-US" sz="1600" dirty="0">
              <a:solidFill>
                <a:srgbClr val="1D2644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0" indent="0">
              <a:buFont typeface="Arial"/>
              <a:buNone/>
            </a:pPr>
            <a:endParaRPr lang="en-US" sz="1600" dirty="0">
              <a:solidFill>
                <a:srgbClr val="1D2644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0" indent="0">
              <a:buFont typeface="Arial"/>
              <a:buNone/>
            </a:pPr>
            <a:r>
              <a:rPr lang="en-US" sz="1600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984102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6184BE3-B927-41D9-9DE5-F98F1B17CC03}"/>
              </a:ext>
            </a:extLst>
          </p:cNvPr>
          <p:cNvSpPr txBox="1">
            <a:spLocks/>
          </p:cNvSpPr>
          <p:nvPr/>
        </p:nvSpPr>
        <p:spPr>
          <a:xfrm>
            <a:off x="838200" y="31863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Helvetica" charset="-52"/>
                <a:ea typeface="Helvetica" charset="-52"/>
                <a:cs typeface="Helvetica" charset="-52"/>
              </a:rPr>
              <a:t>Budget Planning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48CD12F-9C4B-4391-AF4B-DB274733E0EE}"/>
              </a:ext>
            </a:extLst>
          </p:cNvPr>
          <p:cNvSpPr txBox="1">
            <a:spLocks/>
          </p:cNvSpPr>
          <p:nvPr/>
        </p:nvSpPr>
        <p:spPr>
          <a:xfrm>
            <a:off x="514350" y="1644193"/>
            <a:ext cx="11106150" cy="52138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>
                <a:solidFill>
                  <a:srgbClr val="FF0000"/>
                </a:solidFill>
                <a:latin typeface="Helvetica" charset="-52"/>
                <a:ea typeface="Helvetica" charset="-52"/>
                <a:cs typeface="Helvetica" charset="-52"/>
              </a:rPr>
              <a:t>BUDGET PLAN:</a:t>
            </a:r>
          </a:p>
          <a:p>
            <a:pPr marL="0" indent="0">
              <a:buFont typeface="Arial"/>
              <a:buNone/>
            </a:pPr>
            <a:endParaRPr lang="en-US" b="1" dirty="0">
              <a:solidFill>
                <a:srgbClr val="FF0000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pPr marL="0" indent="0">
              <a:buFont typeface="Arial"/>
              <a:buNone/>
            </a:pPr>
            <a:r>
              <a:rPr lang="en-US" b="1" dirty="0">
                <a:solidFill>
                  <a:srgbClr val="1D2644"/>
                </a:solidFill>
                <a:latin typeface="Helvetica" charset="-52"/>
                <a:ea typeface="Helvetica" charset="-52"/>
                <a:cs typeface="Helvetica" charset="-52"/>
              </a:rPr>
              <a:t>£4725 - £50 = £4675</a:t>
            </a:r>
          </a:p>
          <a:p>
            <a:pPr marL="0" indent="0">
              <a:buFont typeface="Arial"/>
              <a:buNone/>
            </a:pPr>
            <a:endParaRPr lang="en-US" b="1" dirty="0">
              <a:solidFill>
                <a:srgbClr val="1D2644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pPr marL="0" indent="0">
              <a:buFont typeface="Arial"/>
              <a:buNone/>
            </a:pPr>
            <a:r>
              <a:rPr lang="en-US" b="1" dirty="0">
                <a:solidFill>
                  <a:srgbClr val="1D2644"/>
                </a:solidFill>
                <a:latin typeface="Helvetica" charset="-52"/>
                <a:ea typeface="Helvetica" charset="-52"/>
                <a:cs typeface="Helvetica" charset="-52"/>
              </a:rPr>
              <a:t>Membership: £10</a:t>
            </a:r>
          </a:p>
          <a:p>
            <a:pPr marL="0" indent="0">
              <a:buFont typeface="Arial"/>
              <a:buNone/>
            </a:pPr>
            <a:r>
              <a:rPr lang="en-US" b="1" dirty="0">
                <a:solidFill>
                  <a:srgbClr val="1D2644"/>
                </a:solidFill>
                <a:latin typeface="Helvetica" charset="-52"/>
                <a:ea typeface="Helvetica" charset="-52"/>
                <a:cs typeface="Helvetica" charset="-52"/>
              </a:rPr>
              <a:t>SUPERTRIP 2019: £50 tickets</a:t>
            </a:r>
          </a:p>
          <a:p>
            <a:pPr marL="0" indent="0">
              <a:buFont typeface="Arial"/>
              <a:buNone/>
            </a:pPr>
            <a:r>
              <a:rPr lang="en-US" b="1" dirty="0">
                <a:solidFill>
                  <a:srgbClr val="1D2644"/>
                </a:solidFill>
                <a:latin typeface="Helvetica" charset="-52"/>
                <a:ea typeface="Helvetica" charset="-52"/>
                <a:cs typeface="Helvetica" charset="-52"/>
              </a:rPr>
              <a:t>Christmas Party: £5 tickets</a:t>
            </a:r>
          </a:p>
          <a:p>
            <a:pPr marL="0" indent="0">
              <a:buFont typeface="Arial"/>
              <a:buNone/>
            </a:pPr>
            <a:r>
              <a:rPr lang="en-US" b="1" dirty="0">
                <a:solidFill>
                  <a:srgbClr val="1D2644"/>
                </a:solidFill>
                <a:latin typeface="Helvetica" charset="-52"/>
                <a:ea typeface="Helvetica" charset="-52"/>
                <a:cs typeface="Helvetica" charset="-52"/>
              </a:rPr>
              <a:t>Summer Ball: £20 ticket</a:t>
            </a:r>
          </a:p>
          <a:p>
            <a:pPr marL="0" indent="0">
              <a:buFont typeface="Arial"/>
              <a:buNone/>
            </a:pPr>
            <a:endParaRPr lang="en-US" b="1" dirty="0">
              <a:solidFill>
                <a:srgbClr val="1D2644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pPr marL="0" indent="0">
              <a:buFont typeface="Arial"/>
              <a:buNone/>
            </a:pPr>
            <a:r>
              <a:rPr lang="en-US" b="1" dirty="0">
                <a:solidFill>
                  <a:srgbClr val="1D2644"/>
                </a:solidFill>
                <a:latin typeface="Helvetica" charset="-52"/>
                <a:ea typeface="Helvetica" charset="-52"/>
                <a:cs typeface="Helvetica" charset="-52"/>
              </a:rPr>
              <a:t>TOTAL: £85 (x45 = £3825)			Need to raise: £950</a:t>
            </a:r>
          </a:p>
          <a:p>
            <a:pPr marL="0" indent="0">
              <a:buFont typeface="Arial"/>
              <a:buNone/>
            </a:pPr>
            <a:endParaRPr lang="en-US" b="1" dirty="0">
              <a:solidFill>
                <a:srgbClr val="1D2644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pPr marL="0" indent="0" algn="ctr">
              <a:buFont typeface="Arial"/>
              <a:buNone/>
            </a:pPr>
            <a:endParaRPr lang="en-US" b="1" dirty="0">
              <a:solidFill>
                <a:srgbClr val="49BAB7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pPr marL="0" indent="0">
              <a:buFont typeface="Arial"/>
              <a:buNone/>
            </a:pPr>
            <a:endParaRPr lang="en-US" b="1" dirty="0">
              <a:solidFill>
                <a:srgbClr val="1C2545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pPr marL="0" indent="0">
              <a:buFont typeface="Arial"/>
              <a:buNone/>
            </a:pPr>
            <a:endParaRPr lang="en-US" b="1" dirty="0">
              <a:solidFill>
                <a:srgbClr val="1C2545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pPr marL="0" indent="0" algn="ctr">
              <a:buFont typeface="Arial"/>
              <a:buNone/>
            </a:pPr>
            <a:endParaRPr lang="en-US" sz="2000" b="1" dirty="0">
              <a:solidFill>
                <a:srgbClr val="002060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pPr marL="0" indent="0">
              <a:buFont typeface="Arial"/>
              <a:buNone/>
            </a:pPr>
            <a:endParaRPr lang="en-US" sz="2000" b="1" dirty="0">
              <a:solidFill>
                <a:srgbClr val="002060"/>
              </a:solidFill>
              <a:latin typeface="Helvetica" charset="-52"/>
              <a:ea typeface="Helvetica" charset="-52"/>
              <a:cs typeface="Helvetica" charset="-52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7906F75-7303-4FFE-A78C-268A4C7957CE}"/>
              </a:ext>
            </a:extLst>
          </p:cNvPr>
          <p:cNvGrpSpPr/>
          <p:nvPr/>
        </p:nvGrpSpPr>
        <p:grpSpPr>
          <a:xfrm>
            <a:off x="3629025" y="1361966"/>
            <a:ext cx="4876800" cy="987406"/>
            <a:chOff x="3200401" y="5831364"/>
            <a:chExt cx="4876800" cy="98740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7A456D4-082E-4111-88D5-51E87C31A452}"/>
                </a:ext>
              </a:extLst>
            </p:cNvPr>
            <p:cNvSpPr txBox="1"/>
            <p:nvPr/>
          </p:nvSpPr>
          <p:spPr>
            <a:xfrm>
              <a:off x="3352800" y="6008569"/>
              <a:ext cx="4267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 err="1">
                  <a:solidFill>
                    <a:srgbClr val="C0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SuperGre</a:t>
              </a:r>
              <a:r>
                <a:rPr lang="en-GB" sz="3200" b="1" dirty="0">
                  <a:solidFill>
                    <a:srgbClr val="C0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 Society</a:t>
              </a:r>
            </a:p>
          </p:txBody>
        </p:sp>
        <p:pic>
          <p:nvPicPr>
            <p:cNvPr id="7" name="Picture 2" descr="Image result for superhero cape logo">
              <a:extLst>
                <a:ext uri="{FF2B5EF4-FFF2-40B4-BE49-F238E27FC236}">
                  <a16:creationId xmlns:a16="http://schemas.microsoft.com/office/drawing/2014/main" id="{11E32376-3406-4CC3-916B-680D35DEC9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5905499"/>
              <a:ext cx="1061095" cy="876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A6759E4-6065-4436-B5D1-D6EEF2037A69}"/>
                </a:ext>
              </a:extLst>
            </p:cNvPr>
            <p:cNvSpPr/>
            <p:nvPr/>
          </p:nvSpPr>
          <p:spPr>
            <a:xfrm>
              <a:off x="3200401" y="5831364"/>
              <a:ext cx="4876800" cy="98740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345311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6184BE3-B927-41D9-9DE5-F98F1B17CC03}"/>
              </a:ext>
            </a:extLst>
          </p:cNvPr>
          <p:cNvSpPr txBox="1">
            <a:spLocks/>
          </p:cNvSpPr>
          <p:nvPr/>
        </p:nvSpPr>
        <p:spPr>
          <a:xfrm>
            <a:off x="838200" y="31863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Helvetica" charset="-52"/>
                <a:ea typeface="Helvetica" charset="-52"/>
                <a:cs typeface="Helvetica" charset="-52"/>
              </a:rPr>
              <a:t>Budget Planning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48CD12F-9C4B-4391-AF4B-DB274733E0EE}"/>
              </a:ext>
            </a:extLst>
          </p:cNvPr>
          <p:cNvSpPr txBox="1">
            <a:spLocks/>
          </p:cNvSpPr>
          <p:nvPr/>
        </p:nvSpPr>
        <p:spPr>
          <a:xfrm>
            <a:off x="190500" y="1644193"/>
            <a:ext cx="11760200" cy="48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b="1" dirty="0">
                <a:solidFill>
                  <a:srgbClr val="49BAB7"/>
                </a:solidFill>
                <a:latin typeface="Helvetica" charset="-52"/>
                <a:ea typeface="Helvetica" charset="-52"/>
                <a:cs typeface="Helvetica" charset="-52"/>
              </a:rPr>
              <a:t>How can I spend my $$$??</a:t>
            </a:r>
          </a:p>
          <a:p>
            <a:pPr marL="0" indent="0" algn="ctr">
              <a:buFont typeface="Arial"/>
              <a:buNone/>
            </a:pPr>
            <a:endParaRPr lang="en-US" b="1" dirty="0">
              <a:solidFill>
                <a:srgbClr val="49BAB7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pPr marL="0" indent="0">
              <a:buFont typeface="Arial"/>
              <a:buNone/>
            </a:pPr>
            <a:r>
              <a:rPr lang="en-US" sz="2400" b="1" dirty="0">
                <a:solidFill>
                  <a:srgbClr val="1C2545"/>
                </a:solidFill>
                <a:latin typeface="Helvetica" charset="-52"/>
                <a:ea typeface="Helvetica" charset="-52"/>
                <a:cs typeface="Helvetica" charset="-52"/>
              </a:rPr>
              <a:t>There are three ways that Societies can spend their funding – all of which comes from the Society’s internal GSU account. This is where the Treasurer plays a big roll.</a:t>
            </a:r>
          </a:p>
          <a:p>
            <a:pPr marL="0" indent="0">
              <a:buFont typeface="Arial"/>
              <a:buNone/>
            </a:pPr>
            <a:endParaRPr lang="en-US" sz="2400" b="1" dirty="0">
              <a:solidFill>
                <a:srgbClr val="1C2545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pPr marL="0" indent="0">
              <a:buFont typeface="Arial"/>
              <a:buNone/>
            </a:pPr>
            <a:endParaRPr lang="en-US" sz="2400" b="1" dirty="0">
              <a:solidFill>
                <a:srgbClr val="1C2545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pPr marL="0" indent="0">
              <a:buFont typeface="Arial"/>
              <a:buNone/>
            </a:pPr>
            <a:endParaRPr lang="en-US" sz="2400" b="1" dirty="0">
              <a:solidFill>
                <a:srgbClr val="1C2545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pPr marL="0" indent="0">
              <a:buFont typeface="Arial"/>
              <a:buNone/>
            </a:pPr>
            <a:endParaRPr lang="en-US" sz="2400" b="1" dirty="0">
              <a:solidFill>
                <a:srgbClr val="1C2545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pPr marL="0" indent="0">
              <a:buFont typeface="Arial"/>
              <a:buNone/>
            </a:pPr>
            <a:endParaRPr lang="en-US" sz="2400" b="1" dirty="0">
              <a:solidFill>
                <a:srgbClr val="1C2545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pPr marL="0" indent="0">
              <a:buFont typeface="Arial"/>
              <a:buNone/>
            </a:pPr>
            <a:r>
              <a:rPr lang="en-US" sz="2000" b="1" dirty="0">
                <a:solidFill>
                  <a:srgbClr val="1C2545"/>
                </a:solidFill>
                <a:latin typeface="Helvetica" charset="-52"/>
                <a:ea typeface="Helvetica" charset="-52"/>
                <a:cs typeface="Helvetica" charset="-52"/>
              </a:rPr>
              <a:t>     		1. Invoice          	      2. Credit Card               	     3. Claim Form</a:t>
            </a:r>
            <a:endParaRPr lang="en-US" sz="2000" b="1" dirty="0">
              <a:solidFill>
                <a:srgbClr val="002060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pPr marL="0" indent="0">
              <a:buFont typeface="Arial"/>
              <a:buNone/>
            </a:pPr>
            <a:endParaRPr lang="en-US" sz="2000" b="1" dirty="0">
              <a:solidFill>
                <a:srgbClr val="002060"/>
              </a:solidFill>
              <a:latin typeface="Helvetica" charset="-52"/>
              <a:ea typeface="Helvetica" charset="-52"/>
              <a:cs typeface="Helvetica" charset="-5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576D0B-794E-491F-8F71-9A776220C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075" y="3886200"/>
            <a:ext cx="1862049" cy="19486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C73FB9-07C6-46C6-AF61-46FE512B30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9487" y="3958431"/>
            <a:ext cx="2562225" cy="18764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F5254E-38E4-4B41-8D5B-343F006068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1908" y="3962400"/>
            <a:ext cx="1618596" cy="187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66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6184BE3-B927-41D9-9DE5-F98F1B17CC03}"/>
              </a:ext>
            </a:extLst>
          </p:cNvPr>
          <p:cNvSpPr txBox="1">
            <a:spLocks/>
          </p:cNvSpPr>
          <p:nvPr/>
        </p:nvSpPr>
        <p:spPr>
          <a:xfrm>
            <a:off x="838200" y="31863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Helvetica" charset="-52"/>
                <a:ea typeface="Helvetica" charset="-52"/>
                <a:cs typeface="Helvetica" charset="-52"/>
              </a:rPr>
              <a:t>Budget Planning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48CD12F-9C4B-4391-AF4B-DB274733E0EE}"/>
              </a:ext>
            </a:extLst>
          </p:cNvPr>
          <p:cNvSpPr txBox="1">
            <a:spLocks/>
          </p:cNvSpPr>
          <p:nvPr/>
        </p:nvSpPr>
        <p:spPr>
          <a:xfrm>
            <a:off x="190500" y="1644193"/>
            <a:ext cx="11760200" cy="48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49BAB7"/>
                </a:solidFill>
                <a:latin typeface="Helvetica" charset="-52"/>
                <a:ea typeface="Helvetica" charset="-52"/>
                <a:cs typeface="Helvetica" charset="-52"/>
              </a:rPr>
              <a:t>Finance Tracking</a:t>
            </a:r>
          </a:p>
          <a:p>
            <a:pPr marL="0" indent="0" algn="ctr">
              <a:buFont typeface="Arial"/>
              <a:buNone/>
            </a:pPr>
            <a:endParaRPr lang="en-US" b="1" dirty="0">
              <a:solidFill>
                <a:srgbClr val="49BAB7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pPr marL="0" indent="0" algn="ctr">
              <a:buFont typeface="Arial"/>
              <a:buNone/>
            </a:pPr>
            <a:r>
              <a:rPr lang="en-US" sz="2400" dirty="0">
                <a:solidFill>
                  <a:srgbClr val="1C2545"/>
                </a:solidFill>
                <a:latin typeface="Helvetica" charset="-52"/>
                <a:ea typeface="Helvetica" charset="-52"/>
                <a:cs typeface="Helvetica" charset="-52"/>
              </a:rPr>
              <a:t>We will </a:t>
            </a:r>
            <a:r>
              <a:rPr lang="en-US" sz="2400" dirty="0" err="1">
                <a:solidFill>
                  <a:srgbClr val="1C2545"/>
                </a:solidFill>
                <a:latin typeface="Helvetica" charset="-52"/>
                <a:ea typeface="Helvetica" charset="-52"/>
                <a:cs typeface="Helvetica" charset="-52"/>
              </a:rPr>
              <a:t>endeavour</a:t>
            </a:r>
            <a:r>
              <a:rPr lang="en-US" sz="2400" dirty="0">
                <a:solidFill>
                  <a:srgbClr val="1C2545"/>
                </a:solidFill>
                <a:latin typeface="Helvetica" charset="-52"/>
                <a:ea typeface="Helvetica" charset="-52"/>
                <a:cs typeface="Helvetica" charset="-52"/>
              </a:rPr>
              <a:t> to send each Student Group a regular financial update.</a:t>
            </a:r>
          </a:p>
          <a:p>
            <a:pPr marL="0" indent="0" algn="ctr">
              <a:buFont typeface="Arial"/>
              <a:buNone/>
            </a:pPr>
            <a:endParaRPr lang="en-US" sz="2400" dirty="0">
              <a:solidFill>
                <a:srgbClr val="1C2545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pPr marL="0" indent="0" algn="ctr">
              <a:buFont typeface="Arial"/>
              <a:buNone/>
            </a:pPr>
            <a:r>
              <a:rPr lang="en-US" sz="2400" dirty="0">
                <a:solidFill>
                  <a:srgbClr val="1C2545"/>
                </a:solidFill>
                <a:latin typeface="Helvetica" charset="-52"/>
                <a:ea typeface="Helvetica" charset="-52"/>
                <a:cs typeface="Helvetica" charset="-52"/>
              </a:rPr>
              <a:t>HOWEVER!</a:t>
            </a:r>
          </a:p>
          <a:p>
            <a:pPr marL="0" indent="0" algn="ctr">
              <a:buFont typeface="Arial"/>
              <a:buNone/>
            </a:pPr>
            <a:endParaRPr lang="en-US" sz="2400" dirty="0">
              <a:solidFill>
                <a:srgbClr val="1C2545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pPr marL="0" indent="0" algn="ctr">
              <a:buFont typeface="Arial"/>
              <a:buNone/>
            </a:pPr>
            <a:r>
              <a:rPr lang="en-US" sz="2400" dirty="0">
                <a:solidFill>
                  <a:srgbClr val="1C2545"/>
                </a:solidFill>
                <a:latin typeface="Helvetica" charset="-52"/>
                <a:ea typeface="Helvetica" charset="-52"/>
                <a:cs typeface="Helvetica" charset="-52"/>
              </a:rPr>
              <a:t>The committee should be able to predict the most accurate estimate at any one time.</a:t>
            </a:r>
          </a:p>
          <a:p>
            <a:pPr marL="0" indent="0" algn="ctr">
              <a:buFont typeface="Arial"/>
              <a:buNone/>
            </a:pPr>
            <a:r>
              <a:rPr lang="en-US" sz="2400" dirty="0">
                <a:solidFill>
                  <a:srgbClr val="1C2545"/>
                </a:solidFill>
                <a:latin typeface="Helvetica" charset="-52"/>
                <a:ea typeface="Helvetica" charset="-52"/>
                <a:cs typeface="Helvetica" charset="-52"/>
              </a:rPr>
              <a:t>Check your Sales Reports, track your expenditure, and keep a record. </a:t>
            </a:r>
          </a:p>
          <a:p>
            <a:pPr marL="0" indent="0" algn="ctr">
              <a:buFont typeface="Arial"/>
              <a:buNone/>
            </a:pPr>
            <a:endParaRPr lang="en-US" sz="2400" dirty="0">
              <a:solidFill>
                <a:srgbClr val="1C2545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pPr marL="0" indent="0" algn="ctr">
              <a:buFont typeface="Arial"/>
              <a:buNone/>
            </a:pPr>
            <a:r>
              <a:rPr lang="en-US" sz="2400" dirty="0">
                <a:solidFill>
                  <a:srgbClr val="1C2545"/>
                </a:solidFill>
                <a:latin typeface="Helvetica" charset="-52"/>
                <a:ea typeface="Helvetica" charset="-52"/>
                <a:cs typeface="Helvetica" charset="-52"/>
              </a:rPr>
              <a:t>Update your budget regularly, and use it to plan for future years.</a:t>
            </a:r>
          </a:p>
          <a:p>
            <a:pPr marL="0" indent="0">
              <a:buFont typeface="Arial"/>
              <a:buNone/>
            </a:pPr>
            <a:endParaRPr lang="en-US" sz="2400" b="1" dirty="0">
              <a:solidFill>
                <a:srgbClr val="1C2545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pPr marL="0" indent="0">
              <a:buFont typeface="Arial"/>
              <a:buNone/>
            </a:pPr>
            <a:endParaRPr lang="en-US" sz="2400" b="1" dirty="0">
              <a:solidFill>
                <a:srgbClr val="1C2545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pPr marL="0" indent="0">
              <a:buFont typeface="Arial"/>
              <a:buNone/>
            </a:pPr>
            <a:endParaRPr lang="en-US" sz="2400" b="1" dirty="0">
              <a:solidFill>
                <a:srgbClr val="1C2545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pPr marL="0" indent="0">
              <a:buFont typeface="Arial"/>
              <a:buNone/>
            </a:pPr>
            <a:endParaRPr lang="en-US" sz="2400" b="1" dirty="0">
              <a:solidFill>
                <a:srgbClr val="1C2545"/>
              </a:solidFill>
              <a:latin typeface="Helvetica" charset="-52"/>
              <a:ea typeface="Helvetica" charset="-52"/>
              <a:cs typeface="Helvetica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438209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6184BE3-B927-41D9-9DE5-F98F1B17CC03}"/>
              </a:ext>
            </a:extLst>
          </p:cNvPr>
          <p:cNvSpPr txBox="1">
            <a:spLocks/>
          </p:cNvSpPr>
          <p:nvPr/>
        </p:nvSpPr>
        <p:spPr>
          <a:xfrm>
            <a:off x="838200" y="31863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Helvetica" charset="-52"/>
                <a:ea typeface="Helvetica" charset="-52"/>
                <a:cs typeface="Helvetica" charset="-52"/>
              </a:rPr>
              <a:t>Budget Planning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48CD12F-9C4B-4391-AF4B-DB274733E0EE}"/>
              </a:ext>
            </a:extLst>
          </p:cNvPr>
          <p:cNvSpPr txBox="1">
            <a:spLocks/>
          </p:cNvSpPr>
          <p:nvPr/>
        </p:nvSpPr>
        <p:spPr>
          <a:xfrm>
            <a:off x="597408" y="1644193"/>
            <a:ext cx="10756392" cy="48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49BAB7"/>
                </a:solidFill>
                <a:latin typeface="Helvetica" charset="-52"/>
                <a:ea typeface="Helvetica" charset="-52"/>
                <a:cs typeface="Helvetica" charset="-52"/>
              </a:rPr>
              <a:t>Some general </a:t>
            </a:r>
            <a:r>
              <a:rPr lang="en-US" b="1" dirty="0" err="1">
                <a:solidFill>
                  <a:srgbClr val="49BAB7"/>
                </a:solidFill>
                <a:latin typeface="Helvetica" charset="-52"/>
                <a:ea typeface="Helvetica" charset="-52"/>
                <a:cs typeface="Helvetica" charset="-52"/>
              </a:rPr>
              <a:t>financey</a:t>
            </a:r>
            <a:r>
              <a:rPr lang="en-US" b="1" dirty="0">
                <a:solidFill>
                  <a:srgbClr val="49BAB7"/>
                </a:solidFill>
                <a:latin typeface="Helvetica" charset="-52"/>
                <a:ea typeface="Helvetica" charset="-52"/>
                <a:cs typeface="Helvetica" charset="-52"/>
              </a:rPr>
              <a:t> info…</a:t>
            </a:r>
          </a:p>
          <a:p>
            <a:pPr marL="0" indent="0">
              <a:buNone/>
            </a:pPr>
            <a:endParaRPr lang="en-US" b="1" dirty="0">
              <a:solidFill>
                <a:srgbClr val="49BAB7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r>
              <a:rPr lang="en-US" sz="2000" dirty="0">
                <a:solidFill>
                  <a:srgbClr val="1D2644"/>
                </a:solidFill>
                <a:latin typeface="Helvetica" charset="-52"/>
                <a:ea typeface="Helvetica" charset="-52"/>
                <a:cs typeface="Helvetica" charset="-52"/>
              </a:rPr>
              <a:t>Finance payments are made once a fortnight</a:t>
            </a:r>
          </a:p>
          <a:p>
            <a:r>
              <a:rPr lang="en-US" sz="2000" dirty="0">
                <a:solidFill>
                  <a:srgbClr val="1D2644"/>
                </a:solidFill>
                <a:latin typeface="Helvetica" charset="-52"/>
                <a:ea typeface="Helvetica" charset="-52"/>
                <a:cs typeface="Helvetica" charset="-52"/>
              </a:rPr>
              <a:t>Please give us advanced warning of all significant purchases</a:t>
            </a:r>
          </a:p>
          <a:p>
            <a:r>
              <a:rPr lang="en-US" sz="2000" dirty="0">
                <a:solidFill>
                  <a:srgbClr val="1D2644"/>
                </a:solidFill>
                <a:latin typeface="Helvetica" charset="-52"/>
                <a:ea typeface="Helvetica" charset="-52"/>
                <a:cs typeface="Helvetica" charset="-52"/>
              </a:rPr>
              <a:t>Group Funds must NOT be spent on alcohol</a:t>
            </a:r>
          </a:p>
          <a:p>
            <a:r>
              <a:rPr lang="en-US" sz="2000" dirty="0">
                <a:solidFill>
                  <a:srgbClr val="1D2644"/>
                </a:solidFill>
                <a:latin typeface="Helvetica" charset="-52"/>
                <a:ea typeface="Helvetica" charset="-52"/>
                <a:cs typeface="Helvetica" charset="-52"/>
              </a:rPr>
              <a:t>Don’t feel pressure to save money for a rainy day – your main objective is to give all members great value for money THIS YEAR.</a:t>
            </a:r>
          </a:p>
          <a:p>
            <a:endParaRPr lang="en-US" sz="2400" dirty="0">
              <a:solidFill>
                <a:srgbClr val="1D2644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pPr marL="0" indent="0">
              <a:buFont typeface="Arial"/>
              <a:buNone/>
            </a:pPr>
            <a:endParaRPr lang="en-US" sz="2400" b="1" dirty="0">
              <a:solidFill>
                <a:srgbClr val="1C2545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pPr marL="0" indent="0">
              <a:buFont typeface="Arial"/>
              <a:buNone/>
            </a:pPr>
            <a:endParaRPr lang="en-US" sz="2400" b="1" dirty="0">
              <a:solidFill>
                <a:srgbClr val="1C2545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pPr marL="0" indent="0">
              <a:buFont typeface="Arial"/>
              <a:buNone/>
            </a:pPr>
            <a:endParaRPr lang="en-US" sz="2400" b="1" dirty="0">
              <a:solidFill>
                <a:srgbClr val="1C2545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pPr marL="0" indent="0">
              <a:buFont typeface="Arial"/>
              <a:buNone/>
            </a:pPr>
            <a:endParaRPr lang="en-US" sz="2400" b="1" dirty="0">
              <a:solidFill>
                <a:srgbClr val="1C2545"/>
              </a:solidFill>
              <a:latin typeface="Helvetica" charset="-52"/>
              <a:ea typeface="Helvetica" charset="-52"/>
              <a:cs typeface="Helvetica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526437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may contain: 2 people, people playing sport and outdoor">
            <a:extLst>
              <a:ext uri="{FF2B5EF4-FFF2-40B4-BE49-F238E27FC236}">
                <a16:creationId xmlns:a16="http://schemas.microsoft.com/office/drawing/2014/main" id="{F51EBD9C-4AC4-48E7-BD69-00B9F14255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9" t="29432" r="16508"/>
          <a:stretch/>
        </p:blipFill>
        <p:spPr bwMode="auto">
          <a:xfrm>
            <a:off x="1016000" y="1770743"/>
            <a:ext cx="4702174" cy="429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38200" y="31863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>
              <a:solidFill>
                <a:schemeClr val="bg1"/>
              </a:solidFill>
              <a:latin typeface="Helvetica" charset="-52"/>
              <a:ea typeface="Helvetica" charset="-52"/>
              <a:cs typeface="Helvetica" charset="-52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5DAA-08AA-41B2-B16B-9B2D80803C99}"/>
              </a:ext>
            </a:extLst>
          </p:cNvPr>
          <p:cNvSpPr txBox="1">
            <a:spLocks/>
          </p:cNvSpPr>
          <p:nvPr/>
        </p:nvSpPr>
        <p:spPr>
          <a:xfrm>
            <a:off x="6095999" y="2859314"/>
            <a:ext cx="6096001" cy="1683658"/>
          </a:xfrm>
          <a:prstGeom prst="rect">
            <a:avLst/>
          </a:prstGeom>
          <a:solidFill>
            <a:srgbClr val="1D2644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Managing </a:t>
            </a:r>
            <a:br>
              <a:rPr lang="en-US" sz="60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60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Risk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940" r="51456" b="11638"/>
          <a:stretch/>
        </p:blipFill>
        <p:spPr>
          <a:xfrm>
            <a:off x="5340349" y="1770743"/>
            <a:ext cx="755650" cy="429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9113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6184BE3-B927-41D9-9DE5-F98F1B17CC03}"/>
              </a:ext>
            </a:extLst>
          </p:cNvPr>
          <p:cNvSpPr txBox="1">
            <a:spLocks/>
          </p:cNvSpPr>
          <p:nvPr/>
        </p:nvSpPr>
        <p:spPr>
          <a:xfrm>
            <a:off x="838200" y="31863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Helvetica" charset="-52"/>
                <a:ea typeface="Helvetica" charset="-52"/>
                <a:cs typeface="Helvetica" charset="-52"/>
              </a:rPr>
              <a:t>Managing Risk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48CD12F-9C4B-4391-AF4B-DB274733E0EE}"/>
              </a:ext>
            </a:extLst>
          </p:cNvPr>
          <p:cNvSpPr txBox="1">
            <a:spLocks/>
          </p:cNvSpPr>
          <p:nvPr/>
        </p:nvSpPr>
        <p:spPr>
          <a:xfrm>
            <a:off x="504371" y="1644193"/>
            <a:ext cx="11223171" cy="48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49BAB7"/>
                </a:solidFill>
                <a:latin typeface="Helvetica" charset="-52"/>
                <a:ea typeface="Helvetica" charset="-52"/>
                <a:cs typeface="Helvetica" charset="-52"/>
              </a:rPr>
              <a:t>Scenario…</a:t>
            </a:r>
          </a:p>
          <a:p>
            <a:pPr marL="0" indent="0">
              <a:buFont typeface="Arial"/>
              <a:buNone/>
            </a:pPr>
            <a:endParaRPr lang="en-US" b="1" dirty="0">
              <a:solidFill>
                <a:srgbClr val="49BAB7"/>
              </a:solidFill>
              <a:latin typeface="Helvetica" charset="-52"/>
              <a:ea typeface="Helvetica" charset="0"/>
              <a:cs typeface="Helvetica" charset="-52"/>
            </a:endParaRPr>
          </a:p>
          <a:p>
            <a:pPr marL="0" indent="0">
              <a:buFont typeface="Arial"/>
              <a:buNone/>
            </a:pPr>
            <a:r>
              <a:rPr lang="en-US" sz="2400" dirty="0">
                <a:solidFill>
                  <a:srgbClr val="002060"/>
                </a:solidFill>
                <a:latin typeface="Helvetica" charset="-52"/>
                <a:ea typeface="Helvetica" charset="0"/>
                <a:cs typeface="Helvetica" charset="-52"/>
              </a:rPr>
              <a:t>You’re dancing your butt off at one of Hispanic Society’s salsa classes. </a:t>
            </a:r>
          </a:p>
          <a:p>
            <a:pPr marL="0" indent="0">
              <a:buFont typeface="Arial"/>
              <a:buNone/>
            </a:pPr>
            <a:r>
              <a:rPr lang="en-US" sz="2400" dirty="0">
                <a:solidFill>
                  <a:srgbClr val="002060"/>
                </a:solidFill>
                <a:latin typeface="Helvetica" charset="-52"/>
                <a:ea typeface="Helvetica" charset="0"/>
                <a:cs typeface="Helvetica" charset="-52"/>
              </a:rPr>
              <a:t>It’s so popular that you don’t quite have enough space to boogie. </a:t>
            </a:r>
          </a:p>
          <a:p>
            <a:pPr marL="0" indent="0">
              <a:buFont typeface="Arial"/>
              <a:buNone/>
            </a:pPr>
            <a:r>
              <a:rPr lang="en-US" sz="2400" dirty="0">
                <a:solidFill>
                  <a:srgbClr val="002060"/>
                </a:solidFill>
                <a:latin typeface="Helvetica" charset="-52"/>
                <a:ea typeface="Helvetica" charset="0"/>
                <a:cs typeface="Helvetica" charset="-52"/>
              </a:rPr>
              <a:t>You get so into the music, that you end up forgetting where you are and cha-cha straight into a pillar. </a:t>
            </a: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002060"/>
              </a:solidFill>
              <a:latin typeface="Helvetica" charset="-52"/>
              <a:ea typeface="Helvetica" charset="0"/>
              <a:cs typeface="Helvetica" charset="-52"/>
            </a:endParaRPr>
          </a:p>
          <a:p>
            <a:pPr marL="0" indent="0">
              <a:buFont typeface="Arial"/>
              <a:buNone/>
            </a:pPr>
            <a:r>
              <a:rPr lang="en-US" sz="2400" dirty="0">
                <a:solidFill>
                  <a:srgbClr val="002060"/>
                </a:solidFill>
                <a:latin typeface="Helvetica" charset="-52"/>
                <a:ea typeface="Helvetica" charset="0"/>
                <a:cs typeface="Helvetica" charset="-52"/>
              </a:rPr>
              <a:t>Well, GSU are liable for the damage, if there is evidence that we haven’t assessed the risk, and reduced it accordingly.</a:t>
            </a:r>
          </a:p>
          <a:p>
            <a:pPr marL="0" indent="0">
              <a:buFont typeface="Arial"/>
              <a:buNone/>
            </a:pPr>
            <a:r>
              <a:rPr lang="en-US" sz="2400" dirty="0">
                <a:solidFill>
                  <a:srgbClr val="002060"/>
                </a:solidFill>
                <a:latin typeface="Helvetica" charset="-52"/>
                <a:ea typeface="Helvetica" charset="0"/>
                <a:cs typeface="Helvetica" charset="-52"/>
              </a:rPr>
              <a:t>Same thing goes if a Society ends up giving all of our student data over to the mafia. If it was one of our student groups, we’re still liable.</a:t>
            </a:r>
            <a:endParaRPr lang="en-US" sz="2400" dirty="0">
              <a:solidFill>
                <a:srgbClr val="00206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0" indent="0">
              <a:buFont typeface="Arial"/>
              <a:buNone/>
            </a:pPr>
            <a:endParaRPr lang="en-US" sz="1600" dirty="0">
              <a:solidFill>
                <a:srgbClr val="1D2644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0" indent="0">
              <a:buFont typeface="Arial"/>
              <a:buNone/>
            </a:pPr>
            <a:endParaRPr lang="en-US" sz="1600" dirty="0">
              <a:solidFill>
                <a:srgbClr val="1D2644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0" indent="0">
              <a:buFont typeface="Arial"/>
              <a:buNone/>
            </a:pPr>
            <a:r>
              <a:rPr lang="en-US" sz="1600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9169781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6184BE3-B927-41D9-9DE5-F98F1B17CC03}"/>
              </a:ext>
            </a:extLst>
          </p:cNvPr>
          <p:cNvSpPr txBox="1">
            <a:spLocks/>
          </p:cNvSpPr>
          <p:nvPr/>
        </p:nvSpPr>
        <p:spPr>
          <a:xfrm>
            <a:off x="838200" y="31863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Helvetica" charset="-52"/>
                <a:ea typeface="Helvetica" charset="-52"/>
                <a:cs typeface="Helvetica" charset="-52"/>
              </a:rPr>
              <a:t>Managing Risk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48CD12F-9C4B-4391-AF4B-DB274733E0EE}"/>
              </a:ext>
            </a:extLst>
          </p:cNvPr>
          <p:cNvSpPr txBox="1">
            <a:spLocks/>
          </p:cNvSpPr>
          <p:nvPr/>
        </p:nvSpPr>
        <p:spPr>
          <a:xfrm>
            <a:off x="504371" y="1358443"/>
            <a:ext cx="11223171" cy="48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800" dirty="0">
              <a:solidFill>
                <a:srgbClr val="1D2644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0" indent="0" algn="ctr">
              <a:buFont typeface="Arial"/>
              <a:buNone/>
            </a:pPr>
            <a:r>
              <a:rPr lang="en-US" sz="4000" b="1" dirty="0">
                <a:solidFill>
                  <a:srgbClr val="49BAB7"/>
                </a:solidFill>
                <a:latin typeface="Helvetica" charset="0"/>
                <a:ea typeface="Helvetica" charset="0"/>
                <a:cs typeface="Helvetica" charset="0"/>
              </a:rPr>
              <a:t>GREAT NEWS!!!</a:t>
            </a:r>
          </a:p>
          <a:p>
            <a:pPr marL="0" indent="0">
              <a:buFont typeface="Arial"/>
              <a:buNone/>
            </a:pPr>
            <a:br>
              <a:rPr lang="en-US" sz="2400" b="1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2400" b="1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A number of regular activities have already been risk assessed:</a:t>
            </a:r>
          </a:p>
          <a:p>
            <a:r>
              <a:rPr lang="en-US" sz="2400" b="1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Room Bookings (where activity fits primary room purpose)</a:t>
            </a:r>
          </a:p>
          <a:p>
            <a:r>
              <a:rPr lang="en-US" sz="2400" b="1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Stalls</a:t>
            </a:r>
          </a:p>
          <a:p>
            <a:r>
              <a:rPr lang="en-US" sz="2400" b="1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Bake Sales (though, you still need to provide allergy info)</a:t>
            </a:r>
          </a:p>
          <a:p>
            <a:r>
              <a:rPr lang="en-US" sz="2400" b="1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Sports Fixtures</a:t>
            </a:r>
          </a:p>
          <a:p>
            <a:endParaRPr lang="en-US" sz="2400" b="1" dirty="0">
              <a:solidFill>
                <a:srgbClr val="1D2644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PLUS – over the Summer, we’re working on creating a wide-range of templates to make things even more straightforward for you!</a:t>
            </a:r>
          </a:p>
        </p:txBody>
      </p:sp>
    </p:spTree>
    <p:extLst>
      <p:ext uri="{BB962C8B-B14F-4D97-AF65-F5344CB8AC3E}">
        <p14:creationId xmlns:p14="http://schemas.microsoft.com/office/powerpoint/2010/main" val="786578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6184BE3-B927-41D9-9DE5-F98F1B17CC03}"/>
              </a:ext>
            </a:extLst>
          </p:cNvPr>
          <p:cNvSpPr txBox="1">
            <a:spLocks/>
          </p:cNvSpPr>
          <p:nvPr/>
        </p:nvSpPr>
        <p:spPr>
          <a:xfrm>
            <a:off x="838200" y="31863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Helvetica" charset="-52"/>
                <a:ea typeface="Helvetica" charset="-52"/>
                <a:cs typeface="Helvetica" charset="-52"/>
              </a:rPr>
              <a:t>Managing Risk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48CD12F-9C4B-4391-AF4B-DB274733E0EE}"/>
              </a:ext>
            </a:extLst>
          </p:cNvPr>
          <p:cNvSpPr txBox="1">
            <a:spLocks/>
          </p:cNvSpPr>
          <p:nvPr/>
        </p:nvSpPr>
        <p:spPr>
          <a:xfrm>
            <a:off x="504371" y="1358443"/>
            <a:ext cx="11223171" cy="48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800" dirty="0">
              <a:solidFill>
                <a:srgbClr val="1D2644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2278EF-BE27-4AD8-9C8F-A6A185EE11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325"/>
          <a:stretch/>
        </p:blipFill>
        <p:spPr>
          <a:xfrm>
            <a:off x="838199" y="2327886"/>
            <a:ext cx="4845495" cy="289546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FE9354E-5E00-4E7C-B2F3-47856BE39108}"/>
              </a:ext>
            </a:extLst>
          </p:cNvPr>
          <p:cNvGrpSpPr/>
          <p:nvPr/>
        </p:nvGrpSpPr>
        <p:grpSpPr>
          <a:xfrm>
            <a:off x="6503308" y="2427883"/>
            <a:ext cx="5338172" cy="2635607"/>
            <a:chOff x="828675" y="2167395"/>
            <a:chExt cx="10172700" cy="469060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45F239F-8410-44BF-9A98-DA88EF5156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25392"/>
            <a:stretch/>
          </p:blipFill>
          <p:spPr>
            <a:xfrm>
              <a:off x="838200" y="3596145"/>
              <a:ext cx="10163175" cy="326185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E54C60A-E634-411A-B1E7-DBCEFC7AB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8675" y="2167395"/>
              <a:ext cx="10172700" cy="1428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64480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6184BE3-B927-41D9-9DE5-F98F1B17CC03}"/>
              </a:ext>
            </a:extLst>
          </p:cNvPr>
          <p:cNvSpPr txBox="1">
            <a:spLocks/>
          </p:cNvSpPr>
          <p:nvPr/>
        </p:nvSpPr>
        <p:spPr>
          <a:xfrm>
            <a:off x="838200" y="31863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Helvetica" charset="-52"/>
                <a:ea typeface="Helvetica" charset="-52"/>
                <a:cs typeface="Helvetica" charset="-52"/>
              </a:rPr>
              <a:t>Managing Risk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48CD12F-9C4B-4391-AF4B-DB274733E0EE}"/>
              </a:ext>
            </a:extLst>
          </p:cNvPr>
          <p:cNvSpPr txBox="1">
            <a:spLocks/>
          </p:cNvSpPr>
          <p:nvPr/>
        </p:nvSpPr>
        <p:spPr>
          <a:xfrm>
            <a:off x="504371" y="1358443"/>
            <a:ext cx="11223171" cy="48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800" dirty="0">
              <a:solidFill>
                <a:srgbClr val="1D2644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208B45-AD44-4236-9815-8CB520CE54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17"/>
          <a:stretch/>
        </p:blipFill>
        <p:spPr>
          <a:xfrm>
            <a:off x="504371" y="1982556"/>
            <a:ext cx="4808276" cy="473755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2DE4477-009A-4B9F-847F-D6C1F9018BAB}"/>
              </a:ext>
            </a:extLst>
          </p:cNvPr>
          <p:cNvCxnSpPr/>
          <p:nvPr/>
        </p:nvCxnSpPr>
        <p:spPr>
          <a:xfrm flipH="1">
            <a:off x="6096000" y="1451429"/>
            <a:ext cx="19956" cy="5268685"/>
          </a:xfrm>
          <a:prstGeom prst="line">
            <a:avLst/>
          </a:prstGeom>
          <a:ln w="31750" cap="flat" cmpd="sng" algn="ctr">
            <a:solidFill>
              <a:srgbClr val="1C254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114C9D8-C706-49EA-91DD-F8A62D0F19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4126" y="1997070"/>
            <a:ext cx="4848225" cy="1447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31AC3A-6B94-44AF-BC6C-8E6E69E904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4126" y="3159120"/>
            <a:ext cx="4610100" cy="34861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DDCB8DB-9E62-482E-BC25-9437D7CD6789}"/>
              </a:ext>
            </a:extLst>
          </p:cNvPr>
          <p:cNvSpPr txBox="1"/>
          <p:nvPr/>
        </p:nvSpPr>
        <p:spPr>
          <a:xfrm>
            <a:off x="1305089" y="1390851"/>
            <a:ext cx="3206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u="sng" dirty="0">
                <a:solidFill>
                  <a:srgbClr val="1C25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TRIP ATTENDANCE LIST</a:t>
            </a:r>
            <a:endParaRPr lang="en-GB" b="1" u="sng" dirty="0">
              <a:solidFill>
                <a:srgbClr val="1C254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EBCDD8-FA7B-4319-86A5-F89AEC92AB2C}"/>
              </a:ext>
            </a:extLst>
          </p:cNvPr>
          <p:cNvSpPr txBox="1"/>
          <p:nvPr/>
        </p:nvSpPr>
        <p:spPr>
          <a:xfrm>
            <a:off x="8718152" y="1462281"/>
            <a:ext cx="1560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u="sng" dirty="0">
                <a:solidFill>
                  <a:srgbClr val="1C25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ITINERARY</a:t>
            </a:r>
            <a:endParaRPr lang="en-GB" b="1" u="sng" dirty="0">
              <a:solidFill>
                <a:srgbClr val="1C254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1800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6184BE3-B927-41D9-9DE5-F98F1B17CC03}"/>
              </a:ext>
            </a:extLst>
          </p:cNvPr>
          <p:cNvSpPr txBox="1">
            <a:spLocks/>
          </p:cNvSpPr>
          <p:nvPr/>
        </p:nvSpPr>
        <p:spPr>
          <a:xfrm>
            <a:off x="838200" y="31863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Helvetica" charset="-52"/>
                <a:ea typeface="Helvetica" charset="-52"/>
                <a:cs typeface="Helvetica" charset="-52"/>
              </a:rPr>
              <a:t>Managing Risk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48CD12F-9C4B-4391-AF4B-DB274733E0EE}"/>
              </a:ext>
            </a:extLst>
          </p:cNvPr>
          <p:cNvSpPr txBox="1">
            <a:spLocks/>
          </p:cNvSpPr>
          <p:nvPr/>
        </p:nvSpPr>
        <p:spPr>
          <a:xfrm>
            <a:off x="504371" y="1358443"/>
            <a:ext cx="11223171" cy="48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800" dirty="0">
              <a:solidFill>
                <a:srgbClr val="1D2644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0" indent="0">
              <a:buFont typeface="Arial"/>
              <a:buNone/>
            </a:pPr>
            <a:r>
              <a:rPr lang="en-US" b="1" dirty="0">
                <a:solidFill>
                  <a:srgbClr val="49BAB7"/>
                </a:solidFill>
                <a:latin typeface="Helvetica" charset="0"/>
                <a:ea typeface="Helvetica" charset="0"/>
                <a:cs typeface="Helvetica" charset="0"/>
              </a:rPr>
              <a:t>In the meantime, how can I ensure my society is risk assessed?</a:t>
            </a:r>
          </a:p>
          <a:p>
            <a:pPr marL="0" indent="0">
              <a:buFont typeface="Arial"/>
              <a:buNone/>
            </a:pPr>
            <a:endParaRPr lang="en-US" b="1" dirty="0">
              <a:solidFill>
                <a:schemeClr val="tx2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0" indent="0">
              <a:buFont typeface="Arial"/>
              <a:buNone/>
            </a:pPr>
            <a:r>
              <a:rPr lang="en-US" sz="2400" b="1" dirty="0">
                <a:solidFill>
                  <a:srgbClr val="1C2545"/>
                </a:solidFill>
                <a:latin typeface="Helvetica" charset="0"/>
                <a:ea typeface="Helvetica" charset="0"/>
                <a:cs typeface="Helvetica" charset="0"/>
              </a:rPr>
              <a:t>Some H&amp;S Top Tips:</a:t>
            </a:r>
          </a:p>
          <a:p>
            <a:r>
              <a:rPr lang="en-US" sz="2400" b="1" dirty="0">
                <a:solidFill>
                  <a:srgbClr val="1C2545"/>
                </a:solidFill>
                <a:latin typeface="Helvetica" charset="0"/>
                <a:ea typeface="Helvetica" charset="0"/>
                <a:cs typeface="Helvetica" charset="0"/>
              </a:rPr>
              <a:t>Send your risk assessment to participants in advance</a:t>
            </a:r>
          </a:p>
          <a:p>
            <a:r>
              <a:rPr lang="en-US" sz="2400" b="1" dirty="0">
                <a:solidFill>
                  <a:srgbClr val="1C2545"/>
                </a:solidFill>
                <a:latin typeface="Helvetica" charset="0"/>
                <a:ea typeface="Helvetica" charset="0"/>
                <a:cs typeface="Helvetica" charset="0"/>
              </a:rPr>
              <a:t>Provide an induction to novice members</a:t>
            </a:r>
          </a:p>
          <a:p>
            <a:r>
              <a:rPr lang="en-US" sz="2400" b="1" dirty="0">
                <a:solidFill>
                  <a:srgbClr val="1C2545"/>
                </a:solidFill>
                <a:latin typeface="Helvetica" charset="0"/>
                <a:ea typeface="Helvetica" charset="0"/>
                <a:cs typeface="Helvetica" charset="0"/>
              </a:rPr>
              <a:t>Put a set of rules/guidelines in place</a:t>
            </a:r>
          </a:p>
          <a:p>
            <a:r>
              <a:rPr lang="en-US" sz="2400" b="1" dirty="0">
                <a:solidFill>
                  <a:srgbClr val="1C2545"/>
                </a:solidFill>
                <a:latin typeface="Helvetica" charset="0"/>
                <a:ea typeface="Helvetica" charset="0"/>
                <a:cs typeface="Helvetica" charset="0"/>
              </a:rPr>
              <a:t>Review your Activities &amp; RAs regularly</a:t>
            </a:r>
          </a:p>
          <a:p>
            <a:r>
              <a:rPr lang="en-US" sz="2400" b="1" dirty="0">
                <a:solidFill>
                  <a:srgbClr val="1C2545"/>
                </a:solidFill>
                <a:latin typeface="Helvetica" charset="0"/>
                <a:ea typeface="Helvetica" charset="0"/>
                <a:cs typeface="Helvetica" charset="0"/>
              </a:rPr>
              <a:t>If you’re unsure, google it.</a:t>
            </a:r>
          </a:p>
          <a:p>
            <a:r>
              <a:rPr lang="en-US" sz="2400" b="1" dirty="0">
                <a:solidFill>
                  <a:srgbClr val="1C2545"/>
                </a:solidFill>
                <a:latin typeface="Helvetica" charset="0"/>
                <a:ea typeface="Helvetica" charset="0"/>
                <a:cs typeface="Helvetica" charset="0"/>
              </a:rPr>
              <a:t>If google can’t help, ask us!!</a:t>
            </a:r>
          </a:p>
          <a:p>
            <a:pPr marL="0" indent="0">
              <a:buFont typeface="Arial"/>
              <a:buNone/>
            </a:pPr>
            <a:endParaRPr lang="en-US" b="1" dirty="0">
              <a:solidFill>
                <a:srgbClr val="49BAB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0" indent="0">
              <a:buFont typeface="Arial"/>
              <a:buNone/>
            </a:pPr>
            <a:endParaRPr lang="en-US" sz="2000" b="1" dirty="0">
              <a:solidFill>
                <a:srgbClr val="1D2644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5" name="Picture 4" descr="A person wearing a hat&#10;&#10;Description automatically generated">
            <a:extLst>
              <a:ext uri="{FF2B5EF4-FFF2-40B4-BE49-F238E27FC236}">
                <a16:creationId xmlns:a16="http://schemas.microsoft.com/office/drawing/2014/main" id="{39167CE4-0FCB-45F2-BBC8-9C1DA5FFA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7300" y="482487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35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6184BE3-B927-41D9-9DE5-F98F1B17CC03}"/>
              </a:ext>
            </a:extLst>
          </p:cNvPr>
          <p:cNvSpPr txBox="1">
            <a:spLocks/>
          </p:cNvSpPr>
          <p:nvPr/>
        </p:nvSpPr>
        <p:spPr>
          <a:xfrm>
            <a:off x="838200" y="31863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Helvetica" charset="-52"/>
                <a:ea typeface="Helvetica" charset="-52"/>
                <a:cs typeface="Helvetica" charset="-52"/>
              </a:rPr>
              <a:t>An Intro to GSU Societies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48CD12F-9C4B-4391-AF4B-DB274733E0EE}"/>
              </a:ext>
            </a:extLst>
          </p:cNvPr>
          <p:cNvSpPr txBox="1">
            <a:spLocks/>
          </p:cNvSpPr>
          <p:nvPr/>
        </p:nvSpPr>
        <p:spPr>
          <a:xfrm>
            <a:off x="504372" y="1644193"/>
            <a:ext cx="10515600" cy="48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b="1" dirty="0">
                <a:solidFill>
                  <a:srgbClr val="49BAB7"/>
                </a:solidFill>
                <a:latin typeface="Helvetica" charset="-52"/>
                <a:ea typeface="Helvetica" charset="-52"/>
                <a:cs typeface="Helvetica" charset="-52"/>
              </a:rPr>
              <a:t>Some fun facts &amp; figures (well, I think they’re fun)</a:t>
            </a:r>
          </a:p>
          <a:p>
            <a:r>
              <a:rPr lang="en-US" sz="1800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Over 100 Societies!!!! YAASSSSSSS!! </a:t>
            </a:r>
          </a:p>
          <a:p>
            <a:r>
              <a:rPr lang="en-US" sz="1800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33 New Societies – of which 16 were new Academic groups!!!</a:t>
            </a:r>
          </a:p>
          <a:p>
            <a:r>
              <a:rPr lang="en-US" sz="1800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4500 approx. Society Members (over 7000 including automatic memberships)</a:t>
            </a:r>
          </a:p>
          <a:p>
            <a:endParaRPr lang="en-US" sz="1800" dirty="0">
              <a:solidFill>
                <a:srgbClr val="1D2644"/>
              </a:solidFill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1800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57 Meet &amp; Greets in Welcome 2018</a:t>
            </a:r>
          </a:p>
          <a:p>
            <a:r>
              <a:rPr lang="en-US" sz="1800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120 student group stalls across our Welcome Fairs</a:t>
            </a:r>
          </a:p>
          <a:p>
            <a:endParaRPr lang="en-GB" sz="1800" dirty="0">
              <a:solidFill>
                <a:srgbClr val="1D2644"/>
              </a:solidFill>
              <a:latin typeface="Helvetica" panose="020B0604020202020204" pitchFamily="34" charset="0"/>
              <a:ea typeface="Helvetica" charset="0"/>
              <a:cs typeface="Helvetica" panose="020B0604020202020204" pitchFamily="34" charset="0"/>
            </a:endParaRPr>
          </a:p>
          <a:p>
            <a:r>
              <a:rPr lang="en-GB" sz="1800" dirty="0">
                <a:solidFill>
                  <a:srgbClr val="1D2644"/>
                </a:solidFill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Over 300 Society Events this year alone!</a:t>
            </a:r>
            <a:endParaRPr lang="en-US" sz="1800" dirty="0">
              <a:solidFill>
                <a:srgbClr val="1D2644"/>
              </a:solidFill>
              <a:latin typeface="Helvetica" panose="020B0604020202020204" pitchFamily="34" charset="0"/>
              <a:ea typeface="Helvetica" charset="0"/>
              <a:cs typeface="Helvetica" panose="020B0604020202020204" pitchFamily="34" charset="0"/>
            </a:endParaRPr>
          </a:p>
          <a:p>
            <a:r>
              <a:rPr lang="en-US" sz="1800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156 Academic Society events</a:t>
            </a:r>
          </a:p>
          <a:p>
            <a:endParaRPr lang="en-US" sz="1800" dirty="0">
              <a:solidFill>
                <a:srgbClr val="1D2644"/>
              </a:solidFill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1800" dirty="0">
                <a:solidFill>
                  <a:srgbClr val="1D2644"/>
                </a:solidFill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£</a:t>
            </a:r>
            <a:r>
              <a:rPr lang="en-GB" sz="1800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2840.85 accessed through the Societies Development Fund</a:t>
            </a:r>
            <a:endParaRPr lang="en-US" sz="1800" dirty="0">
              <a:solidFill>
                <a:srgbClr val="1D2644"/>
              </a:solidFill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1800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£8000 spent on our Academic Communities</a:t>
            </a:r>
          </a:p>
          <a:p>
            <a:pPr marL="0" indent="0">
              <a:buFont typeface="Arial"/>
              <a:buNone/>
            </a:pPr>
            <a:endParaRPr lang="en-US" sz="1600" dirty="0">
              <a:solidFill>
                <a:srgbClr val="1D2644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357918-3F04-4EDD-BEF5-D8ED5341F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4703" y="3464263"/>
            <a:ext cx="4282925" cy="240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5908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6184BE3-B927-41D9-9DE5-F98F1B17CC03}"/>
              </a:ext>
            </a:extLst>
          </p:cNvPr>
          <p:cNvSpPr txBox="1">
            <a:spLocks/>
          </p:cNvSpPr>
          <p:nvPr/>
        </p:nvSpPr>
        <p:spPr>
          <a:xfrm>
            <a:off x="838200" y="31863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Helvetica" charset="-52"/>
                <a:ea typeface="Helvetica" charset="-52"/>
                <a:cs typeface="Helvetica" charset="-52"/>
              </a:rPr>
              <a:t>Managing Risk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48CD12F-9C4B-4391-AF4B-DB274733E0EE}"/>
              </a:ext>
            </a:extLst>
          </p:cNvPr>
          <p:cNvSpPr txBox="1">
            <a:spLocks/>
          </p:cNvSpPr>
          <p:nvPr/>
        </p:nvSpPr>
        <p:spPr>
          <a:xfrm>
            <a:off x="504371" y="1358443"/>
            <a:ext cx="11223171" cy="48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800" dirty="0">
              <a:solidFill>
                <a:srgbClr val="1D2644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0" indent="0">
              <a:buFont typeface="Arial"/>
              <a:buNone/>
            </a:pPr>
            <a:r>
              <a:rPr lang="en-US" b="1" dirty="0">
                <a:solidFill>
                  <a:srgbClr val="49BAB7"/>
                </a:solidFill>
                <a:latin typeface="Helvetica" charset="0"/>
                <a:ea typeface="Helvetica" charset="0"/>
                <a:cs typeface="Helvetica" charset="0"/>
              </a:rPr>
              <a:t>In the meantime, how can I ensure my society is risk assessed?</a:t>
            </a:r>
          </a:p>
          <a:p>
            <a:pPr marL="0" indent="0">
              <a:buFont typeface="Arial"/>
              <a:buNone/>
            </a:pPr>
            <a:endParaRPr lang="en-US" sz="2400" b="1" dirty="0">
              <a:solidFill>
                <a:schemeClr val="tx2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0" indent="0" algn="ctr">
              <a:buFont typeface="Arial"/>
              <a:buNone/>
            </a:pPr>
            <a:r>
              <a:rPr lang="en-US" sz="2400" b="1" u="sng" dirty="0">
                <a:solidFill>
                  <a:srgbClr val="1C2545"/>
                </a:solidFill>
                <a:latin typeface="Helvetica" charset="0"/>
                <a:ea typeface="Helvetica" charset="0"/>
                <a:cs typeface="Helvetica" charset="0"/>
              </a:rPr>
              <a:t>Events with alcohol consumption</a:t>
            </a:r>
          </a:p>
          <a:p>
            <a:pPr marL="0" indent="0" algn="ctr">
              <a:buFont typeface="Arial"/>
              <a:buNone/>
            </a:pPr>
            <a:endParaRPr lang="en-US" sz="2400" b="1" u="sng" dirty="0">
              <a:solidFill>
                <a:srgbClr val="1C2545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0" indent="0">
              <a:buFont typeface="Arial"/>
              <a:buNone/>
            </a:pPr>
            <a:r>
              <a:rPr lang="en-US" sz="1400" dirty="0">
                <a:solidFill>
                  <a:srgbClr val="1C2545"/>
                </a:solidFill>
                <a:latin typeface="Helvetica" charset="0"/>
                <a:ea typeface="Helvetica" charset="0"/>
                <a:cs typeface="Helvetica" charset="0"/>
              </a:rPr>
              <a:t>The consumption of alcohol can be a high-risk activity, and a contributing factor to many medical emergencies, ill </a:t>
            </a:r>
            <a:r>
              <a:rPr lang="en-US" sz="1400" dirty="0" err="1">
                <a:solidFill>
                  <a:srgbClr val="1C2545"/>
                </a:solidFill>
                <a:latin typeface="Helvetica" charset="0"/>
                <a:ea typeface="Helvetica" charset="0"/>
                <a:cs typeface="Helvetica" charset="0"/>
              </a:rPr>
              <a:t>behaviour</a:t>
            </a:r>
            <a:r>
              <a:rPr lang="en-US" sz="1400" dirty="0">
                <a:solidFill>
                  <a:srgbClr val="1C2545"/>
                </a:solidFill>
                <a:latin typeface="Helvetica" charset="0"/>
                <a:ea typeface="Helvetica" charset="0"/>
                <a:cs typeface="Helvetica" charset="0"/>
              </a:rPr>
              <a:t> and damage.</a:t>
            </a:r>
          </a:p>
          <a:p>
            <a:pPr marL="0" indent="0">
              <a:buFont typeface="Arial"/>
              <a:buNone/>
            </a:pPr>
            <a:r>
              <a:rPr lang="en-US" sz="1400" dirty="0">
                <a:solidFill>
                  <a:srgbClr val="1C2545"/>
                </a:solidFill>
                <a:latin typeface="Helvetica" charset="0"/>
                <a:ea typeface="Helvetica" charset="0"/>
                <a:cs typeface="Helvetica" charset="0"/>
              </a:rPr>
              <a:t>If you are </a:t>
            </a:r>
            <a:r>
              <a:rPr lang="en-US" sz="1400" dirty="0" err="1">
                <a:solidFill>
                  <a:srgbClr val="1C2545"/>
                </a:solidFill>
                <a:latin typeface="Helvetica" charset="0"/>
                <a:ea typeface="Helvetica" charset="0"/>
                <a:cs typeface="Helvetica" charset="0"/>
              </a:rPr>
              <a:t>organising</a:t>
            </a:r>
            <a:r>
              <a:rPr lang="en-US" sz="1400" dirty="0">
                <a:solidFill>
                  <a:srgbClr val="1C2545"/>
                </a:solidFill>
                <a:latin typeface="Helvetica" charset="0"/>
                <a:ea typeface="Helvetica" charset="0"/>
                <a:cs typeface="Helvetica" charset="0"/>
              </a:rPr>
              <a:t> an event where alcohol is provided, you must mention this in your Risk Assessment, and inform us accordingly.</a:t>
            </a:r>
          </a:p>
          <a:p>
            <a:pPr marL="0" indent="0">
              <a:buFont typeface="Arial"/>
              <a:buNone/>
            </a:pPr>
            <a:r>
              <a:rPr lang="en-US" sz="1400" dirty="0">
                <a:solidFill>
                  <a:srgbClr val="1C2545"/>
                </a:solidFill>
                <a:latin typeface="Helvetica" charset="0"/>
                <a:ea typeface="Helvetica" charset="0"/>
                <a:cs typeface="Helvetica" charset="0"/>
              </a:rPr>
              <a:t>To ensure damage is limited, a member(s) of the committee should place themselves in a responsible (</a:t>
            </a:r>
            <a:r>
              <a:rPr lang="en-US" sz="1400" b="1" u="sng" dirty="0">
                <a:solidFill>
                  <a:srgbClr val="1C2545"/>
                </a:solidFill>
                <a:latin typeface="Helvetica" charset="0"/>
                <a:ea typeface="Helvetica" charset="0"/>
                <a:cs typeface="Helvetica" charset="0"/>
              </a:rPr>
              <a:t>sober</a:t>
            </a:r>
            <a:r>
              <a:rPr lang="en-US" sz="1400" dirty="0">
                <a:solidFill>
                  <a:srgbClr val="1C2545"/>
                </a:solidFill>
                <a:latin typeface="Helvetica" charset="0"/>
                <a:ea typeface="Helvetica" charset="0"/>
                <a:cs typeface="Helvetica" charset="0"/>
              </a:rPr>
              <a:t>) position throughout the event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1C2545"/>
                </a:solidFill>
                <a:latin typeface="Helvetica" charset="0"/>
                <a:ea typeface="Helvetica" charset="0"/>
                <a:cs typeface="Helvetica" charset="0"/>
              </a:rPr>
              <a:t>Please remember, that at no time should a student feel </a:t>
            </a:r>
            <a:r>
              <a:rPr lang="en-US" sz="1400" dirty="0" err="1">
                <a:solidFill>
                  <a:srgbClr val="1C2545"/>
                </a:solidFill>
                <a:latin typeface="Helvetica" charset="0"/>
                <a:ea typeface="Helvetica" charset="0"/>
                <a:cs typeface="Helvetica" charset="0"/>
              </a:rPr>
              <a:t>pressurised</a:t>
            </a:r>
            <a:r>
              <a:rPr lang="en-US" sz="1400" dirty="0">
                <a:solidFill>
                  <a:srgbClr val="1C2545"/>
                </a:solidFill>
                <a:latin typeface="Helvetica" charset="0"/>
                <a:ea typeface="Helvetica" charset="0"/>
                <a:cs typeface="Helvetica" charset="0"/>
              </a:rPr>
              <a:t> into drinking – allegations of such </a:t>
            </a:r>
            <a:r>
              <a:rPr lang="en-US" sz="1400" dirty="0" err="1">
                <a:solidFill>
                  <a:srgbClr val="1C2545"/>
                </a:solidFill>
                <a:latin typeface="Helvetica" charset="0"/>
                <a:ea typeface="Helvetica" charset="0"/>
                <a:cs typeface="Helvetica" charset="0"/>
              </a:rPr>
              <a:t>behaviour</a:t>
            </a:r>
            <a:r>
              <a:rPr lang="en-US" sz="1400" dirty="0">
                <a:solidFill>
                  <a:srgbClr val="1C2545"/>
                </a:solidFill>
                <a:latin typeface="Helvetica" charset="0"/>
                <a:ea typeface="Helvetica" charset="0"/>
                <a:cs typeface="Helvetica" charset="0"/>
              </a:rPr>
              <a:t> at a society-organized event may result in disciplinary actions.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1C2545"/>
                </a:solidFill>
                <a:latin typeface="Helvetica" charset="0"/>
                <a:ea typeface="Helvetica" charset="0"/>
                <a:cs typeface="Helvetica" charset="0"/>
              </a:rPr>
              <a:t>Let’s not forget, not all members of your group will consume alcohol – a lot of </a:t>
            </a:r>
            <a:r>
              <a:rPr lang="en-US" sz="1400" dirty="0" err="1">
                <a:solidFill>
                  <a:srgbClr val="1C2545"/>
                </a:solidFill>
                <a:latin typeface="Helvetica" charset="0"/>
                <a:ea typeface="Helvetica" charset="0"/>
                <a:cs typeface="Helvetica" charset="0"/>
              </a:rPr>
              <a:t>UoG</a:t>
            </a:r>
            <a:r>
              <a:rPr lang="en-US" sz="1400" dirty="0">
                <a:solidFill>
                  <a:srgbClr val="1C2545"/>
                </a:solidFill>
                <a:latin typeface="Helvetica" charset="0"/>
                <a:ea typeface="Helvetica" charset="0"/>
                <a:cs typeface="Helvetica" charset="0"/>
              </a:rPr>
              <a:t> Students don’t - and many more will not do so in excess. 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1C2545"/>
                </a:solidFill>
                <a:latin typeface="Helvetica" charset="0"/>
                <a:ea typeface="Helvetica" charset="0"/>
                <a:cs typeface="Helvetica" charset="0"/>
              </a:rPr>
              <a:t>Holding alcoholic socials is totally fine, but be mindful that consistently doing this can be rather off-putting for students.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1C2545"/>
                </a:solidFill>
                <a:latin typeface="Helvetica" charset="0"/>
                <a:ea typeface="Helvetica" charset="0"/>
                <a:cs typeface="Helvetica" charset="0"/>
              </a:rPr>
              <a:t>And once again, alcohol will not be funded from a Society’s own funding.</a:t>
            </a:r>
          </a:p>
          <a:p>
            <a:pPr marL="0" indent="0">
              <a:buFont typeface="Arial"/>
              <a:buNone/>
            </a:pPr>
            <a:endParaRPr lang="en-US" sz="1400" dirty="0">
              <a:solidFill>
                <a:srgbClr val="1C2545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0" indent="0">
              <a:buFont typeface="Arial"/>
              <a:buNone/>
            </a:pPr>
            <a:endParaRPr lang="en-US" sz="1400" dirty="0">
              <a:solidFill>
                <a:srgbClr val="1C2545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0" indent="0">
              <a:buFont typeface="Arial"/>
              <a:buNone/>
            </a:pPr>
            <a:endParaRPr lang="en-US" sz="1600" dirty="0">
              <a:solidFill>
                <a:srgbClr val="1C2545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0" indent="0">
              <a:buFont typeface="Arial"/>
              <a:buNone/>
            </a:pPr>
            <a:endParaRPr lang="en-US" sz="1800" b="1" dirty="0">
              <a:solidFill>
                <a:srgbClr val="49BAB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0" indent="0">
              <a:buFont typeface="Arial"/>
              <a:buNone/>
            </a:pPr>
            <a:endParaRPr lang="en-US" sz="2000" b="1" dirty="0">
              <a:solidFill>
                <a:srgbClr val="1D2644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0851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6184BE3-B927-41D9-9DE5-F98F1B17CC03}"/>
              </a:ext>
            </a:extLst>
          </p:cNvPr>
          <p:cNvSpPr txBox="1">
            <a:spLocks/>
          </p:cNvSpPr>
          <p:nvPr/>
        </p:nvSpPr>
        <p:spPr>
          <a:xfrm>
            <a:off x="838200" y="31863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Helvetica" charset="-52"/>
                <a:ea typeface="Helvetica" charset="-52"/>
                <a:cs typeface="Helvetica" charset="-52"/>
              </a:rPr>
              <a:t>Managing Risk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48CD12F-9C4B-4391-AF4B-DB274733E0EE}"/>
              </a:ext>
            </a:extLst>
          </p:cNvPr>
          <p:cNvSpPr txBox="1">
            <a:spLocks/>
          </p:cNvSpPr>
          <p:nvPr/>
        </p:nvSpPr>
        <p:spPr>
          <a:xfrm>
            <a:off x="504371" y="1358443"/>
            <a:ext cx="11223171" cy="48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800" dirty="0">
              <a:solidFill>
                <a:srgbClr val="1D2644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0" indent="0">
              <a:buFont typeface="Arial"/>
              <a:buNone/>
            </a:pPr>
            <a:endParaRPr lang="en-US" b="1" dirty="0">
              <a:solidFill>
                <a:srgbClr val="49BAB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0" indent="0">
              <a:buFont typeface="Arial"/>
              <a:buNone/>
            </a:pPr>
            <a:endParaRPr lang="en-US" sz="2000" b="1" dirty="0">
              <a:solidFill>
                <a:srgbClr val="1D2644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76EC4A-CAEC-4DF2-9011-5D641E88AF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89" r="12296" b="10834"/>
          <a:stretch/>
        </p:blipFill>
        <p:spPr>
          <a:xfrm>
            <a:off x="504371" y="1358443"/>
            <a:ext cx="6389947" cy="50771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0AE880-6DE0-42FE-AC38-34C0570798E0}"/>
              </a:ext>
            </a:extLst>
          </p:cNvPr>
          <p:cNvSpPr txBox="1"/>
          <p:nvPr/>
        </p:nvSpPr>
        <p:spPr>
          <a:xfrm>
            <a:off x="6677026" y="2459741"/>
            <a:ext cx="52673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1C25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 the event something goes wrong, please make sure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1C25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Let us know!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1C25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Report it via the Student Portal on the UoG Website!!!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1C254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sz="2400" b="1" dirty="0">
                <a:solidFill>
                  <a:srgbClr val="1C2545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https://www.gre.ac.uk/about-us/governance/safety</a:t>
            </a:r>
            <a:endParaRPr lang="en-GB" sz="2400" b="1" dirty="0">
              <a:solidFill>
                <a:srgbClr val="1C254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518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1D3E44-FA16-4452-AA60-EAC942326AD2}"/>
              </a:ext>
            </a:extLst>
          </p:cNvPr>
          <p:cNvSpPr txBox="1"/>
          <p:nvPr/>
        </p:nvSpPr>
        <p:spPr>
          <a:xfrm>
            <a:off x="438150" y="1485900"/>
            <a:ext cx="1120902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How to contact us:</a:t>
            </a:r>
          </a:p>
          <a:p>
            <a:endParaRPr lang="en-GB" sz="2400" b="1" dirty="0">
              <a:solidFill>
                <a:srgbClr val="1D264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sz="1400" b="1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Email					Phone</a:t>
            </a:r>
          </a:p>
          <a:p>
            <a:r>
              <a:rPr lang="en-GB" sz="1400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2"/>
              </a:rPr>
              <a:t>activities@gre.ac.uk</a:t>
            </a:r>
            <a:r>
              <a:rPr lang="en-GB" sz="1400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		Dreadnought: 020 8331 7629</a:t>
            </a:r>
            <a:br>
              <a:rPr lang="en-GB" sz="1400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sz="1400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j.rossnelson@gre.ac.uk</a:t>
            </a:r>
            <a:r>
              <a:rPr lang="en-GB" sz="1400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	Avery Hill: 020 8331 9596</a:t>
            </a:r>
          </a:p>
          <a:p>
            <a:r>
              <a:rPr lang="en-GB" sz="1400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p.pabla@gre.ac.uk</a:t>
            </a:r>
            <a:br>
              <a:rPr lang="en-GB" sz="1400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en-GB" sz="1400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sz="1400" b="1" dirty="0" err="1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FaceyB</a:t>
            </a:r>
            <a:r>
              <a:rPr lang="en-GB" sz="1400" b="1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– Society Group Leaders 2019/20</a:t>
            </a:r>
            <a:br>
              <a:rPr lang="en-GB" sz="1400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sz="1400" dirty="0">
                <a:hlinkClick r:id="rId5"/>
              </a:rPr>
              <a:t>https://www.facebook.com/groups/299161734306336/</a:t>
            </a:r>
            <a:endParaRPr lang="en-GB" sz="1400" dirty="0">
              <a:solidFill>
                <a:srgbClr val="1D264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4CAD20-713A-4083-9338-501956349483}"/>
              </a:ext>
            </a:extLst>
          </p:cNvPr>
          <p:cNvSpPr/>
          <p:nvPr/>
        </p:nvSpPr>
        <p:spPr>
          <a:xfrm>
            <a:off x="6042660" y="3444597"/>
            <a:ext cx="6096000" cy="30777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b="1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How to contact us:</a:t>
            </a:r>
          </a:p>
          <a:p>
            <a:endParaRPr lang="en-GB" sz="2800" b="1" dirty="0">
              <a:solidFill>
                <a:srgbClr val="1D264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sz="2400" b="1" u="sng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Or</a:t>
            </a:r>
          </a:p>
          <a:p>
            <a:endParaRPr lang="en-GB" sz="2400" b="1" u="sng" dirty="0">
              <a:solidFill>
                <a:srgbClr val="1D264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b="1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Just come and say hello!!</a:t>
            </a:r>
          </a:p>
          <a:p>
            <a:endParaRPr lang="en-GB" b="1" dirty="0">
              <a:solidFill>
                <a:srgbClr val="1D264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b="1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We’re based in Dreadnought </a:t>
            </a:r>
            <a:r>
              <a:rPr lang="en-GB" b="1" dirty="0" err="1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aaaalllllll</a:t>
            </a:r>
            <a:r>
              <a:rPr lang="en-GB" b="1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Summer</a:t>
            </a:r>
            <a:br>
              <a:rPr lang="en-GB" b="1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b="1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Monday-Friday</a:t>
            </a:r>
            <a:br>
              <a:rPr lang="en-GB" b="1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b="1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9am-5pm</a:t>
            </a:r>
            <a:endParaRPr lang="en-GB" sz="2400" b="1" dirty="0">
              <a:solidFill>
                <a:srgbClr val="1D264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766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6184BE3-B927-41D9-9DE5-F98F1B17CC03}"/>
              </a:ext>
            </a:extLst>
          </p:cNvPr>
          <p:cNvSpPr txBox="1">
            <a:spLocks/>
          </p:cNvSpPr>
          <p:nvPr/>
        </p:nvSpPr>
        <p:spPr>
          <a:xfrm>
            <a:off x="838200" y="31863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Helvetica" charset="-52"/>
                <a:ea typeface="Helvetica" charset="-52"/>
                <a:cs typeface="Helvetica" charset="-52"/>
              </a:rPr>
              <a:t>An Intro to GSU Societies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48CD12F-9C4B-4391-AF4B-DB274733E0EE}"/>
              </a:ext>
            </a:extLst>
          </p:cNvPr>
          <p:cNvSpPr txBox="1">
            <a:spLocks/>
          </p:cNvSpPr>
          <p:nvPr/>
        </p:nvSpPr>
        <p:spPr>
          <a:xfrm>
            <a:off x="504371" y="1644193"/>
            <a:ext cx="11223171" cy="4895177"/>
          </a:xfrm>
          <a:prstGeom prst="rect">
            <a:avLst/>
          </a:prstGeom>
        </p:spPr>
        <p:txBody>
          <a:bodyPr numCol="2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>
                <a:solidFill>
                  <a:srgbClr val="49BAB7"/>
                </a:solidFill>
                <a:latin typeface="Helvetica" charset="-52"/>
                <a:ea typeface="Helvetica" charset="-52"/>
                <a:cs typeface="Helvetica" charset="-52"/>
              </a:rPr>
              <a:t>Why are Societies important? </a:t>
            </a:r>
            <a:r>
              <a:rPr lang="en-US" sz="2000" b="1" dirty="0">
                <a:solidFill>
                  <a:srgbClr val="49BAB7"/>
                </a:solidFill>
                <a:latin typeface="Helvetica" charset="-52"/>
                <a:ea typeface="Helvetica" charset="-52"/>
                <a:cs typeface="Helvetica" charset="-52"/>
              </a:rPr>
              <a:t>(Joe’s answers)</a:t>
            </a:r>
          </a:p>
          <a:p>
            <a:pPr marL="0" indent="0">
              <a:buFont typeface="Arial"/>
              <a:buNone/>
            </a:pPr>
            <a:endParaRPr lang="en-US" sz="1800" dirty="0">
              <a:solidFill>
                <a:srgbClr val="1D2644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0" indent="0">
              <a:buFont typeface="Arial"/>
              <a:buNone/>
            </a:pPr>
            <a:r>
              <a:rPr lang="en-US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Societies are...</a:t>
            </a:r>
          </a:p>
          <a:p>
            <a:pPr marL="0" indent="0">
              <a:buFont typeface="Arial"/>
              <a:buNone/>
            </a:pPr>
            <a:endParaRPr lang="en-US" dirty="0">
              <a:solidFill>
                <a:srgbClr val="1D2644"/>
              </a:solidFill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2400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Skill-gaining avenues</a:t>
            </a:r>
          </a:p>
          <a:p>
            <a:r>
              <a:rPr lang="en-US" sz="2400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Extra-curricular opportunities</a:t>
            </a:r>
          </a:p>
          <a:p>
            <a:r>
              <a:rPr lang="en-US" sz="2400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Second-homes</a:t>
            </a:r>
          </a:p>
          <a:p>
            <a:r>
              <a:rPr lang="en-US" sz="2400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Valuable, diverse communities</a:t>
            </a:r>
          </a:p>
          <a:p>
            <a:r>
              <a:rPr lang="en-US" sz="2400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Wellbeing boosters</a:t>
            </a:r>
          </a:p>
          <a:p>
            <a:pPr marL="0" indent="0">
              <a:buNone/>
            </a:pPr>
            <a:br>
              <a:rPr lang="en-US" sz="2400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</a:br>
            <a:br>
              <a:rPr lang="en-US" sz="2400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</a:br>
            <a:br>
              <a:rPr lang="en-US" sz="2400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</a:br>
            <a:br>
              <a:rPr lang="en-US" sz="2400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</a:br>
            <a:endParaRPr lang="en-US" sz="2400" dirty="0">
              <a:solidFill>
                <a:srgbClr val="1D2644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1D2644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1D2644"/>
              </a:solidFill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2400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Brand new experiences</a:t>
            </a:r>
          </a:p>
          <a:p>
            <a:r>
              <a:rPr lang="en-US" sz="2400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CV-builders</a:t>
            </a:r>
          </a:p>
          <a:p>
            <a:r>
              <a:rPr lang="en-US" sz="2400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Powerful statements</a:t>
            </a:r>
          </a:p>
          <a:p>
            <a:r>
              <a:rPr lang="en-US" sz="2400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OG influencers</a:t>
            </a:r>
            <a:endParaRPr lang="en-US" sz="1600" dirty="0">
              <a:solidFill>
                <a:srgbClr val="1D2644"/>
              </a:solidFill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3200" b="1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FRICKIN’ FUN!</a:t>
            </a:r>
          </a:p>
          <a:p>
            <a:pPr marL="0" indent="0">
              <a:buFont typeface="Arial"/>
              <a:buNone/>
            </a:pPr>
            <a:endParaRPr lang="en-US" sz="1600" dirty="0">
              <a:solidFill>
                <a:srgbClr val="1D2644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0" indent="0">
              <a:buFont typeface="Arial"/>
              <a:buNone/>
            </a:pPr>
            <a:r>
              <a:rPr lang="en-US" sz="1600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135294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1863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>
              <a:solidFill>
                <a:schemeClr val="bg1"/>
              </a:solidFill>
              <a:latin typeface="Helvetica" charset="-52"/>
              <a:ea typeface="Helvetica" charset="-52"/>
              <a:cs typeface="Helvetica" charset="-52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5DAA-08AA-41B2-B16B-9B2D80803C99}"/>
              </a:ext>
            </a:extLst>
          </p:cNvPr>
          <p:cNvSpPr txBox="1">
            <a:spLocks/>
          </p:cNvSpPr>
          <p:nvPr/>
        </p:nvSpPr>
        <p:spPr>
          <a:xfrm>
            <a:off x="5737907" y="2755299"/>
            <a:ext cx="6454094" cy="1628015"/>
          </a:xfrm>
          <a:prstGeom prst="rect">
            <a:avLst/>
          </a:prstGeom>
          <a:solidFill>
            <a:srgbClr val="1D2644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The Role of a Committee</a:t>
            </a:r>
            <a:endParaRPr lang="en-US" sz="5400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3074" name="Picture 2" descr="Image may contain: 5 people, people smiling, people sitting and indoor">
            <a:extLst>
              <a:ext uri="{FF2B5EF4-FFF2-40B4-BE49-F238E27FC236}">
                <a16:creationId xmlns:a16="http://schemas.microsoft.com/office/drawing/2014/main" id="{A7B9626F-0A35-4928-829A-534417F68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07" y="1644193"/>
            <a:ext cx="4520974" cy="482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940" r="51456" b="11638"/>
          <a:stretch/>
        </p:blipFill>
        <p:spPr>
          <a:xfrm>
            <a:off x="4982256" y="1644193"/>
            <a:ext cx="755650" cy="482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8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6184BE3-B927-41D9-9DE5-F98F1B17CC03}"/>
              </a:ext>
            </a:extLst>
          </p:cNvPr>
          <p:cNvSpPr txBox="1">
            <a:spLocks/>
          </p:cNvSpPr>
          <p:nvPr/>
        </p:nvSpPr>
        <p:spPr>
          <a:xfrm>
            <a:off x="838200" y="31863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Helvetica" charset="-52"/>
                <a:ea typeface="Helvetica" charset="-52"/>
                <a:cs typeface="Helvetica" charset="-52"/>
              </a:rPr>
              <a:t>The Role of a Committee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48CD12F-9C4B-4391-AF4B-DB274733E0EE}"/>
              </a:ext>
            </a:extLst>
          </p:cNvPr>
          <p:cNvSpPr txBox="1">
            <a:spLocks/>
          </p:cNvSpPr>
          <p:nvPr/>
        </p:nvSpPr>
        <p:spPr>
          <a:xfrm>
            <a:off x="0" y="1644193"/>
            <a:ext cx="12192000" cy="48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b="1" dirty="0">
                <a:solidFill>
                  <a:srgbClr val="49BAB7"/>
                </a:solidFill>
                <a:latin typeface="Helvetica" charset="-52"/>
                <a:ea typeface="Helvetica" charset="-52"/>
                <a:cs typeface="Helvetica" charset="-52"/>
              </a:rPr>
              <a:t>What does a Committee look like?</a:t>
            </a:r>
          </a:p>
          <a:p>
            <a:pPr marL="0" indent="0" algn="ctr">
              <a:buFont typeface="Arial"/>
              <a:buNone/>
            </a:pPr>
            <a:endParaRPr lang="en-US" sz="2000" b="1" dirty="0">
              <a:solidFill>
                <a:srgbClr val="002060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pPr marL="0" indent="0">
              <a:buFont typeface="Arial"/>
              <a:buNone/>
            </a:pPr>
            <a:endParaRPr lang="en-US" sz="2000" b="1" dirty="0">
              <a:solidFill>
                <a:srgbClr val="002060"/>
              </a:solidFill>
              <a:latin typeface="Helvetica" charset="-52"/>
              <a:ea typeface="Helvetica" charset="-52"/>
              <a:cs typeface="Helvetica" charset="-52"/>
            </a:endParaRPr>
          </a:p>
        </p:txBody>
      </p:sp>
      <p:pic>
        <p:nvPicPr>
          <p:cNvPr id="6" name="Picture 5" descr="A picture containing tree&#10;&#10;Description automatically generated">
            <a:extLst>
              <a:ext uri="{FF2B5EF4-FFF2-40B4-BE49-F238E27FC236}">
                <a16:creationId xmlns:a16="http://schemas.microsoft.com/office/drawing/2014/main" id="{2F6417D0-0428-4D95-BDFA-CF31F283D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696" y="3362601"/>
            <a:ext cx="3200400" cy="885825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C2CEE11B-BB07-4587-9A3A-76E00E7A2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2524" y="3362601"/>
            <a:ext cx="3572488" cy="8032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670366-E962-4504-87B7-EA17C3FB5B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6743" y="4218893"/>
            <a:ext cx="4823981" cy="11713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5AFBBD-71FF-4275-A809-9AA0059E0A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5922" y="2437900"/>
            <a:ext cx="2914639" cy="8339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28A92F2-DDE0-4ADB-8463-FA0194221C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7339" y="5733554"/>
            <a:ext cx="3396411" cy="609422"/>
          </a:xfrm>
          <a:prstGeom prst="rect">
            <a:avLst/>
          </a:prstGeom>
        </p:spPr>
      </p:pic>
      <p:pic>
        <p:nvPicPr>
          <p:cNvPr id="16" name="Picture 15" descr="A picture containing object&#10;&#10;Description automatically generated">
            <a:extLst>
              <a:ext uri="{FF2B5EF4-FFF2-40B4-BE49-F238E27FC236}">
                <a16:creationId xmlns:a16="http://schemas.microsoft.com/office/drawing/2014/main" id="{67F01BDF-65DA-4F78-BA7F-E69DFDAF55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3342" y="4528443"/>
            <a:ext cx="3267214" cy="685364"/>
          </a:xfrm>
          <a:prstGeom prst="rect">
            <a:avLst/>
          </a:prstGeom>
        </p:spPr>
      </p:pic>
      <p:pic>
        <p:nvPicPr>
          <p:cNvPr id="18" name="Picture 17" descr="A picture containing object&#10;&#10;Description automatically generated">
            <a:extLst>
              <a:ext uri="{FF2B5EF4-FFF2-40B4-BE49-F238E27FC236}">
                <a16:creationId xmlns:a16="http://schemas.microsoft.com/office/drawing/2014/main" id="{FE586D46-6775-42FB-B952-35CC6C23BF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060" y="5443290"/>
            <a:ext cx="4681862" cy="1126996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9AE471E5-4234-4EE3-8857-8D3A2390D1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9268" y="2080378"/>
            <a:ext cx="3710576" cy="135005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4F516F3-96DD-41D4-ACE8-9F3FCB72D29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96570" y="2256365"/>
            <a:ext cx="3194410" cy="82470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D7ECF52-C764-4B7F-BC05-D3267A0BA17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96570" y="5443290"/>
            <a:ext cx="3153617" cy="131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377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6184BE3-B927-41D9-9DE5-F98F1B17CC03}"/>
              </a:ext>
            </a:extLst>
          </p:cNvPr>
          <p:cNvSpPr txBox="1">
            <a:spLocks/>
          </p:cNvSpPr>
          <p:nvPr/>
        </p:nvSpPr>
        <p:spPr>
          <a:xfrm>
            <a:off x="838200" y="31863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chemeClr val="bg1"/>
                </a:solidFill>
                <a:latin typeface="Helvetica" charset="-52"/>
                <a:ea typeface="Helvetica" charset="-52"/>
                <a:cs typeface="Helvetica" charset="-52"/>
              </a:rPr>
              <a:t>The Role of a Committee</a:t>
            </a:r>
            <a:endParaRPr lang="en-US" sz="3200" b="1" dirty="0">
              <a:solidFill>
                <a:schemeClr val="bg1"/>
              </a:solidFill>
              <a:latin typeface="Helvetica" charset="-52"/>
              <a:ea typeface="Helvetica" charset="-52"/>
              <a:cs typeface="Helvetica" charset="-52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48CD12F-9C4B-4391-AF4B-DB274733E0EE}"/>
              </a:ext>
            </a:extLst>
          </p:cNvPr>
          <p:cNvSpPr txBox="1">
            <a:spLocks/>
          </p:cNvSpPr>
          <p:nvPr/>
        </p:nvSpPr>
        <p:spPr>
          <a:xfrm>
            <a:off x="279936" y="3429000"/>
            <a:ext cx="3164658" cy="32125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US" sz="2000" b="1" dirty="0">
              <a:solidFill>
                <a:srgbClr val="002060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pPr marL="0" indent="0" algn="ctr">
              <a:buFont typeface="Arial"/>
              <a:buNone/>
            </a:pPr>
            <a:endParaRPr lang="en-US" sz="2000" b="1" dirty="0">
              <a:solidFill>
                <a:srgbClr val="002060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pPr marL="0" indent="0">
              <a:buFont typeface="Arial"/>
              <a:buNone/>
            </a:pPr>
            <a:endParaRPr lang="en-US" sz="1050" b="1" dirty="0">
              <a:solidFill>
                <a:srgbClr val="002060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r>
              <a:rPr lang="en-US" sz="1050" b="1" dirty="0">
                <a:solidFill>
                  <a:srgbClr val="002060"/>
                </a:solidFill>
                <a:latin typeface="Helvetica" charset="-52"/>
                <a:ea typeface="Helvetica" charset="-52"/>
                <a:cs typeface="Helvetica" charset="-52"/>
              </a:rPr>
              <a:t>Representative for the group</a:t>
            </a:r>
          </a:p>
          <a:p>
            <a:r>
              <a:rPr lang="en-US" sz="1050" b="1" dirty="0">
                <a:solidFill>
                  <a:srgbClr val="002060"/>
                </a:solidFill>
                <a:latin typeface="Helvetica" charset="-52"/>
                <a:ea typeface="Helvetica" charset="-52"/>
                <a:cs typeface="Helvetica" charset="-52"/>
              </a:rPr>
              <a:t>Responsible for your group’s overall running</a:t>
            </a:r>
          </a:p>
          <a:p>
            <a:r>
              <a:rPr lang="en-US" sz="1050" b="1" dirty="0">
                <a:solidFill>
                  <a:srgbClr val="002060"/>
                </a:solidFill>
                <a:latin typeface="Helvetica" charset="-52"/>
                <a:ea typeface="Helvetica" charset="-52"/>
                <a:cs typeface="Helvetica" charset="-52"/>
              </a:rPr>
              <a:t>The go-to contact for members, staff and externals</a:t>
            </a:r>
          </a:p>
          <a:p>
            <a:r>
              <a:rPr lang="en-US" sz="1050" b="1" dirty="0">
                <a:solidFill>
                  <a:srgbClr val="002060"/>
                </a:solidFill>
                <a:latin typeface="Helvetica" charset="-52"/>
                <a:ea typeface="Helvetica" charset="-52"/>
                <a:cs typeface="Helvetica" charset="-52"/>
              </a:rPr>
              <a:t>THE VOICE</a:t>
            </a:r>
          </a:p>
          <a:p>
            <a:r>
              <a:rPr lang="en-US" sz="1050" b="1" dirty="0">
                <a:solidFill>
                  <a:srgbClr val="002060"/>
                </a:solidFill>
                <a:latin typeface="Helvetica" charset="-52"/>
                <a:ea typeface="Helvetica" charset="-52"/>
                <a:cs typeface="Helvetica" charset="-52"/>
              </a:rPr>
              <a:t>Upholder of rules and regulations</a:t>
            </a:r>
          </a:p>
          <a:p>
            <a:r>
              <a:rPr lang="en-US" sz="1050" b="1" dirty="0">
                <a:solidFill>
                  <a:srgbClr val="002060"/>
                </a:solidFill>
                <a:latin typeface="Helvetica" charset="-52"/>
                <a:ea typeface="Helvetica" charset="-52"/>
                <a:cs typeface="Helvetica" charset="-52"/>
              </a:rPr>
              <a:t>An exemplary member</a:t>
            </a:r>
          </a:p>
          <a:p>
            <a:r>
              <a:rPr lang="en-US" sz="1050" b="1" dirty="0">
                <a:solidFill>
                  <a:srgbClr val="002060"/>
                </a:solidFill>
                <a:latin typeface="Helvetica" charset="-52"/>
                <a:ea typeface="Helvetica" charset="-52"/>
                <a:cs typeface="Helvetica" charset="-52"/>
              </a:rPr>
              <a:t>Chief delegator</a:t>
            </a:r>
          </a:p>
          <a:p>
            <a:endParaRPr lang="en-US" sz="2000" b="1" dirty="0">
              <a:solidFill>
                <a:srgbClr val="002060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pPr marL="0" indent="0">
              <a:buFont typeface="Arial"/>
              <a:buNone/>
            </a:pPr>
            <a:endParaRPr lang="en-US" sz="2000" b="1" dirty="0">
              <a:solidFill>
                <a:srgbClr val="002060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pPr marL="0" indent="0">
              <a:buFont typeface="Arial"/>
              <a:buNone/>
            </a:pPr>
            <a:endParaRPr lang="en-US" sz="2000" b="1" dirty="0">
              <a:solidFill>
                <a:srgbClr val="002060"/>
              </a:solidFill>
              <a:latin typeface="Helvetica" charset="-52"/>
              <a:ea typeface="Helvetica" charset="-52"/>
              <a:cs typeface="Helvetica" charset="-52"/>
            </a:endParaRPr>
          </a:p>
        </p:txBody>
      </p:sp>
      <p:pic>
        <p:nvPicPr>
          <p:cNvPr id="5" name="Picture 4" descr="A picture containing tree&#10;&#10;Description automatically generated">
            <a:extLst>
              <a:ext uri="{FF2B5EF4-FFF2-40B4-BE49-F238E27FC236}">
                <a16:creationId xmlns:a16="http://schemas.microsoft.com/office/drawing/2014/main" id="{434822D8-957F-4E31-B559-AA563C41B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26" y="3807255"/>
            <a:ext cx="1290138" cy="3570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260CED7-351A-4D4C-8293-580E3907D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4667" y="1504373"/>
            <a:ext cx="2291907" cy="556316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C492269-5875-4E16-BFC1-4DE37C243DFA}"/>
              </a:ext>
            </a:extLst>
          </p:cNvPr>
          <p:cNvSpPr txBox="1">
            <a:spLocks/>
          </p:cNvSpPr>
          <p:nvPr/>
        </p:nvSpPr>
        <p:spPr>
          <a:xfrm>
            <a:off x="3376839" y="1199347"/>
            <a:ext cx="5225700" cy="48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US" sz="2000" b="1" dirty="0">
              <a:solidFill>
                <a:srgbClr val="002060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pPr marL="0" indent="0" algn="ctr">
              <a:buFont typeface="Arial"/>
              <a:buNone/>
            </a:pPr>
            <a:endParaRPr lang="en-US" sz="2000" b="1" dirty="0">
              <a:solidFill>
                <a:srgbClr val="002060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pPr marL="0" indent="0">
              <a:buFont typeface="Arial"/>
              <a:buNone/>
            </a:pPr>
            <a:endParaRPr lang="en-US" sz="1200" b="1" dirty="0">
              <a:solidFill>
                <a:srgbClr val="002060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r>
              <a:rPr lang="en-US" sz="1200" b="1" dirty="0">
                <a:solidFill>
                  <a:srgbClr val="002060"/>
                </a:solidFill>
                <a:latin typeface="Helvetica" charset="-52"/>
                <a:ea typeface="Helvetica" charset="-52"/>
                <a:cs typeface="Helvetica" charset="-52"/>
              </a:rPr>
              <a:t>Compulsory role – no ifs/buts (education cuts)</a:t>
            </a:r>
          </a:p>
          <a:p>
            <a:r>
              <a:rPr lang="en-US" sz="1200" b="1" dirty="0">
                <a:solidFill>
                  <a:srgbClr val="002060"/>
                </a:solidFill>
                <a:latin typeface="Helvetica" charset="-52"/>
                <a:ea typeface="Helvetica" charset="-52"/>
                <a:cs typeface="Helvetica" charset="-52"/>
              </a:rPr>
              <a:t>Manage the money</a:t>
            </a:r>
          </a:p>
          <a:p>
            <a:r>
              <a:rPr lang="en-US" sz="1200" b="1" dirty="0">
                <a:solidFill>
                  <a:srgbClr val="002060"/>
                </a:solidFill>
                <a:latin typeface="Helvetica" charset="-52"/>
                <a:ea typeface="Helvetica" charset="-52"/>
                <a:cs typeface="Helvetica" charset="-52"/>
              </a:rPr>
              <a:t>Track expenditure and income</a:t>
            </a:r>
          </a:p>
          <a:p>
            <a:r>
              <a:rPr lang="en-US" sz="1200" b="1" dirty="0">
                <a:solidFill>
                  <a:srgbClr val="002060"/>
                </a:solidFill>
                <a:latin typeface="Helvetica" charset="-52"/>
                <a:ea typeface="Helvetica" charset="-52"/>
                <a:cs typeface="Helvetica" charset="-52"/>
              </a:rPr>
              <a:t>Establish budget and targets</a:t>
            </a:r>
          </a:p>
          <a:p>
            <a:r>
              <a:rPr lang="en-US" sz="1200" b="1" dirty="0">
                <a:solidFill>
                  <a:srgbClr val="002060"/>
                </a:solidFill>
                <a:latin typeface="Helvetica" charset="-52"/>
                <a:ea typeface="Helvetica" charset="-52"/>
                <a:cs typeface="Helvetica" charset="-52"/>
              </a:rPr>
              <a:t>Senior signatory on all claim forms, invoices and purchases</a:t>
            </a:r>
          </a:p>
          <a:p>
            <a:r>
              <a:rPr lang="en-US" sz="1200" b="1" dirty="0">
                <a:solidFill>
                  <a:srgbClr val="002060"/>
                </a:solidFill>
                <a:latin typeface="Helvetica" charset="-52"/>
                <a:ea typeface="Helvetica" charset="-52"/>
                <a:cs typeface="Helvetica" charset="-52"/>
              </a:rPr>
              <a:t>Ensure the Society breaks even</a:t>
            </a:r>
          </a:p>
          <a:p>
            <a:endParaRPr lang="en-US" sz="2000" b="1" dirty="0">
              <a:solidFill>
                <a:srgbClr val="002060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pPr marL="0" indent="0">
              <a:buFont typeface="Arial"/>
              <a:buNone/>
            </a:pPr>
            <a:endParaRPr lang="en-US" sz="2000" b="1" dirty="0">
              <a:solidFill>
                <a:srgbClr val="002060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pPr marL="0" indent="0">
              <a:buFont typeface="Arial"/>
              <a:buNone/>
            </a:pPr>
            <a:endParaRPr lang="en-US" sz="2000" b="1" dirty="0">
              <a:solidFill>
                <a:srgbClr val="002060"/>
              </a:solidFill>
              <a:latin typeface="Helvetica" charset="-52"/>
              <a:ea typeface="Helvetica" charset="-52"/>
              <a:cs typeface="Helvetica" charset="-52"/>
            </a:endParaRP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C4C46A52-65B6-48DE-9084-B90303E74C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7829" y="3546623"/>
            <a:ext cx="2291907" cy="5153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C864BA-C2CF-4C9E-ACB2-1D7CF4DF19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5444" y="3018494"/>
            <a:ext cx="1751168" cy="452099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992353-DADF-42DD-81F6-41501814146F}"/>
              </a:ext>
            </a:extLst>
          </p:cNvPr>
          <p:cNvSpPr txBox="1">
            <a:spLocks/>
          </p:cNvSpPr>
          <p:nvPr/>
        </p:nvSpPr>
        <p:spPr>
          <a:xfrm>
            <a:off x="8161644" y="3431317"/>
            <a:ext cx="9321800" cy="48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US" sz="1000" b="1" dirty="0">
              <a:solidFill>
                <a:srgbClr val="002060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pPr marL="0" indent="0" algn="ctr">
              <a:buFont typeface="Arial"/>
              <a:buNone/>
            </a:pPr>
            <a:endParaRPr lang="en-US" sz="1000" b="1" dirty="0">
              <a:solidFill>
                <a:srgbClr val="002060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pPr marL="0" indent="0">
              <a:buFont typeface="Arial"/>
              <a:buNone/>
            </a:pPr>
            <a:endParaRPr lang="en-US" sz="1000" b="1" dirty="0">
              <a:solidFill>
                <a:srgbClr val="002060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r>
              <a:rPr lang="en-US" sz="1000" b="1" dirty="0">
                <a:solidFill>
                  <a:srgbClr val="002060"/>
                </a:solidFill>
                <a:latin typeface="Helvetica" charset="-52"/>
                <a:ea typeface="Helvetica" charset="-52"/>
                <a:cs typeface="Helvetica" charset="-52"/>
              </a:rPr>
              <a:t>The admin BOSS</a:t>
            </a:r>
          </a:p>
          <a:p>
            <a:r>
              <a:rPr lang="en-US" sz="1000" b="1" dirty="0">
                <a:solidFill>
                  <a:srgbClr val="002060"/>
                </a:solidFill>
                <a:latin typeface="Helvetica" charset="-52"/>
                <a:ea typeface="Helvetica" charset="-52"/>
                <a:cs typeface="Helvetica" charset="-52"/>
              </a:rPr>
              <a:t>Contact for all new/prospective students</a:t>
            </a:r>
          </a:p>
          <a:p>
            <a:r>
              <a:rPr lang="en-US" sz="1000" b="1" dirty="0">
                <a:solidFill>
                  <a:srgbClr val="002060"/>
                </a:solidFill>
                <a:latin typeface="Helvetica" charset="-52"/>
                <a:ea typeface="Helvetica" charset="-52"/>
                <a:cs typeface="Helvetica" charset="-52"/>
              </a:rPr>
              <a:t>Track memberships</a:t>
            </a:r>
          </a:p>
          <a:p>
            <a:r>
              <a:rPr lang="en-US" sz="1000" b="1" dirty="0">
                <a:solidFill>
                  <a:srgbClr val="002060"/>
                </a:solidFill>
                <a:latin typeface="Helvetica" charset="-52"/>
                <a:ea typeface="Helvetica" charset="-52"/>
                <a:cs typeface="Helvetica" charset="-52"/>
              </a:rPr>
              <a:t>Minute meetings/AGMs/Elections</a:t>
            </a:r>
          </a:p>
          <a:p>
            <a:r>
              <a:rPr lang="en-US" sz="1000" b="1" dirty="0">
                <a:solidFill>
                  <a:srgbClr val="002060"/>
                </a:solidFill>
                <a:latin typeface="Helvetica" charset="-52"/>
                <a:ea typeface="Helvetica" charset="-52"/>
                <a:cs typeface="Helvetica" charset="-52"/>
              </a:rPr>
              <a:t>Collect/collate feedback from participants</a:t>
            </a:r>
          </a:p>
          <a:p>
            <a:r>
              <a:rPr lang="en-US" sz="1000" b="1" dirty="0">
                <a:solidFill>
                  <a:srgbClr val="002060"/>
                </a:solidFill>
                <a:latin typeface="Helvetica" charset="-52"/>
                <a:ea typeface="Helvetica" charset="-52"/>
                <a:cs typeface="Helvetica" charset="-52"/>
              </a:rPr>
              <a:t>Contact SU about any changes</a:t>
            </a:r>
            <a:br>
              <a:rPr lang="en-US" sz="1000" b="1" dirty="0">
                <a:solidFill>
                  <a:srgbClr val="002060"/>
                </a:solidFill>
                <a:latin typeface="Helvetica" charset="-52"/>
                <a:ea typeface="Helvetica" charset="-52"/>
                <a:cs typeface="Helvetica" charset="-52"/>
              </a:rPr>
            </a:br>
            <a:br>
              <a:rPr lang="en-US" sz="1000" b="1" dirty="0">
                <a:solidFill>
                  <a:srgbClr val="002060"/>
                </a:solidFill>
                <a:latin typeface="Helvetica" charset="-52"/>
                <a:ea typeface="Helvetica" charset="-52"/>
                <a:cs typeface="Helvetica" charset="-52"/>
              </a:rPr>
            </a:br>
            <a:endParaRPr lang="en-US" sz="1000" b="1" dirty="0">
              <a:solidFill>
                <a:srgbClr val="002060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r>
              <a:rPr lang="en-US" sz="1000" b="1" dirty="0">
                <a:solidFill>
                  <a:srgbClr val="002060"/>
                </a:solidFill>
                <a:latin typeface="Helvetica" charset="-52"/>
                <a:ea typeface="Helvetica" charset="-52"/>
                <a:cs typeface="Helvetica" charset="-52"/>
              </a:rPr>
              <a:t>Check-in on the committee’s happiness and healthiness</a:t>
            </a:r>
          </a:p>
          <a:p>
            <a:endParaRPr lang="en-US" sz="2000" b="1" dirty="0">
              <a:solidFill>
                <a:srgbClr val="002060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pPr marL="0" indent="0">
              <a:buFont typeface="Arial"/>
              <a:buNone/>
            </a:pPr>
            <a:endParaRPr lang="en-US" sz="2000" b="1" dirty="0">
              <a:solidFill>
                <a:srgbClr val="002060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pPr marL="0" indent="0">
              <a:buFont typeface="Arial"/>
              <a:buNone/>
            </a:pPr>
            <a:endParaRPr lang="en-US" sz="2000" b="1" dirty="0">
              <a:solidFill>
                <a:srgbClr val="002060"/>
              </a:solidFill>
              <a:latin typeface="Helvetica" charset="-52"/>
              <a:ea typeface="Helvetica" charset="-52"/>
              <a:cs typeface="Helvetica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65604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6184BE3-B927-41D9-9DE5-F98F1B17CC03}"/>
              </a:ext>
            </a:extLst>
          </p:cNvPr>
          <p:cNvSpPr txBox="1">
            <a:spLocks/>
          </p:cNvSpPr>
          <p:nvPr/>
        </p:nvSpPr>
        <p:spPr>
          <a:xfrm>
            <a:off x="838200" y="31863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Helvetica" charset="-52"/>
                <a:ea typeface="Helvetica" charset="-52"/>
                <a:cs typeface="Helvetica" charset="-52"/>
              </a:rPr>
              <a:t>The Role of a Committee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F6720F1-68E4-49CE-B1A5-5E4F0B474330}"/>
              </a:ext>
            </a:extLst>
          </p:cNvPr>
          <p:cNvSpPr txBox="1">
            <a:spLocks/>
          </p:cNvSpPr>
          <p:nvPr/>
        </p:nvSpPr>
        <p:spPr>
          <a:xfrm>
            <a:off x="477741" y="1686470"/>
            <a:ext cx="5618259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rgbClr val="49BAB7"/>
                </a:solidFill>
                <a:latin typeface="Helvetica" charset="0"/>
                <a:ea typeface="Helvetica" charset="0"/>
                <a:cs typeface="Helvetica" charset="0"/>
              </a:rPr>
              <a:t>Tricks of an exceptional committee</a:t>
            </a:r>
          </a:p>
          <a:p>
            <a:pPr marL="0" indent="0">
              <a:buFont typeface="Arial"/>
              <a:buNone/>
            </a:pPr>
            <a:endParaRPr lang="en-US" sz="1200" dirty="0">
              <a:solidFill>
                <a:srgbClr val="1D2644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0" indent="0">
              <a:buFont typeface="Arial"/>
              <a:buNone/>
            </a:pPr>
            <a:r>
              <a:rPr lang="en-US" sz="1400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Communicate with each other</a:t>
            </a:r>
          </a:p>
          <a:p>
            <a:r>
              <a:rPr lang="en-US" sz="1400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Regular Meetings</a:t>
            </a:r>
          </a:p>
          <a:p>
            <a:r>
              <a:rPr lang="en-US" sz="1400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Clear notes/updates sent to committee AND members</a:t>
            </a:r>
          </a:p>
          <a:p>
            <a:r>
              <a:rPr lang="en-US" sz="1400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Create communication channels</a:t>
            </a:r>
          </a:p>
          <a:p>
            <a:pPr marL="0" indent="0">
              <a:buNone/>
            </a:pPr>
            <a:endParaRPr lang="en-US" sz="1400" dirty="0">
              <a:solidFill>
                <a:srgbClr val="1D2644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Communal Input</a:t>
            </a:r>
          </a:p>
          <a:p>
            <a:r>
              <a:rPr lang="en-US" sz="1400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Make joint, democratic </a:t>
            </a:r>
            <a:r>
              <a:rPr lang="en-US" sz="1400" dirty="0" err="1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democratic</a:t>
            </a:r>
            <a:endParaRPr lang="en-US" sz="1400" dirty="0">
              <a:solidFill>
                <a:srgbClr val="1D2644"/>
              </a:solidFill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1400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Ask for members’ opinions</a:t>
            </a:r>
          </a:p>
          <a:p>
            <a:r>
              <a:rPr lang="en-US" sz="1400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Empower members</a:t>
            </a:r>
          </a:p>
          <a:p>
            <a:r>
              <a:rPr lang="en-US" sz="1400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Create feedback opportunities</a:t>
            </a:r>
          </a:p>
        </p:txBody>
      </p:sp>
      <p:pic>
        <p:nvPicPr>
          <p:cNvPr id="16386" name="Picture 2" descr="Image may contain: 1 person, sitting">
            <a:extLst>
              <a:ext uri="{FF2B5EF4-FFF2-40B4-BE49-F238E27FC236}">
                <a16:creationId xmlns:a16="http://schemas.microsoft.com/office/drawing/2014/main" id="{E7D10C8C-560D-4BF9-A067-B2D6DC0E5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708" y="5174485"/>
            <a:ext cx="2138792" cy="151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18E3F3-6C7D-461C-B60E-EA93FC8EED6E}"/>
              </a:ext>
            </a:extLst>
          </p:cNvPr>
          <p:cNvSpPr txBox="1">
            <a:spLocks/>
          </p:cNvSpPr>
          <p:nvPr/>
        </p:nvSpPr>
        <p:spPr>
          <a:xfrm>
            <a:off x="5588947" y="1686470"/>
            <a:ext cx="5618259" cy="49985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rgbClr val="49BAB7"/>
                </a:solidFill>
                <a:latin typeface="Helvetica" charset="0"/>
                <a:ea typeface="Helvetica" charset="0"/>
                <a:cs typeface="Helvetica" charset="0"/>
              </a:rPr>
              <a:t>Tricks of an exceptional committee</a:t>
            </a:r>
          </a:p>
          <a:p>
            <a:pPr marL="0" indent="0">
              <a:buFont typeface="Arial"/>
              <a:buNone/>
            </a:pPr>
            <a:endParaRPr lang="en-US" sz="1200" dirty="0">
              <a:solidFill>
                <a:srgbClr val="1D2644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0" indent="0">
              <a:buFont typeface="Arial"/>
              <a:buNone/>
            </a:pPr>
            <a:r>
              <a:rPr lang="en-US" sz="1400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Share responsibility</a:t>
            </a:r>
          </a:p>
          <a:p>
            <a:r>
              <a:rPr lang="en-US" sz="1400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Don’t try to do everything yourselves</a:t>
            </a:r>
          </a:p>
          <a:p>
            <a:r>
              <a:rPr lang="en-US" sz="1400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Make sure everyone knows the procedures</a:t>
            </a:r>
          </a:p>
          <a:p>
            <a:r>
              <a:rPr lang="en-US" sz="1400" dirty="0" err="1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Utilise</a:t>
            </a:r>
            <a:r>
              <a:rPr lang="en-US" sz="1400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 your team’s skills</a:t>
            </a:r>
          </a:p>
          <a:p>
            <a:r>
              <a:rPr lang="en-US" sz="1400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Empower your members</a:t>
            </a:r>
          </a:p>
          <a:p>
            <a:pPr marL="0" indent="0">
              <a:buNone/>
            </a:pPr>
            <a:endParaRPr lang="en-US" sz="1400" dirty="0">
              <a:solidFill>
                <a:srgbClr val="1D2644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Future-planning &amp; fool-proofing</a:t>
            </a:r>
          </a:p>
          <a:p>
            <a:r>
              <a:rPr lang="en-US" sz="1400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Keep referring back to your goals/objectives</a:t>
            </a:r>
          </a:p>
          <a:p>
            <a:r>
              <a:rPr lang="en-US" sz="1400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Measure your ‘progress’</a:t>
            </a:r>
          </a:p>
          <a:p>
            <a:r>
              <a:rPr lang="en-US" sz="1400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Think about longevity</a:t>
            </a:r>
          </a:p>
          <a:p>
            <a:endParaRPr lang="en-US" sz="1800" dirty="0">
              <a:solidFill>
                <a:srgbClr val="1D2644"/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en-US" sz="1800" dirty="0">
              <a:solidFill>
                <a:srgbClr val="1D2644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95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6184BE3-B927-41D9-9DE5-F98F1B17CC03}"/>
              </a:ext>
            </a:extLst>
          </p:cNvPr>
          <p:cNvSpPr txBox="1">
            <a:spLocks/>
          </p:cNvSpPr>
          <p:nvPr/>
        </p:nvSpPr>
        <p:spPr>
          <a:xfrm>
            <a:off x="1027481" y="32344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Helvetica" charset="-52"/>
                <a:ea typeface="Helvetica" charset="-52"/>
                <a:cs typeface="Helvetica" charset="-52"/>
              </a:rPr>
              <a:t>The Role of a Committee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691E4B8-3EED-47F8-A49B-60493C44A0D1}"/>
              </a:ext>
            </a:extLst>
          </p:cNvPr>
          <p:cNvSpPr txBox="1">
            <a:spLocks/>
          </p:cNvSpPr>
          <p:nvPr/>
        </p:nvSpPr>
        <p:spPr>
          <a:xfrm>
            <a:off x="504371" y="1644193"/>
            <a:ext cx="11223171" cy="4895177"/>
          </a:xfrm>
          <a:prstGeom prst="rect">
            <a:avLst/>
          </a:prstGeom>
        </p:spPr>
        <p:txBody>
          <a:bodyPr numCol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>
                <a:solidFill>
                  <a:srgbClr val="49BAB7"/>
                </a:solidFill>
                <a:latin typeface="Helvetica" charset="-52"/>
                <a:ea typeface="Helvetica" charset="-52"/>
                <a:cs typeface="Helvetica" charset="-52"/>
              </a:rPr>
              <a:t>Working with the Societies Exec.</a:t>
            </a:r>
          </a:p>
          <a:p>
            <a:pPr marL="0" indent="0">
              <a:buFont typeface="Arial"/>
              <a:buNone/>
            </a:pPr>
            <a:endParaRPr lang="en-US" sz="1600" b="1" dirty="0">
              <a:solidFill>
                <a:srgbClr val="49BAB7"/>
              </a:solidFill>
              <a:latin typeface="Helvetica" charset="-52"/>
              <a:ea typeface="Helvetica" charset="0"/>
              <a:cs typeface="Helvetica" charset="-52"/>
            </a:endParaRPr>
          </a:p>
          <a:p>
            <a:pPr marL="0" indent="0">
              <a:buFont typeface="Arial"/>
              <a:buNone/>
            </a:pPr>
            <a:r>
              <a:rPr lang="en-US" sz="1600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		</a:t>
            </a:r>
          </a:p>
        </p:txBody>
      </p:sp>
      <p:pic>
        <p:nvPicPr>
          <p:cNvPr id="55298" name="Picture 2" descr="Image for Daniel Chedgzoy">
            <a:extLst>
              <a:ext uri="{FF2B5EF4-FFF2-40B4-BE49-F238E27FC236}">
                <a16:creationId xmlns:a16="http://schemas.microsoft.com/office/drawing/2014/main" id="{FB94FC74-7A1B-403E-BB04-3B6499824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3" y="304391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0" name="Picture 4" descr="Image for Kate Ridley">
            <a:extLst>
              <a:ext uri="{FF2B5EF4-FFF2-40B4-BE49-F238E27FC236}">
                <a16:creationId xmlns:a16="http://schemas.microsoft.com/office/drawing/2014/main" id="{A4C2FCA3-825C-4780-B5F1-419D23E88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203" y="296975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2" name="Picture 6" descr="Image for Nele Leitolf">
            <a:extLst>
              <a:ext uri="{FF2B5EF4-FFF2-40B4-BE49-F238E27FC236}">
                <a16:creationId xmlns:a16="http://schemas.microsoft.com/office/drawing/2014/main" id="{EA8EB6EB-5D5D-4E15-9E8C-CA451716C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905" y="2858642"/>
            <a:ext cx="2279628" cy="22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4" name="Picture 8" descr="Image for Nicole McGrady">
            <a:extLst>
              <a:ext uri="{FF2B5EF4-FFF2-40B4-BE49-F238E27FC236}">
                <a16:creationId xmlns:a16="http://schemas.microsoft.com/office/drawing/2014/main" id="{7EF31D9E-E37C-45F2-BDA6-32E6BA656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391" y="296975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6" name="Picture 10" descr="Image for Ryan Bryce">
            <a:extLst>
              <a:ext uri="{FF2B5EF4-FFF2-40B4-BE49-F238E27FC236}">
                <a16:creationId xmlns:a16="http://schemas.microsoft.com/office/drawing/2014/main" id="{A164AB29-065C-4855-9867-07CAE6EC6A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5" r="13995"/>
          <a:stretch/>
        </p:blipFill>
        <p:spPr bwMode="auto">
          <a:xfrm>
            <a:off x="742950" y="3045956"/>
            <a:ext cx="130795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FD4E8D-2E75-4FCB-8736-9079E6514FC3}"/>
              </a:ext>
            </a:extLst>
          </p:cNvPr>
          <p:cNvSpPr txBox="1"/>
          <p:nvPr/>
        </p:nvSpPr>
        <p:spPr>
          <a:xfrm>
            <a:off x="456607" y="5194757"/>
            <a:ext cx="1880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Ryan Bryce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FAAB0D-23E5-47EE-8517-9769B0847FAB}"/>
              </a:ext>
            </a:extLst>
          </p:cNvPr>
          <p:cNvSpPr txBox="1"/>
          <p:nvPr/>
        </p:nvSpPr>
        <p:spPr>
          <a:xfrm>
            <a:off x="2303919" y="5807998"/>
            <a:ext cx="2662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Daniel Chedgzoy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AD356F-00C2-4179-B7C7-849FBC562951}"/>
              </a:ext>
            </a:extLst>
          </p:cNvPr>
          <p:cNvSpPr txBox="1"/>
          <p:nvPr/>
        </p:nvSpPr>
        <p:spPr>
          <a:xfrm>
            <a:off x="5441633" y="5194757"/>
            <a:ext cx="1842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Nele Leitolf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D3E822-E81B-43C3-966F-47A62D31363E}"/>
              </a:ext>
            </a:extLst>
          </p:cNvPr>
          <p:cNvSpPr txBox="1"/>
          <p:nvPr/>
        </p:nvSpPr>
        <p:spPr>
          <a:xfrm>
            <a:off x="7574579" y="5807997"/>
            <a:ext cx="2510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Nicole McGrady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941261-CC18-48A0-9DB1-9011427D6F23}"/>
              </a:ext>
            </a:extLst>
          </p:cNvPr>
          <p:cNvSpPr txBox="1"/>
          <p:nvPr/>
        </p:nvSpPr>
        <p:spPr>
          <a:xfrm>
            <a:off x="10039498" y="5213807"/>
            <a:ext cx="1861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Kate Ridley</a:t>
            </a:r>
          </a:p>
        </p:txBody>
      </p:sp>
    </p:spTree>
    <p:extLst>
      <p:ext uri="{BB962C8B-B14F-4D97-AF65-F5344CB8AC3E}">
        <p14:creationId xmlns:p14="http://schemas.microsoft.com/office/powerpoint/2010/main" val="1772043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7240</TotalTime>
  <Words>1789</Words>
  <Application>Microsoft Office PowerPoint</Application>
  <PresentationFormat>Widescreen</PresentationFormat>
  <Paragraphs>382</Paragraphs>
  <Slides>32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Malgun Gothic</vt:lpstr>
      <vt:lpstr>Arial</vt:lpstr>
      <vt:lpstr>Calibri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Damon Smith</dc:creator>
  <cp:lastModifiedBy>Tilda Johnson</cp:lastModifiedBy>
  <cp:revision>219</cp:revision>
  <dcterms:created xsi:type="dcterms:W3CDTF">2018-08-22T17:08:53Z</dcterms:created>
  <dcterms:modified xsi:type="dcterms:W3CDTF">2019-06-04T15:42:17Z</dcterms:modified>
</cp:coreProperties>
</file>