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77" r:id="rId2"/>
    <p:sldId id="284" r:id="rId3"/>
    <p:sldId id="305" r:id="rId4"/>
    <p:sldId id="285" r:id="rId5"/>
    <p:sldId id="297" r:id="rId6"/>
    <p:sldId id="298" r:id="rId7"/>
    <p:sldId id="299" r:id="rId8"/>
    <p:sldId id="286" r:id="rId9"/>
    <p:sldId id="302" r:id="rId10"/>
    <p:sldId id="300" r:id="rId11"/>
    <p:sldId id="306" r:id="rId12"/>
    <p:sldId id="30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892" userDrawn="1">
          <p15:clr>
            <a:srgbClr val="A4A3A4"/>
          </p15:clr>
        </p15:guide>
        <p15:guide id="5" orient="horz" pos="2614" userDrawn="1">
          <p15:clr>
            <a:srgbClr val="A4A3A4"/>
          </p15:clr>
        </p15:guide>
        <p15:guide id="6" orient="horz" pos="1207" userDrawn="1">
          <p15:clr>
            <a:srgbClr val="A4A3A4"/>
          </p15:clr>
        </p15:guide>
        <p15:guide id="7" pos="4316" userDrawn="1">
          <p15:clr>
            <a:srgbClr val="A4A3A4"/>
          </p15:clr>
        </p15:guide>
        <p15:guide id="8" pos="4067" userDrawn="1">
          <p15:clr>
            <a:srgbClr val="A4A3A4"/>
          </p15:clr>
        </p15:guide>
        <p15:guide id="9" pos="43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2644"/>
    <a:srgbClr val="49BAB7"/>
    <a:srgbClr val="1C2545"/>
    <a:srgbClr val="D114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0668" autoAdjust="0"/>
  </p:normalViewPr>
  <p:slideViewPr>
    <p:cSldViewPr snapToGrid="0" snapToObjects="1" showGuides="1">
      <p:cViewPr varScale="1">
        <p:scale>
          <a:sx n="81" d="100"/>
          <a:sy n="81" d="100"/>
        </p:scale>
        <p:origin x="96" y="432"/>
      </p:cViewPr>
      <p:guideLst>
        <p:guide orient="horz" pos="2160"/>
        <p:guide pos="3840"/>
        <p:guide pos="892"/>
        <p:guide orient="horz" pos="2614"/>
        <p:guide orient="horz" pos="1207"/>
        <p:guide pos="4316"/>
        <p:guide pos="4067"/>
        <p:guide pos="432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032A51-E3C4-724F-BEF0-23F6811B8065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E58294-AA75-5246-91A6-0BF9AFAB2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06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E58294-AA75-5246-91A6-0BF9AFAB26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3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E58294-AA75-5246-91A6-0BF9AFAB26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520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E58294-AA75-5246-91A6-0BF9AFAB267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3677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E58294-AA75-5246-91A6-0BF9AFAB267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8949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E58294-AA75-5246-91A6-0BF9AFAB267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3007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E58294-AA75-5246-91A6-0BF9AFAB267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1298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E58294-AA75-5246-91A6-0BF9AFAB267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7937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E58294-AA75-5246-91A6-0BF9AFAB267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690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E58294-AA75-5246-91A6-0BF9AFAB267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28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999_GSU_Ppt_Backgrounds_Artboard 1 copy 6.png"/>
          <p:cNvPicPr>
            <a:picLocks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7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41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999_GSU_Ppt_Backgrounds_Artboard 1 copy 2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212468" cy="68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590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999_GSU_Ppt_Backgrounds_Artboard 1 copy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212468" cy="68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02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192000" cy="685584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83865" y="318630"/>
            <a:ext cx="1086147" cy="587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683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192000" cy="685584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83865" y="318630"/>
            <a:ext cx="1086147" cy="587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960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192000" cy="685584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83865" y="318630"/>
            <a:ext cx="1086147" cy="587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5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192000" cy="685584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83865" y="318630"/>
            <a:ext cx="1086147" cy="587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748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6447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83865" y="318630"/>
            <a:ext cx="1086147" cy="587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63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644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83865" y="318630"/>
            <a:ext cx="1086147" cy="587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334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0383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5" r:id="rId2"/>
    <p:sldLayoutId id="2147483657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B270A21-FBD9-4E13-8C6F-4B83D7E0D48A}"/>
              </a:ext>
            </a:extLst>
          </p:cNvPr>
          <p:cNvSpPr txBox="1"/>
          <p:nvPr/>
        </p:nvSpPr>
        <p:spPr>
          <a:xfrm>
            <a:off x="1304279" y="4002490"/>
            <a:ext cx="70994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Helvetica" charset="-52"/>
                <a:ea typeface="Helvetica" charset="-52"/>
                <a:cs typeface="Helvetica" charset="-52"/>
              </a:rPr>
              <a:t>Next Steps</a:t>
            </a:r>
          </a:p>
          <a:p>
            <a:r>
              <a:rPr lang="en-US" sz="2400" b="1" dirty="0">
                <a:solidFill>
                  <a:schemeClr val="bg1"/>
                </a:solidFill>
                <a:latin typeface="Helvetica" charset="-52"/>
                <a:ea typeface="Helvetica" charset="-52"/>
                <a:cs typeface="Helvetica" charset="-52"/>
              </a:rPr>
              <a:t>Group Leaders’ Conference 2019</a:t>
            </a:r>
          </a:p>
        </p:txBody>
      </p:sp>
    </p:spTree>
    <p:extLst>
      <p:ext uri="{BB962C8B-B14F-4D97-AF65-F5344CB8AC3E}">
        <p14:creationId xmlns:p14="http://schemas.microsoft.com/office/powerpoint/2010/main" val="979592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18630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z="3200" b="1" dirty="0">
                <a:solidFill>
                  <a:schemeClr val="bg1"/>
                </a:solidFill>
                <a:latin typeface="Helvetica" charset="-52"/>
                <a:ea typeface="Helvetica" charset="-52"/>
                <a:cs typeface="Helvetica" charset="-52"/>
              </a:rPr>
              <a:t>Planning Ahead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6CF06A-B356-4192-9904-44B50BDA48B4}"/>
              </a:ext>
            </a:extLst>
          </p:cNvPr>
          <p:cNvSpPr/>
          <p:nvPr/>
        </p:nvSpPr>
        <p:spPr>
          <a:xfrm>
            <a:off x="625929" y="1449121"/>
            <a:ext cx="10940142" cy="980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800" b="1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What can you do over Summer to prepare </a:t>
            </a:r>
            <a:br>
              <a:rPr lang="en-GB" sz="2800" b="1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</a:br>
            <a:r>
              <a:rPr lang="en-GB" sz="2800" b="1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for the next academic year?</a:t>
            </a:r>
            <a:endParaRPr lang="en-GB" dirty="0">
              <a:solidFill>
                <a:srgbClr val="1D2644"/>
              </a:solidFill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</p:txBody>
      </p:sp>
      <p:pic>
        <p:nvPicPr>
          <p:cNvPr id="2050" name="Picture 2" descr="Image may contain: 5 people, people smiling">
            <a:extLst>
              <a:ext uri="{FF2B5EF4-FFF2-40B4-BE49-F238E27FC236}">
                <a16:creationId xmlns:a16="http://schemas.microsoft.com/office/drawing/2014/main" id="{EBC8204C-1E44-44D8-842A-6D44E3F980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1" r="17675"/>
          <a:stretch/>
        </p:blipFill>
        <p:spPr bwMode="auto">
          <a:xfrm>
            <a:off x="341376" y="2832048"/>
            <a:ext cx="3694176" cy="3305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BFFFA1F-1A7B-4C20-B366-AD6664ED588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7940" r="51456" b="11638"/>
          <a:stretch/>
        </p:blipFill>
        <p:spPr>
          <a:xfrm>
            <a:off x="3751427" y="2832048"/>
            <a:ext cx="568249" cy="320299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2FA83F4-662A-42AE-8683-0374EF7C8F71}"/>
              </a:ext>
            </a:extLst>
          </p:cNvPr>
          <p:cNvSpPr/>
          <p:nvPr/>
        </p:nvSpPr>
        <p:spPr>
          <a:xfrm>
            <a:off x="4742688" y="2633179"/>
            <a:ext cx="7107936" cy="3510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Update your Website / Social Media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2000" b="1" dirty="0">
              <a:solidFill>
                <a:srgbClr val="1D2644"/>
              </a:solidFill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This year, the Societies page has had over 36,000 views (5% of the entire website). What’s On had over 17,000, Welcome &amp; Events jointly had 24,000, and Team Greenwich had over 8000.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Between A-Level Results Day and end of Welcome… Socs &amp; Sports had over 25,000 views alone. 2000 straights to Socs!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In that same time period, the Rugby Boat Party had over 4000!!! It was the 10</a:t>
            </a:r>
            <a:r>
              <a:rPr lang="en-GB" baseline="30000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th</a:t>
            </a:r>
            <a:r>
              <a:rPr lang="en-GB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most visited page. There was a month long period where more students visited this than Team Greenwich.</a:t>
            </a:r>
          </a:p>
        </p:txBody>
      </p:sp>
    </p:spTree>
    <p:extLst>
      <p:ext uri="{BB962C8B-B14F-4D97-AF65-F5344CB8AC3E}">
        <p14:creationId xmlns:p14="http://schemas.microsoft.com/office/powerpoint/2010/main" val="3735917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18630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z="3200" b="1" dirty="0">
                <a:solidFill>
                  <a:schemeClr val="bg1"/>
                </a:solidFill>
                <a:latin typeface="Helvetica" charset="-52"/>
                <a:ea typeface="Helvetica" charset="-52"/>
                <a:cs typeface="Helvetica" charset="-52"/>
              </a:rPr>
              <a:t>Planning Ahead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C73D86E-EEE9-4D9E-930A-A1450B5D445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48" r="5929" b="14307"/>
          <a:stretch/>
        </p:blipFill>
        <p:spPr>
          <a:xfrm>
            <a:off x="125845" y="1292352"/>
            <a:ext cx="7135798" cy="5565648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71021EAC-E982-4D6C-A08C-43259B00C0A9}"/>
              </a:ext>
            </a:extLst>
          </p:cNvPr>
          <p:cNvGrpSpPr/>
          <p:nvPr/>
        </p:nvGrpSpPr>
        <p:grpSpPr>
          <a:xfrm>
            <a:off x="7394234" y="3438822"/>
            <a:ext cx="4895302" cy="2332968"/>
            <a:chOff x="6729987" y="1383791"/>
            <a:chExt cx="4895302" cy="2332968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F59F3A6D-5588-455A-86CE-FC7D75822F1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729987" y="1383791"/>
              <a:ext cx="4895302" cy="2332968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1E5E1BA-887D-4802-83B3-2AE68908259B}"/>
                </a:ext>
              </a:extLst>
            </p:cNvPr>
            <p:cNvSpPr/>
            <p:nvPr/>
          </p:nvSpPr>
          <p:spPr>
            <a:xfrm>
              <a:off x="6839713" y="1925735"/>
              <a:ext cx="975360" cy="646778"/>
            </a:xfrm>
            <a:prstGeom prst="rect">
              <a:avLst/>
            </a:prstGeom>
            <a:noFill/>
            <a:ln w="76200">
              <a:solidFill>
                <a:srgbClr val="49BAB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712B8BD9-083C-411D-913E-0B7310118E6A}"/>
              </a:ext>
            </a:extLst>
          </p:cNvPr>
          <p:cNvSpPr/>
          <p:nvPr/>
        </p:nvSpPr>
        <p:spPr>
          <a:xfrm>
            <a:off x="5413032" y="1182701"/>
            <a:ext cx="2194776" cy="1325563"/>
          </a:xfrm>
          <a:prstGeom prst="rect">
            <a:avLst/>
          </a:prstGeom>
          <a:noFill/>
          <a:ln w="76200">
            <a:solidFill>
              <a:srgbClr val="49BA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0065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18630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z="3200" b="1" dirty="0">
                <a:solidFill>
                  <a:schemeClr val="bg1"/>
                </a:solidFill>
                <a:latin typeface="Helvetica" charset="-52"/>
                <a:ea typeface="Helvetica" charset="-52"/>
                <a:cs typeface="Helvetica" charset="-52"/>
              </a:rPr>
              <a:t>Planning Ahead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6CF06A-B356-4192-9904-44B50BDA48B4}"/>
              </a:ext>
            </a:extLst>
          </p:cNvPr>
          <p:cNvSpPr/>
          <p:nvPr/>
        </p:nvSpPr>
        <p:spPr>
          <a:xfrm>
            <a:off x="625929" y="1449121"/>
            <a:ext cx="10940142" cy="980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800" b="1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What can you do over Summer to prepare </a:t>
            </a:r>
            <a:br>
              <a:rPr lang="en-GB" sz="2800" b="1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</a:br>
            <a:r>
              <a:rPr lang="en-GB" sz="2800" b="1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for the next academic year?</a:t>
            </a:r>
            <a:endParaRPr lang="en-GB" dirty="0">
              <a:solidFill>
                <a:srgbClr val="1D2644"/>
              </a:solidFill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</p:txBody>
      </p:sp>
      <p:pic>
        <p:nvPicPr>
          <p:cNvPr id="2050" name="Picture 2" descr="Image may contain: 5 people, people smiling">
            <a:extLst>
              <a:ext uri="{FF2B5EF4-FFF2-40B4-BE49-F238E27FC236}">
                <a16:creationId xmlns:a16="http://schemas.microsoft.com/office/drawing/2014/main" id="{EBC8204C-1E44-44D8-842A-6D44E3F980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1" r="17675"/>
          <a:stretch/>
        </p:blipFill>
        <p:spPr bwMode="auto">
          <a:xfrm>
            <a:off x="341376" y="2832048"/>
            <a:ext cx="3694176" cy="3305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BFFFA1F-1A7B-4C20-B366-AD6664ED588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7940" r="51456" b="11638"/>
          <a:stretch/>
        </p:blipFill>
        <p:spPr>
          <a:xfrm>
            <a:off x="3751427" y="2832048"/>
            <a:ext cx="568249" cy="320299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2FA83F4-662A-42AE-8683-0374EF7C8F71}"/>
              </a:ext>
            </a:extLst>
          </p:cNvPr>
          <p:cNvSpPr/>
          <p:nvPr/>
        </p:nvSpPr>
        <p:spPr>
          <a:xfrm>
            <a:off x="4742688" y="2633179"/>
            <a:ext cx="7107936" cy="3215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2000" b="1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Update your Website / Social Media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2000" b="1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Begin Term 1 Planning (regularly revisit your Year Plan)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2000" b="1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Make sure committees have fully handed over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2000" b="1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Get thinking about your sponsorships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2000" b="1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Start discussing your budget for the year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2000" b="1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Bounce around ideas on how to make your Welcome Fair stall stand out.</a:t>
            </a:r>
          </a:p>
        </p:txBody>
      </p:sp>
    </p:spTree>
    <p:extLst>
      <p:ext uri="{BB962C8B-B14F-4D97-AF65-F5344CB8AC3E}">
        <p14:creationId xmlns:p14="http://schemas.microsoft.com/office/powerpoint/2010/main" val="171378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318630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b="1" dirty="0">
              <a:solidFill>
                <a:schemeClr val="bg1"/>
              </a:solidFill>
              <a:latin typeface="Helvetica" charset="-52"/>
              <a:ea typeface="Helvetica" charset="-52"/>
              <a:cs typeface="Helvetica" charset="-52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4725DAA-08AA-41B2-B16B-9B2D80803C99}"/>
              </a:ext>
            </a:extLst>
          </p:cNvPr>
          <p:cNvSpPr txBox="1">
            <a:spLocks/>
          </p:cNvSpPr>
          <p:nvPr/>
        </p:nvSpPr>
        <p:spPr>
          <a:xfrm>
            <a:off x="5357285" y="3168050"/>
            <a:ext cx="6834715" cy="997320"/>
          </a:xfrm>
          <a:prstGeom prst="rect">
            <a:avLst/>
          </a:prstGeom>
          <a:solidFill>
            <a:srgbClr val="1D2644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Welcome Fairs</a:t>
            </a:r>
            <a:endParaRPr lang="en-US" sz="54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7940" r="51456" b="11638"/>
          <a:stretch/>
        </p:blipFill>
        <p:spPr>
          <a:xfrm>
            <a:off x="4601635" y="1472742"/>
            <a:ext cx="755650" cy="5213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750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318630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b="1" dirty="0">
              <a:solidFill>
                <a:schemeClr val="bg1"/>
              </a:solidFill>
              <a:latin typeface="Helvetica" charset="-52"/>
              <a:ea typeface="Helvetica" charset="-52"/>
              <a:cs typeface="Helvetica" charset="-52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4725DAA-08AA-41B2-B16B-9B2D80803C99}"/>
              </a:ext>
            </a:extLst>
          </p:cNvPr>
          <p:cNvSpPr txBox="1">
            <a:spLocks/>
          </p:cNvSpPr>
          <p:nvPr/>
        </p:nvSpPr>
        <p:spPr>
          <a:xfrm>
            <a:off x="5357285" y="3168050"/>
            <a:ext cx="6834715" cy="997320"/>
          </a:xfrm>
          <a:prstGeom prst="rect">
            <a:avLst/>
          </a:prstGeom>
          <a:solidFill>
            <a:srgbClr val="1D2644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Welcome Fairs</a:t>
            </a:r>
            <a:endParaRPr lang="en-US" sz="54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7940" r="51456" b="11638"/>
          <a:stretch/>
        </p:blipFill>
        <p:spPr>
          <a:xfrm>
            <a:off x="4601635" y="1472742"/>
            <a:ext cx="755650" cy="521380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14140C3-3F0A-450A-A983-81C49CB59B65}"/>
              </a:ext>
            </a:extLst>
          </p:cNvPr>
          <p:cNvSpPr txBox="1"/>
          <p:nvPr/>
        </p:nvSpPr>
        <p:spPr>
          <a:xfrm>
            <a:off x="506818" y="1528959"/>
            <a:ext cx="40119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latin typeface="Helvetica" panose="020B0604020202020204" pitchFamily="34" charset="0"/>
                <a:cs typeface="Helvetica" panose="020B0604020202020204" pitchFamily="34" charset="0"/>
              </a:rPr>
              <a:t>When?</a:t>
            </a:r>
          </a:p>
          <a:p>
            <a:endParaRPr lang="en-GB" b="1" u="sng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GB" b="1" dirty="0">
                <a:latin typeface="Helvetica" panose="020B0604020202020204" pitchFamily="34" charset="0"/>
                <a:cs typeface="Helvetica" panose="020B0604020202020204" pitchFamily="34" charset="0"/>
              </a:rPr>
              <a:t>Avery Hill </a:t>
            </a:r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- 17</a:t>
            </a:r>
            <a:r>
              <a:rPr lang="en-GB" baseline="30000" dirty="0">
                <a:latin typeface="Helvetica" panose="020B0604020202020204" pitchFamily="34" charset="0"/>
                <a:cs typeface="Helvetica" panose="020B0604020202020204" pitchFamily="34" charset="0"/>
              </a:rPr>
              <a:t>th </a:t>
            </a:r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 September</a:t>
            </a:r>
          </a:p>
          <a:p>
            <a:r>
              <a:rPr lang="en-GB" b="1" dirty="0">
                <a:latin typeface="Helvetica" panose="020B0604020202020204" pitchFamily="34" charset="0"/>
                <a:cs typeface="Helvetica" panose="020B0604020202020204" pitchFamily="34" charset="0"/>
              </a:rPr>
              <a:t>Greenwich</a:t>
            </a:r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 - 20</a:t>
            </a:r>
            <a:r>
              <a:rPr lang="en-GB" baseline="30000" dirty="0">
                <a:latin typeface="Helvetica" panose="020B0604020202020204" pitchFamily="34" charset="0"/>
                <a:cs typeface="Helvetica" panose="020B0604020202020204" pitchFamily="34" charset="0"/>
              </a:rPr>
              <a:t>th</a:t>
            </a:r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 September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934460-DFE1-4E32-B3FF-FF0BEFD7DF68}"/>
              </a:ext>
            </a:extLst>
          </p:cNvPr>
          <p:cNvSpPr txBox="1"/>
          <p:nvPr/>
        </p:nvSpPr>
        <p:spPr>
          <a:xfrm>
            <a:off x="506818" y="3062108"/>
            <a:ext cx="1787197" cy="3108543"/>
          </a:xfrm>
          <a:prstGeom prst="rect">
            <a:avLst/>
          </a:prstGeom>
          <a:noFill/>
          <a:ln>
            <a:solidFill>
              <a:srgbClr val="49BAB7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DOS</a:t>
            </a:r>
          </a:p>
          <a:p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Be super engaging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Make it eye-catching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Collaborate with others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Use social media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Staff your stall well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8F37D9B-7E5C-4917-839D-4CE7583FF777}"/>
              </a:ext>
            </a:extLst>
          </p:cNvPr>
          <p:cNvSpPr txBox="1"/>
          <p:nvPr/>
        </p:nvSpPr>
        <p:spPr>
          <a:xfrm>
            <a:off x="2441995" y="3067058"/>
            <a:ext cx="1723840" cy="3108543"/>
          </a:xfrm>
          <a:prstGeom prst="rect">
            <a:avLst/>
          </a:prstGeom>
          <a:noFill/>
          <a:ln>
            <a:solidFill>
              <a:srgbClr val="49BAB7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DONTS</a:t>
            </a:r>
          </a:p>
          <a:p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Rely on Wi-Fi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Drink alcohol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Stand behind your stall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Be to forceful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Over complicate things</a:t>
            </a:r>
          </a:p>
          <a:p>
            <a:endParaRPr lang="en-GB" sz="1600" dirty="0"/>
          </a:p>
          <a:p>
            <a:endParaRPr lang="en-GB" sz="16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2B10026-E76D-41D5-8802-A1295DDD33B6}"/>
              </a:ext>
            </a:extLst>
          </p:cNvPr>
          <p:cNvSpPr txBox="1">
            <a:spLocks/>
          </p:cNvSpPr>
          <p:nvPr/>
        </p:nvSpPr>
        <p:spPr>
          <a:xfrm>
            <a:off x="6944038" y="4175424"/>
            <a:ext cx="5247962" cy="506432"/>
          </a:xfrm>
          <a:prstGeom prst="rect">
            <a:avLst/>
          </a:prstGeom>
          <a:solidFill>
            <a:srgbClr val="49BAB7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rgbClr val="1D2644"/>
                </a:solidFill>
                <a:latin typeface="Helvetica" charset="0"/>
                <a:ea typeface="Helvetica" charset="0"/>
                <a:cs typeface="Helvetica" charset="0"/>
              </a:rPr>
              <a:t>Remember Welcome isn’t just about the fairs. Welcome has a whole program including events and meet &amp; greets!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49EADAF-3F08-4B32-B74D-9072748B98FB}"/>
              </a:ext>
            </a:extLst>
          </p:cNvPr>
          <p:cNvSpPr txBox="1"/>
          <p:nvPr/>
        </p:nvSpPr>
        <p:spPr>
          <a:xfrm>
            <a:off x="5596128" y="4904397"/>
            <a:ext cx="64251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1D264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You will be given plenty of notice over the Summer about reserving your space at our Welcome Fairs – and this will come with plenty more information to.</a:t>
            </a:r>
            <a:br>
              <a:rPr lang="en-GB" sz="1600" dirty="0">
                <a:solidFill>
                  <a:srgbClr val="1D264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br>
              <a:rPr lang="en-GB" sz="1600" dirty="0">
                <a:solidFill>
                  <a:srgbClr val="1D264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GB" sz="1600" dirty="0">
                <a:solidFill>
                  <a:srgbClr val="1D264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Be aware, there are limited spaces – and we will have to set deadlines accordingly. Missing deadlines will only detriment your group.</a:t>
            </a:r>
          </a:p>
        </p:txBody>
      </p:sp>
    </p:spTree>
    <p:extLst>
      <p:ext uri="{BB962C8B-B14F-4D97-AF65-F5344CB8AC3E}">
        <p14:creationId xmlns:p14="http://schemas.microsoft.com/office/powerpoint/2010/main" val="490969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mage may contain: one or more people and people standing">
            <a:extLst>
              <a:ext uri="{FF2B5EF4-FFF2-40B4-BE49-F238E27FC236}">
                <a16:creationId xmlns:a16="http://schemas.microsoft.com/office/drawing/2014/main" id="{7F2B00C4-6755-4E96-8B34-CC0A68142F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01" t="32586" b="5615"/>
          <a:stretch/>
        </p:blipFill>
        <p:spPr bwMode="auto">
          <a:xfrm>
            <a:off x="807177" y="1600876"/>
            <a:ext cx="4172283" cy="4716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838200" y="318630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b="1" dirty="0">
              <a:solidFill>
                <a:schemeClr val="bg1"/>
              </a:solidFill>
              <a:latin typeface="Helvetica" charset="-52"/>
              <a:ea typeface="Helvetica" charset="-52"/>
              <a:cs typeface="Helvetica" charset="-52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4725DAA-08AA-41B2-B16B-9B2D80803C99}"/>
              </a:ext>
            </a:extLst>
          </p:cNvPr>
          <p:cNvSpPr txBox="1">
            <a:spLocks/>
          </p:cNvSpPr>
          <p:nvPr/>
        </p:nvSpPr>
        <p:spPr>
          <a:xfrm>
            <a:off x="5357285" y="2798305"/>
            <a:ext cx="6834715" cy="1665208"/>
          </a:xfrm>
          <a:prstGeom prst="rect">
            <a:avLst/>
          </a:prstGeom>
          <a:solidFill>
            <a:srgbClr val="1D2644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Attracting New Members</a:t>
            </a:r>
            <a:endParaRPr lang="en-US" sz="54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7940" r="51456" b="11638"/>
          <a:stretch/>
        </p:blipFill>
        <p:spPr>
          <a:xfrm>
            <a:off x="4601635" y="1600876"/>
            <a:ext cx="755650" cy="471669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6E4A316-BEC9-470D-9DA3-60E81C98A93F}"/>
              </a:ext>
            </a:extLst>
          </p:cNvPr>
          <p:cNvSpPr/>
          <p:nvPr/>
        </p:nvSpPr>
        <p:spPr>
          <a:xfrm>
            <a:off x="5357285" y="4575723"/>
            <a:ext cx="6530976" cy="1961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600" b="1" dirty="0">
                <a:solidFill>
                  <a:srgbClr val="1C2545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It’s pretty simple – the groups that enjoy the most success, have the most fun and get the most out of being a Society or Sports Club are those who pull out all the stops to attract new members.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600" b="1" dirty="0">
              <a:solidFill>
                <a:srgbClr val="1C2545"/>
              </a:solidFill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600" b="1" dirty="0">
              <a:solidFill>
                <a:srgbClr val="1C2545"/>
              </a:solidFill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600" b="1" dirty="0">
                <a:solidFill>
                  <a:srgbClr val="1C2545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The challenging part is making that happen.</a:t>
            </a:r>
            <a:endParaRPr lang="en-GB" sz="1200" dirty="0">
              <a:solidFill>
                <a:srgbClr val="1C2545"/>
              </a:solidFill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588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18630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z="3200" b="1" dirty="0">
                <a:solidFill>
                  <a:schemeClr val="bg1"/>
                </a:solidFill>
                <a:latin typeface="Helvetica" charset="-52"/>
                <a:ea typeface="Helvetica" charset="-52"/>
                <a:cs typeface="Helvetica" charset="-52"/>
              </a:rPr>
              <a:t>Attracting Members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A84D630-7F43-4190-8CAE-903C1FECB2A1}"/>
              </a:ext>
            </a:extLst>
          </p:cNvPr>
          <p:cNvSpPr/>
          <p:nvPr/>
        </p:nvSpPr>
        <p:spPr>
          <a:xfrm>
            <a:off x="1123405" y="1848169"/>
            <a:ext cx="9953897" cy="580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3200" b="1" dirty="0">
                <a:solidFill>
                  <a:srgbClr val="1C2545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Some quick demographics for you…</a:t>
            </a:r>
            <a:endParaRPr lang="en-GB" sz="2400" dirty="0">
              <a:solidFill>
                <a:srgbClr val="1C2545"/>
              </a:solidFill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B568F0-63CC-47F0-AE2D-808AB9163EBF}"/>
              </a:ext>
            </a:extLst>
          </p:cNvPr>
          <p:cNvSpPr txBox="1"/>
          <p:nvPr/>
        </p:nvSpPr>
        <p:spPr>
          <a:xfrm>
            <a:off x="331264" y="2681382"/>
            <a:ext cx="2864887" cy="1200329"/>
          </a:xfrm>
          <a:prstGeom prst="rect">
            <a:avLst/>
          </a:prstGeom>
          <a:noFill/>
          <a:ln w="60325">
            <a:solidFill>
              <a:srgbClr val="1D2644"/>
            </a:solidFill>
          </a:ln>
        </p:spPr>
        <p:txBody>
          <a:bodyPr wrap="none" rtlCol="0">
            <a:spAutoFit/>
          </a:bodyPr>
          <a:lstStyle/>
          <a:p>
            <a:pPr algn="ctr"/>
            <a:endParaRPr lang="en-GB" dirty="0">
              <a:solidFill>
                <a:srgbClr val="1C254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GB" dirty="0">
                <a:solidFill>
                  <a:srgbClr val="1C254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10% of our GSU students </a:t>
            </a:r>
          </a:p>
          <a:p>
            <a:pPr algn="ctr"/>
            <a:r>
              <a:rPr lang="en-GB" dirty="0">
                <a:solidFill>
                  <a:srgbClr val="1C254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study @ Medway</a:t>
            </a:r>
          </a:p>
          <a:p>
            <a:pPr algn="ctr"/>
            <a:endParaRPr lang="en-GB" dirty="0">
              <a:solidFill>
                <a:srgbClr val="1C254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651AFA-4BDA-4F23-AA9B-46A262C743F7}"/>
              </a:ext>
            </a:extLst>
          </p:cNvPr>
          <p:cNvSpPr txBox="1"/>
          <p:nvPr/>
        </p:nvSpPr>
        <p:spPr>
          <a:xfrm>
            <a:off x="1476373" y="4428839"/>
            <a:ext cx="2903359" cy="1200329"/>
          </a:xfrm>
          <a:prstGeom prst="rect">
            <a:avLst/>
          </a:prstGeom>
          <a:noFill/>
          <a:ln w="60325">
            <a:solidFill>
              <a:srgbClr val="1D2644"/>
            </a:solidFill>
          </a:ln>
        </p:spPr>
        <p:txBody>
          <a:bodyPr wrap="none" rtlCol="0">
            <a:spAutoFit/>
          </a:bodyPr>
          <a:lstStyle/>
          <a:p>
            <a:pPr algn="ctr"/>
            <a:endParaRPr lang="en-GB" dirty="0">
              <a:solidFill>
                <a:srgbClr val="1C254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GB" dirty="0">
                <a:solidFill>
                  <a:srgbClr val="1C254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65% of our GSU Students </a:t>
            </a:r>
          </a:p>
          <a:p>
            <a:pPr algn="ctr"/>
            <a:r>
              <a:rPr lang="en-GB" dirty="0">
                <a:solidFill>
                  <a:srgbClr val="1C254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are non-British</a:t>
            </a:r>
          </a:p>
          <a:p>
            <a:pPr algn="ctr"/>
            <a:endParaRPr lang="en-GB" dirty="0">
              <a:solidFill>
                <a:srgbClr val="1C254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ECB848-AA64-43BE-B13F-35A3855A4320}"/>
              </a:ext>
            </a:extLst>
          </p:cNvPr>
          <p:cNvSpPr txBox="1"/>
          <p:nvPr/>
        </p:nvSpPr>
        <p:spPr>
          <a:xfrm>
            <a:off x="8743480" y="3216610"/>
            <a:ext cx="2999540" cy="1200329"/>
          </a:xfrm>
          <a:prstGeom prst="rect">
            <a:avLst/>
          </a:prstGeom>
          <a:noFill/>
          <a:ln w="60325">
            <a:solidFill>
              <a:srgbClr val="1D2644"/>
            </a:solidFill>
          </a:ln>
        </p:spPr>
        <p:txBody>
          <a:bodyPr wrap="none" rtlCol="0">
            <a:spAutoFit/>
          </a:bodyPr>
          <a:lstStyle/>
          <a:p>
            <a:pPr algn="ctr"/>
            <a:endParaRPr lang="en-GB" dirty="0">
              <a:solidFill>
                <a:srgbClr val="1C254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GB" dirty="0">
                <a:solidFill>
                  <a:srgbClr val="1C254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&gt;50% of our GSU students </a:t>
            </a:r>
          </a:p>
          <a:p>
            <a:pPr algn="ctr"/>
            <a:r>
              <a:rPr lang="en-GB" dirty="0">
                <a:solidFill>
                  <a:srgbClr val="1C254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Identify as BAME</a:t>
            </a:r>
          </a:p>
          <a:p>
            <a:pPr algn="ctr"/>
            <a:endParaRPr lang="en-GB" dirty="0">
              <a:solidFill>
                <a:srgbClr val="1C254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27217C-DCDB-4795-9D3B-EE83B14A567D}"/>
              </a:ext>
            </a:extLst>
          </p:cNvPr>
          <p:cNvSpPr txBox="1"/>
          <p:nvPr/>
        </p:nvSpPr>
        <p:spPr>
          <a:xfrm>
            <a:off x="4374504" y="2828835"/>
            <a:ext cx="3666389" cy="923330"/>
          </a:xfrm>
          <a:prstGeom prst="rect">
            <a:avLst/>
          </a:prstGeom>
          <a:noFill/>
          <a:ln w="60325">
            <a:solidFill>
              <a:srgbClr val="1D2644"/>
            </a:solidFill>
          </a:ln>
        </p:spPr>
        <p:txBody>
          <a:bodyPr wrap="none" rtlCol="0">
            <a:spAutoFit/>
          </a:bodyPr>
          <a:lstStyle/>
          <a:p>
            <a:pPr algn="ctr"/>
            <a:endParaRPr lang="en-GB" dirty="0">
              <a:solidFill>
                <a:srgbClr val="1C254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GB" dirty="0">
                <a:solidFill>
                  <a:srgbClr val="1C254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Female Students &gt; Male Students</a:t>
            </a:r>
          </a:p>
          <a:p>
            <a:pPr algn="ctr"/>
            <a:endParaRPr lang="en-GB" dirty="0">
              <a:solidFill>
                <a:srgbClr val="1C254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75F133-C3F2-46EC-B490-9DB61BEEE390}"/>
              </a:ext>
            </a:extLst>
          </p:cNvPr>
          <p:cNvSpPr txBox="1"/>
          <p:nvPr/>
        </p:nvSpPr>
        <p:spPr>
          <a:xfrm>
            <a:off x="4918756" y="5323878"/>
            <a:ext cx="2864887" cy="1200329"/>
          </a:xfrm>
          <a:prstGeom prst="rect">
            <a:avLst/>
          </a:prstGeom>
          <a:noFill/>
          <a:ln w="60325">
            <a:solidFill>
              <a:srgbClr val="1D2644"/>
            </a:solidFill>
          </a:ln>
        </p:spPr>
        <p:txBody>
          <a:bodyPr wrap="none" rtlCol="0">
            <a:spAutoFit/>
          </a:bodyPr>
          <a:lstStyle/>
          <a:p>
            <a:pPr algn="ctr"/>
            <a:endParaRPr lang="en-GB" dirty="0">
              <a:solidFill>
                <a:srgbClr val="1C254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GB" dirty="0">
                <a:solidFill>
                  <a:srgbClr val="1C254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60% of our GSU students </a:t>
            </a:r>
          </a:p>
          <a:p>
            <a:pPr algn="ctr"/>
            <a:r>
              <a:rPr lang="en-GB" dirty="0">
                <a:solidFill>
                  <a:srgbClr val="1C254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aren’t aged 18-21</a:t>
            </a:r>
          </a:p>
          <a:p>
            <a:pPr algn="ctr"/>
            <a:endParaRPr lang="en-GB" dirty="0">
              <a:solidFill>
                <a:srgbClr val="1C254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C54D76-C33D-4829-89E0-E47CF026296B}"/>
              </a:ext>
            </a:extLst>
          </p:cNvPr>
          <p:cNvSpPr txBox="1"/>
          <p:nvPr/>
        </p:nvSpPr>
        <p:spPr>
          <a:xfrm>
            <a:off x="8682575" y="5202849"/>
            <a:ext cx="2986715" cy="1200329"/>
          </a:xfrm>
          <a:prstGeom prst="rect">
            <a:avLst/>
          </a:prstGeom>
          <a:noFill/>
          <a:ln w="60325">
            <a:solidFill>
              <a:srgbClr val="1D2644"/>
            </a:solidFill>
          </a:ln>
        </p:spPr>
        <p:txBody>
          <a:bodyPr wrap="none" rtlCol="0">
            <a:spAutoFit/>
          </a:bodyPr>
          <a:lstStyle/>
          <a:p>
            <a:pPr algn="ctr"/>
            <a:endParaRPr lang="en-GB" dirty="0">
              <a:solidFill>
                <a:srgbClr val="1C254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GB" dirty="0">
                <a:solidFill>
                  <a:srgbClr val="1C254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&gt;1000 of our GSU students</a:t>
            </a:r>
          </a:p>
          <a:p>
            <a:pPr algn="ctr"/>
            <a:r>
              <a:rPr lang="en-GB" dirty="0">
                <a:solidFill>
                  <a:srgbClr val="1C254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live at Avery Hill</a:t>
            </a:r>
          </a:p>
          <a:p>
            <a:pPr algn="ctr"/>
            <a:endParaRPr lang="en-GB" dirty="0">
              <a:solidFill>
                <a:srgbClr val="1C254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185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18630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z="3200" b="1" dirty="0">
                <a:solidFill>
                  <a:schemeClr val="bg1"/>
                </a:solidFill>
                <a:latin typeface="Helvetica" charset="-52"/>
                <a:ea typeface="Helvetica" charset="-52"/>
                <a:cs typeface="Helvetica" charset="-52"/>
              </a:rPr>
              <a:t>Attracting Members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6CF06A-B356-4192-9904-44B50BDA48B4}"/>
              </a:ext>
            </a:extLst>
          </p:cNvPr>
          <p:cNvSpPr/>
          <p:nvPr/>
        </p:nvSpPr>
        <p:spPr>
          <a:xfrm>
            <a:off x="413657" y="1909035"/>
            <a:ext cx="11364685" cy="4275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800" b="1" dirty="0">
                <a:solidFill>
                  <a:srgbClr val="49BAB7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Incredibly important to think about how you can make your activities as inclusive as possible.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2400" b="1" dirty="0">
              <a:solidFill>
                <a:srgbClr val="1D2644"/>
              </a:solidFill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b="1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Approximately 600 students who attended last years’ Welcome Fairs, and registered their interest in at least 1 group, DIDN’T purchase a membership.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2400" b="1" dirty="0">
              <a:solidFill>
                <a:srgbClr val="1D2644"/>
              </a:solidFill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2400" b="1" dirty="0">
              <a:solidFill>
                <a:srgbClr val="1D2644"/>
              </a:solidFill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(For reference, we’ve had just over 600 paid sports members this academic year.)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dirty="0">
              <a:solidFill>
                <a:srgbClr val="1D2644"/>
              </a:solidFill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058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18630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z="3200" b="1" dirty="0">
                <a:solidFill>
                  <a:schemeClr val="bg1"/>
                </a:solidFill>
                <a:latin typeface="Helvetica" charset="-52"/>
                <a:ea typeface="Helvetica" charset="-52"/>
                <a:cs typeface="Helvetica" charset="-52"/>
              </a:rPr>
              <a:t>Attracting Members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6CF06A-B356-4192-9904-44B50BDA48B4}"/>
              </a:ext>
            </a:extLst>
          </p:cNvPr>
          <p:cNvSpPr/>
          <p:nvPr/>
        </p:nvSpPr>
        <p:spPr>
          <a:xfrm>
            <a:off x="625929" y="1909035"/>
            <a:ext cx="10940142" cy="44700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800" b="1" dirty="0">
                <a:solidFill>
                  <a:srgbClr val="49BAB7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What can you do to make sure your group is as inclusive as possible?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Increase the number of taster sessions you run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Consider appointing a ‘Welcome Sec’ to help reach out to students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Look to collaborate early on with other student groups, with a different reach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Organise and advertise non-alcoholic activities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Work with SU staff and Officers to target-promote your group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Run events at more accessible and convenient times of the day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Encourage your members to run their own events and activities</a:t>
            </a:r>
          </a:p>
        </p:txBody>
      </p:sp>
    </p:spTree>
    <p:extLst>
      <p:ext uri="{BB962C8B-B14F-4D97-AF65-F5344CB8AC3E}">
        <p14:creationId xmlns:p14="http://schemas.microsoft.com/office/powerpoint/2010/main" val="2184679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318630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b="1" dirty="0">
              <a:solidFill>
                <a:schemeClr val="bg1"/>
              </a:solidFill>
              <a:latin typeface="Helvetica" charset="-52"/>
              <a:ea typeface="Helvetica" charset="-52"/>
              <a:cs typeface="Helvetica" charset="-52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4725DAA-08AA-41B2-B16B-9B2D80803C99}"/>
              </a:ext>
            </a:extLst>
          </p:cNvPr>
          <p:cNvSpPr txBox="1">
            <a:spLocks/>
          </p:cNvSpPr>
          <p:nvPr/>
        </p:nvSpPr>
        <p:spPr>
          <a:xfrm>
            <a:off x="5357285" y="3137950"/>
            <a:ext cx="6834715" cy="937662"/>
          </a:xfrm>
          <a:prstGeom prst="rect">
            <a:avLst/>
          </a:prstGeom>
          <a:solidFill>
            <a:srgbClr val="1D2644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Planning Ahead</a:t>
            </a:r>
            <a:endParaRPr lang="en-US" sz="54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1026" name="Picture 2" descr="Image may contain: 7 people">
            <a:extLst>
              <a:ext uri="{FF2B5EF4-FFF2-40B4-BE49-F238E27FC236}">
                <a16:creationId xmlns:a16="http://schemas.microsoft.com/office/drawing/2014/main" id="{9E0863A6-CE5E-4B84-94EE-D145FD9A1D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786" y="1704828"/>
            <a:ext cx="4395934" cy="4395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7940" r="51456" b="11638"/>
          <a:stretch/>
        </p:blipFill>
        <p:spPr>
          <a:xfrm>
            <a:off x="4601635" y="1704826"/>
            <a:ext cx="755650" cy="439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259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18630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z="3200" b="1" dirty="0">
                <a:solidFill>
                  <a:schemeClr val="bg1"/>
                </a:solidFill>
                <a:latin typeface="Helvetica" charset="-52"/>
                <a:ea typeface="Helvetica" charset="-52"/>
                <a:cs typeface="Helvetica" charset="-52"/>
              </a:rPr>
              <a:t>Planning Ahead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6CF06A-B356-4192-9904-44B50BDA48B4}"/>
              </a:ext>
            </a:extLst>
          </p:cNvPr>
          <p:cNvSpPr/>
          <p:nvPr/>
        </p:nvSpPr>
        <p:spPr>
          <a:xfrm>
            <a:off x="625929" y="1449121"/>
            <a:ext cx="10940142" cy="980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800" b="1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What can you do over Summer to prepare </a:t>
            </a:r>
            <a:br>
              <a:rPr lang="en-GB" sz="2800" b="1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</a:br>
            <a:r>
              <a:rPr lang="en-GB" sz="2800" b="1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for the next academic year?</a:t>
            </a:r>
            <a:endParaRPr lang="en-GB" dirty="0">
              <a:solidFill>
                <a:srgbClr val="1D2644"/>
              </a:solidFill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</p:txBody>
      </p:sp>
      <p:pic>
        <p:nvPicPr>
          <p:cNvPr id="2050" name="Picture 2" descr="Image may contain: 5 people, people smiling">
            <a:extLst>
              <a:ext uri="{FF2B5EF4-FFF2-40B4-BE49-F238E27FC236}">
                <a16:creationId xmlns:a16="http://schemas.microsoft.com/office/drawing/2014/main" id="{EBC8204C-1E44-44D8-842A-6D44E3F980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1" r="17675"/>
          <a:stretch/>
        </p:blipFill>
        <p:spPr bwMode="auto">
          <a:xfrm>
            <a:off x="341376" y="2832048"/>
            <a:ext cx="3694176" cy="3305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BFFFA1F-1A7B-4C20-B366-AD6664ED588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7940" r="51456" b="11638"/>
          <a:stretch/>
        </p:blipFill>
        <p:spPr>
          <a:xfrm>
            <a:off x="3751427" y="2832048"/>
            <a:ext cx="568249" cy="320299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2FA83F4-662A-42AE-8683-0374EF7C8F71}"/>
              </a:ext>
            </a:extLst>
          </p:cNvPr>
          <p:cNvSpPr/>
          <p:nvPr/>
        </p:nvSpPr>
        <p:spPr>
          <a:xfrm>
            <a:off x="4742688" y="2633179"/>
            <a:ext cx="7107936" cy="3715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Update your Website / Social Media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2000" b="1" dirty="0">
              <a:solidFill>
                <a:srgbClr val="1D2644"/>
              </a:solidFill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It is essential that you have updated your respective GSU website and your Social media platforms!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Why?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lphaLcParenR"/>
            </a:pPr>
            <a:r>
              <a:rPr lang="en-GB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Out of date Social Media is ridiculously off-putting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lphaLcParenR"/>
            </a:pPr>
            <a:r>
              <a:rPr lang="en-GB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How will students find/contact you if your information is wrong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lphaLcParenR"/>
            </a:pPr>
            <a:r>
              <a:rPr lang="en-GB" dirty="0">
                <a:solidFill>
                  <a:srgbClr val="1D2644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Across the year, and particularly through Welcome period, the website is an immediate go-to for students to find out what’s going, and how to get involved in it</a:t>
            </a:r>
          </a:p>
        </p:txBody>
      </p:sp>
    </p:spTree>
    <p:extLst>
      <p:ext uri="{BB962C8B-B14F-4D97-AF65-F5344CB8AC3E}">
        <p14:creationId xmlns:p14="http://schemas.microsoft.com/office/powerpoint/2010/main" val="2770605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7211</TotalTime>
  <Words>637</Words>
  <Application>Microsoft Office PowerPoint</Application>
  <PresentationFormat>Widescreen</PresentationFormat>
  <Paragraphs>99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</vt:lpstr>
      <vt:lpstr>Office Theme</vt:lpstr>
      <vt:lpstr>PowerPoint Presentation</vt:lpstr>
      <vt:lpstr>PowerPoint Presentation</vt:lpstr>
      <vt:lpstr>PowerPoint Presentation</vt:lpstr>
      <vt:lpstr>PowerPoint Presentation</vt:lpstr>
      <vt:lpstr>Attracting Members</vt:lpstr>
      <vt:lpstr>Attracting Members</vt:lpstr>
      <vt:lpstr>Attracting Members</vt:lpstr>
      <vt:lpstr>PowerPoint Presentation</vt:lpstr>
      <vt:lpstr>Planning Ahead</vt:lpstr>
      <vt:lpstr>Planning Ahead</vt:lpstr>
      <vt:lpstr>Planning Ahead</vt:lpstr>
      <vt:lpstr>Planning Ahead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Damon Smith</dc:creator>
  <cp:lastModifiedBy>Tilda Johnson</cp:lastModifiedBy>
  <cp:revision>256</cp:revision>
  <dcterms:created xsi:type="dcterms:W3CDTF">2018-08-22T17:08:53Z</dcterms:created>
  <dcterms:modified xsi:type="dcterms:W3CDTF">2019-06-04T11:16:04Z</dcterms:modified>
</cp:coreProperties>
</file>