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62" r:id="rId2"/>
    <p:sldId id="275" r:id="rId3"/>
    <p:sldId id="272" r:id="rId4"/>
    <p:sldId id="270" r:id="rId5"/>
    <p:sldId id="276" r:id="rId6"/>
    <p:sldId id="277" r:id="rId7"/>
    <p:sldId id="279" r:id="rId8"/>
    <p:sldId id="280" r:id="rId9"/>
    <p:sldId id="281" r:id="rId10"/>
    <p:sldId id="282" r:id="rId11"/>
    <p:sldId id="283" r:id="rId12"/>
    <p:sldId id="28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892" userDrawn="1">
          <p15:clr>
            <a:srgbClr val="A4A3A4"/>
          </p15:clr>
        </p15:guide>
        <p15:guide id="5" orient="horz" pos="2614" userDrawn="1">
          <p15:clr>
            <a:srgbClr val="A4A3A4"/>
          </p15:clr>
        </p15:guide>
        <p15:guide id="6" orient="horz" pos="1207" userDrawn="1">
          <p15:clr>
            <a:srgbClr val="A4A3A4"/>
          </p15:clr>
        </p15:guide>
        <p15:guide id="7" pos="4316" userDrawn="1">
          <p15:clr>
            <a:srgbClr val="A4A3A4"/>
          </p15:clr>
        </p15:guide>
        <p15:guide id="8" pos="4067" userDrawn="1">
          <p15:clr>
            <a:srgbClr val="A4A3A4"/>
          </p15:clr>
        </p15:guide>
        <p15:guide id="9" pos="43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145F"/>
    <a:srgbClr val="49BAB7"/>
    <a:srgbClr val="1D2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 snapToGrid="0" snapToObjects="1" showGuides="1">
      <p:cViewPr varScale="1">
        <p:scale>
          <a:sx n="81" d="100"/>
          <a:sy n="81" d="100"/>
        </p:scale>
        <p:origin x="96" y="522"/>
      </p:cViewPr>
      <p:guideLst>
        <p:guide orient="horz" pos="2160"/>
        <p:guide pos="3840"/>
        <p:guide pos="892"/>
        <p:guide orient="horz" pos="2614"/>
        <p:guide orient="horz" pos="1207"/>
        <p:guide pos="4316"/>
        <p:guide pos="4067"/>
        <p:guide pos="43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32A51-E3C4-724F-BEF0-23F6811B8065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58294-AA75-5246-91A6-0BF9AFAB2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06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58294-AA75-5246-91A6-0BF9AFAB26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56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58294-AA75-5246-91A6-0BF9AFAB26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01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58294-AA75-5246-91A6-0BF9AFAB26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19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58294-AA75-5246-91A6-0BF9AFAB26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90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58294-AA75-5246-91A6-0BF9AFAB26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810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58294-AA75-5246-91A6-0BF9AFAB26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020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58294-AA75-5246-91A6-0BF9AFAB267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07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999_GSU_Ppt_Backgrounds_Artboard 1 copy 6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7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41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999_GSU_Ppt_Backgrounds_Artboard 1 copy 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12468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590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999_GSU_Ppt_Backgrounds_Artboard 1 copy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12468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2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58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3865" y="318630"/>
            <a:ext cx="1086147" cy="58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683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58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3865" y="318630"/>
            <a:ext cx="1086147" cy="58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960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58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3865" y="318630"/>
            <a:ext cx="1086147" cy="58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57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58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3865" y="318630"/>
            <a:ext cx="1086147" cy="58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48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44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3865" y="318630"/>
            <a:ext cx="1086147" cy="58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63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44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3865" y="318630"/>
            <a:ext cx="1086147" cy="58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34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0383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  <p:sldLayoutId id="2147483657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gsuroombookings@gre.ac.u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4279" y="4002491"/>
            <a:ext cx="642937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Helvetica" charset="-52"/>
                <a:ea typeface="Helvetica" charset="-52"/>
                <a:cs typeface="Helvetica" charset="-52"/>
              </a:rPr>
              <a:t>Marketing 101</a:t>
            </a:r>
          </a:p>
          <a:p>
            <a:r>
              <a:rPr lang="en-US" b="1" dirty="0">
                <a:solidFill>
                  <a:schemeClr val="bg1"/>
                </a:solidFill>
                <a:latin typeface="Helvetica" charset="-52"/>
                <a:ea typeface="Helvetica" charset="-52"/>
                <a:cs typeface="Helvetica" charset="-52"/>
              </a:rPr>
              <a:t>James Dix</a:t>
            </a:r>
          </a:p>
          <a:p>
            <a:r>
              <a:rPr lang="en-US" b="1" dirty="0">
                <a:solidFill>
                  <a:schemeClr val="bg1"/>
                </a:solidFill>
                <a:latin typeface="Helvetica" charset="-52"/>
                <a:ea typeface="Helvetica" charset="-52"/>
                <a:cs typeface="Helvetica" charset="-52"/>
              </a:rPr>
              <a:t>Marketing and Communications Manager</a:t>
            </a:r>
          </a:p>
          <a:p>
            <a:r>
              <a:rPr lang="en-US" b="1" dirty="0">
                <a:solidFill>
                  <a:schemeClr val="bg1"/>
                </a:solidFill>
                <a:latin typeface="Helvetica" charset="-52"/>
                <a:ea typeface="Helvetica" charset="-52"/>
                <a:cs typeface="Helvetica" charset="-52"/>
              </a:rPr>
              <a:t>Greenwich Students’ Union</a:t>
            </a:r>
          </a:p>
        </p:txBody>
      </p:sp>
    </p:spTree>
    <p:extLst>
      <p:ext uri="{BB962C8B-B14F-4D97-AF65-F5344CB8AC3E}">
        <p14:creationId xmlns:p14="http://schemas.microsoft.com/office/powerpoint/2010/main" val="1704896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31863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  <a:latin typeface="Helvetica" charset="-52"/>
                <a:ea typeface="Helvetica" charset="-52"/>
                <a:cs typeface="Helvetica" charset="-52"/>
              </a:rPr>
              <a:t>Marketing 101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56621"/>
            <a:ext cx="10515600" cy="575294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49BAB7"/>
                </a:solidFill>
                <a:latin typeface="Helvetica" charset="-52"/>
                <a:ea typeface="Helvetica" charset="-52"/>
                <a:cs typeface="Helvetica" charset="-52"/>
              </a:rPr>
              <a:t>GSU Platforms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A030965-1428-4F17-8D5C-753078ADDAF0}"/>
              </a:ext>
            </a:extLst>
          </p:cNvPr>
          <p:cNvSpPr txBox="1">
            <a:spLocks/>
          </p:cNvSpPr>
          <p:nvPr/>
        </p:nvSpPr>
        <p:spPr>
          <a:xfrm>
            <a:off x="838199" y="2336015"/>
            <a:ext cx="10663989" cy="36173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D1145F"/>
                </a:solidFill>
                <a:latin typeface="Helvetica" charset="0"/>
                <a:ea typeface="Helvetica" charset="0"/>
                <a:cs typeface="Helvetica" charset="0"/>
              </a:rPr>
              <a:t>Activities newsletter</a:t>
            </a:r>
          </a:p>
          <a:p>
            <a:r>
              <a:rPr lang="en-US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Sent to thousands of students</a:t>
            </a:r>
          </a:p>
          <a:p>
            <a:r>
              <a:rPr lang="en-US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Goes out every Wednesday</a:t>
            </a:r>
          </a:p>
          <a:p>
            <a:r>
              <a:rPr lang="en-US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Content &amp; Image</a:t>
            </a:r>
          </a:p>
          <a:p>
            <a:r>
              <a:rPr lang="en-US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Short and sweet</a:t>
            </a:r>
          </a:p>
          <a:p>
            <a:pPr marL="0" indent="0">
              <a:buNone/>
            </a:pPr>
            <a:endParaRPr lang="en-US" dirty="0">
              <a:solidFill>
                <a:srgbClr val="1D2644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457200" lvl="1" indent="0">
              <a:buNone/>
            </a:pPr>
            <a:r>
              <a:rPr lang="en-US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		</a:t>
            </a:r>
          </a:p>
          <a:p>
            <a:endParaRPr lang="en-US" dirty="0">
              <a:solidFill>
                <a:srgbClr val="1D2644"/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en-US" dirty="0">
              <a:solidFill>
                <a:srgbClr val="1D2644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EE2B1A-277B-4C8A-A7B7-1F335BD2E5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714" t="15923" r="6359" b="16505"/>
          <a:stretch/>
        </p:blipFill>
        <p:spPr>
          <a:xfrm>
            <a:off x="6844584" y="1644193"/>
            <a:ext cx="3648723" cy="463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346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31863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  <a:latin typeface="Helvetica" charset="-52"/>
                <a:ea typeface="Helvetica" charset="-52"/>
                <a:cs typeface="Helvetica" charset="-52"/>
              </a:rPr>
              <a:t>Marketing 101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56621"/>
            <a:ext cx="10515600" cy="575294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49BAB7"/>
                </a:solidFill>
                <a:latin typeface="Helvetica" charset="-52"/>
                <a:ea typeface="Helvetica" charset="-52"/>
                <a:cs typeface="Helvetica" charset="-52"/>
              </a:rPr>
              <a:t>GSU Platforms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A030965-1428-4F17-8D5C-753078ADDAF0}"/>
              </a:ext>
            </a:extLst>
          </p:cNvPr>
          <p:cNvSpPr txBox="1">
            <a:spLocks/>
          </p:cNvSpPr>
          <p:nvPr/>
        </p:nvSpPr>
        <p:spPr>
          <a:xfrm>
            <a:off x="838199" y="2336015"/>
            <a:ext cx="10663989" cy="36173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D1145F"/>
                </a:solidFill>
                <a:latin typeface="Helvetica" charset="0"/>
                <a:ea typeface="Helvetica" charset="0"/>
                <a:cs typeface="Helvetica" charset="0"/>
              </a:rPr>
              <a:t>GSU Events</a:t>
            </a:r>
          </a:p>
          <a:p>
            <a:r>
              <a:rPr lang="en-US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Platform used for Union events</a:t>
            </a:r>
          </a:p>
          <a:p>
            <a:r>
              <a:rPr lang="en-US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Users will see welcome events here</a:t>
            </a:r>
          </a:p>
          <a:p>
            <a:pPr marL="0" indent="0">
              <a:buNone/>
            </a:pPr>
            <a:endParaRPr lang="en-US" dirty="0">
              <a:solidFill>
                <a:srgbClr val="1D2644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457200" lvl="1" indent="0">
              <a:buNone/>
            </a:pPr>
            <a:r>
              <a:rPr lang="en-US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		</a:t>
            </a:r>
          </a:p>
          <a:p>
            <a:endParaRPr lang="en-US" dirty="0">
              <a:solidFill>
                <a:srgbClr val="1D2644"/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en-US" dirty="0">
              <a:solidFill>
                <a:srgbClr val="1D2644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05124A-7548-4427-B08B-57AA19D25B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617" t="15584" r="9059" b="45897"/>
          <a:stretch/>
        </p:blipFill>
        <p:spPr>
          <a:xfrm>
            <a:off x="7412854" y="2431915"/>
            <a:ext cx="3940946" cy="264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426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31863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  <a:latin typeface="Helvetica" charset="-52"/>
                <a:ea typeface="Helvetica" charset="-52"/>
                <a:cs typeface="Helvetica" charset="-52"/>
              </a:rPr>
              <a:t>Marketing 101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56621"/>
            <a:ext cx="10515600" cy="575294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49BAB7"/>
                </a:solidFill>
                <a:latin typeface="Helvetica" charset="-52"/>
                <a:ea typeface="Helvetica" charset="-52"/>
                <a:cs typeface="Helvetica" charset="-52"/>
              </a:rPr>
              <a:t>GSU Platforms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A030965-1428-4F17-8D5C-753078ADDAF0}"/>
              </a:ext>
            </a:extLst>
          </p:cNvPr>
          <p:cNvSpPr txBox="1">
            <a:spLocks/>
          </p:cNvSpPr>
          <p:nvPr/>
        </p:nvSpPr>
        <p:spPr>
          <a:xfrm>
            <a:off x="838199" y="2336015"/>
            <a:ext cx="10663989" cy="36173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D1145F"/>
                </a:solidFill>
                <a:latin typeface="Helvetica" charset="0"/>
                <a:ea typeface="Helvetica" charset="0"/>
                <a:cs typeface="Helvetica" charset="0"/>
              </a:rPr>
              <a:t>GSU Social Media</a:t>
            </a:r>
          </a:p>
          <a:p>
            <a:r>
              <a:rPr lang="en-US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Tag @</a:t>
            </a:r>
            <a:r>
              <a:rPr lang="en-US" dirty="0" err="1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Greenwichsu</a:t>
            </a:r>
            <a:r>
              <a:rPr lang="en-US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 on </a:t>
            </a:r>
            <a:r>
              <a:rPr lang="en-US" dirty="0" err="1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Instastory</a:t>
            </a:r>
            <a:endParaRPr lang="en-US" dirty="0">
              <a:solidFill>
                <a:srgbClr val="1D2644"/>
              </a:solidFill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Shareable posts</a:t>
            </a:r>
          </a:p>
          <a:p>
            <a:r>
              <a:rPr lang="en-US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Send us images directly for us to use </a:t>
            </a:r>
          </a:p>
          <a:p>
            <a:pPr marL="0" indent="0">
              <a:buNone/>
            </a:pPr>
            <a:endParaRPr lang="en-US" dirty="0">
              <a:solidFill>
                <a:srgbClr val="1D2644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0" indent="0">
              <a:buNone/>
            </a:pPr>
            <a:endParaRPr lang="en-US" dirty="0">
              <a:solidFill>
                <a:srgbClr val="1D2644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457200" lvl="1" indent="0">
              <a:buNone/>
            </a:pPr>
            <a:r>
              <a:rPr lang="en-US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		</a:t>
            </a:r>
          </a:p>
          <a:p>
            <a:endParaRPr lang="en-US" dirty="0">
              <a:solidFill>
                <a:srgbClr val="1D2644"/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en-US" dirty="0">
              <a:solidFill>
                <a:srgbClr val="1D2644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8BB738-6D62-46B9-83EC-5E35B5B06C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472" t="14258" r="13863" b="12474"/>
          <a:stretch/>
        </p:blipFill>
        <p:spPr>
          <a:xfrm>
            <a:off x="8516645" y="1514608"/>
            <a:ext cx="2885243" cy="502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913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31863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  <a:latin typeface="Helvetica" charset="-52"/>
                <a:ea typeface="Helvetica" charset="-52"/>
                <a:cs typeface="Helvetica" charset="-52"/>
              </a:rPr>
              <a:t>Marketing 101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878361"/>
              </p:ext>
            </p:extLst>
          </p:nvPr>
        </p:nvGraphicFramePr>
        <p:xfrm>
          <a:off x="434436" y="1549931"/>
          <a:ext cx="7700161" cy="2345175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8935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6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8438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Neue Haas Grotesk Text Pro" panose="020B0504020202020204" pitchFamily="34" charset="0"/>
                          <a:ea typeface="Helvetica" charset="0"/>
                          <a:cs typeface="Helvetica" charset="0"/>
                        </a:rPr>
                        <a:t>Aim: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A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kern="1200" dirty="0">
                          <a:solidFill>
                            <a:schemeClr val="lt1"/>
                          </a:solidFill>
                          <a:effectLst/>
                          <a:latin typeface="Neue Haas Grotesk Text Pro" panose="020B0504020202020204" pitchFamily="34" charset="0"/>
                          <a:ea typeface="+mn-ea"/>
                          <a:cs typeface="+mn-cs"/>
                        </a:rPr>
                        <a:t>To support student group leaders with marketing at Greenwich Students’ Union </a:t>
                      </a:r>
                      <a:endParaRPr lang="en-US" sz="1200" b="0" i="0" dirty="0">
                        <a:latin typeface="Neue Haas Grotesk Text Pro" panose="020B0504020202020204" pitchFamily="34" charset="0"/>
                        <a:ea typeface="Helvetica" charset="0"/>
                        <a:cs typeface="Helvetica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A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473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Neue Haas Grotesk Text Pro" panose="020B0504020202020204" pitchFamily="34" charset="0"/>
                          <a:ea typeface="Helvetica" charset="0"/>
                          <a:cs typeface="Helvetica" charset="0"/>
                        </a:rPr>
                        <a:t>Objective one: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Neue Haas Grotesk Text Pro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inform student group leaders of resources available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438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Neue Haas Grotesk Text Pro" panose="020B0504020202020204" pitchFamily="34" charset="0"/>
                          <a:ea typeface="Helvetica" charset="0"/>
                          <a:cs typeface="Helvetica" charset="0"/>
                        </a:rPr>
                        <a:t>Objective two: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Neue Haas Grotesk Text Pro" panose="020B0504020202020204" pitchFamily="34" charset="0"/>
                          <a:ea typeface="+mn-ea"/>
                          <a:cs typeface="+mn-cs"/>
                        </a:rPr>
                        <a:t>To offer an insight into different platforms of communication resources</a:t>
                      </a:r>
                      <a:endParaRPr lang="en-US" sz="1200" b="0" i="0" dirty="0">
                        <a:latin typeface="Neue Haas Grotesk Text Pro" panose="020B0504020202020204" pitchFamily="34" charset="0"/>
                        <a:ea typeface="Helvetica" charset="0"/>
                        <a:cs typeface="Helvetica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826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Neue Haas Grotesk Text Pro" panose="020B0504020202020204" pitchFamily="34" charset="0"/>
                          <a:ea typeface="Helvetica" charset="0"/>
                          <a:cs typeface="Helvetica" charset="0"/>
                        </a:rPr>
                        <a:t>Objective three: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Neue Haas Grotesk Text Pro" panose="020B0504020202020204" pitchFamily="34" charset="0"/>
                          <a:ea typeface="+mn-ea"/>
                          <a:cs typeface="+mn-cs"/>
                        </a:rPr>
                        <a:t>To demonstrate good practice of social media</a:t>
                      </a:r>
                      <a:endParaRPr lang="en-US" sz="1200" b="0" i="0" dirty="0">
                        <a:latin typeface="Neue Haas Grotesk Text Pro" panose="020B0504020202020204" pitchFamily="34" charset="0"/>
                        <a:ea typeface="Helvetica" charset="0"/>
                        <a:cs typeface="Helvetica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F2CEFDC-1BFA-4746-9D45-0BAA1EC8616D}"/>
              </a:ext>
            </a:extLst>
          </p:cNvPr>
          <p:cNvSpPr txBox="1">
            <a:spLocks/>
          </p:cNvSpPr>
          <p:nvPr/>
        </p:nvSpPr>
        <p:spPr>
          <a:xfrm>
            <a:off x="434436" y="4107164"/>
            <a:ext cx="10515600" cy="20384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49BAB7"/>
                </a:solidFill>
                <a:latin typeface="Helvetica" charset="0"/>
                <a:ea typeface="Helvetica" charset="0"/>
                <a:cs typeface="Helvetica" charset="0"/>
              </a:rPr>
              <a:t>Session Outline</a:t>
            </a:r>
          </a:p>
          <a:p>
            <a:pPr>
              <a:buClr>
                <a:srgbClr val="49BAB7"/>
              </a:buClr>
            </a:pPr>
            <a:r>
              <a:rPr lang="en-US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Marketing and brand</a:t>
            </a:r>
          </a:p>
          <a:p>
            <a:pPr>
              <a:buClr>
                <a:srgbClr val="49BAB7"/>
              </a:buClr>
            </a:pPr>
            <a:r>
              <a:rPr lang="en-US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The right content for the right platform</a:t>
            </a:r>
          </a:p>
          <a:p>
            <a:pPr>
              <a:buClr>
                <a:srgbClr val="49BAB7"/>
              </a:buClr>
            </a:pPr>
            <a:r>
              <a:rPr lang="en-US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Platforms at Greenwich Students’ Union</a:t>
            </a:r>
          </a:p>
          <a:p>
            <a:pPr marL="0" indent="0">
              <a:buNone/>
            </a:pPr>
            <a:endParaRPr lang="en-US" dirty="0">
              <a:solidFill>
                <a:srgbClr val="1D2644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639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838200" y="1856621"/>
            <a:ext cx="4896173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49BAB7"/>
                </a:solidFill>
                <a:latin typeface="Helvetica" charset="0"/>
                <a:ea typeface="Helvetica" charset="0"/>
                <a:cs typeface="Helvetica" charset="0"/>
              </a:rPr>
              <a:t>Marketing and Brand</a:t>
            </a:r>
          </a:p>
          <a:p>
            <a:pPr marL="0" indent="0">
              <a:buFont typeface="Arial"/>
              <a:buNone/>
            </a:pPr>
            <a:r>
              <a:rPr lang="en-US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Branding expectations:</a:t>
            </a:r>
          </a:p>
          <a:p>
            <a:r>
              <a:rPr lang="en-US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Representation of Union values</a:t>
            </a:r>
          </a:p>
          <a:p>
            <a:r>
              <a:rPr lang="en-US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Up to date branding</a:t>
            </a:r>
          </a:p>
          <a:p>
            <a:r>
              <a:rPr lang="en-US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Clear information about sessions/fixtures</a:t>
            </a:r>
          </a:p>
          <a:p>
            <a:r>
              <a:rPr lang="en-US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Relevant and relatable content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9545" y="1916113"/>
            <a:ext cx="5752455" cy="414372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38200" y="31863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Helvetica" charset="-52"/>
                <a:ea typeface="Helvetica" charset="-52"/>
                <a:cs typeface="Helvetica" charset="-52"/>
              </a:rPr>
              <a:t>Marketing 101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940" r="51456" b="11638"/>
          <a:stretch/>
        </p:blipFill>
        <p:spPr>
          <a:xfrm>
            <a:off x="6096000" y="1916113"/>
            <a:ext cx="755650" cy="414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378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457627" y="1856620"/>
            <a:ext cx="4896173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49BAB7"/>
                </a:solidFill>
                <a:latin typeface="Helvetica" charset="0"/>
                <a:ea typeface="Helvetica" charset="0"/>
                <a:cs typeface="Helvetica" charset="0"/>
              </a:rPr>
              <a:t>Good Brand</a:t>
            </a:r>
          </a:p>
          <a:p>
            <a:r>
              <a:rPr lang="en-US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Has a core </a:t>
            </a:r>
            <a:r>
              <a:rPr lang="en-US" dirty="0" err="1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colour</a:t>
            </a:r>
            <a:r>
              <a:rPr lang="en-US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 scheme</a:t>
            </a:r>
          </a:p>
          <a:p>
            <a:r>
              <a:rPr lang="en-US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Font style relates to activity</a:t>
            </a:r>
          </a:p>
          <a:p>
            <a:r>
              <a:rPr lang="en-US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Informative</a:t>
            </a:r>
          </a:p>
          <a:p>
            <a:r>
              <a:rPr lang="en-US" dirty="0" err="1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Recognisable</a:t>
            </a:r>
            <a:endParaRPr lang="en-US" dirty="0">
              <a:solidFill>
                <a:srgbClr val="1D2644"/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en-US" dirty="0">
              <a:solidFill>
                <a:srgbClr val="1D2644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1863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Helvetica" charset="-52"/>
                <a:ea typeface="Helvetica" charset="-52"/>
                <a:cs typeface="Helvetica" charset="-52"/>
              </a:rPr>
              <a:t>Marketing 101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940" r="51456" b="11638"/>
          <a:stretch/>
        </p:blipFill>
        <p:spPr>
          <a:xfrm>
            <a:off x="5168897" y="1856619"/>
            <a:ext cx="824101" cy="4519085"/>
          </a:xfrm>
          <a:prstGeom prst="rect">
            <a:avLst/>
          </a:prstGeom>
        </p:spPr>
      </p:pic>
      <p:pic>
        <p:nvPicPr>
          <p:cNvPr id="7" name="Picture 6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492C01C0-D900-4CB9-8E7F-2520BDEE0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854" y="1856620"/>
            <a:ext cx="4519085" cy="451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10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457627" y="1856620"/>
            <a:ext cx="4896173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49BAB7"/>
                </a:solidFill>
                <a:latin typeface="Helvetica" charset="0"/>
                <a:ea typeface="Helvetica" charset="0"/>
                <a:cs typeface="Helvetica" charset="0"/>
              </a:rPr>
              <a:t>Bad Branding</a:t>
            </a:r>
          </a:p>
          <a:p>
            <a:r>
              <a:rPr lang="en-US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Hard to read text</a:t>
            </a:r>
          </a:p>
          <a:p>
            <a:r>
              <a:rPr lang="en-US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Distasteful messaging</a:t>
            </a:r>
          </a:p>
          <a:p>
            <a:r>
              <a:rPr lang="en-US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Imagery is abstract rather than focused on image trying to promote</a:t>
            </a:r>
          </a:p>
          <a:p>
            <a:endParaRPr lang="en-US" dirty="0">
              <a:solidFill>
                <a:srgbClr val="1D2644"/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en-US" dirty="0">
              <a:solidFill>
                <a:srgbClr val="1D2644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1863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Helvetica" charset="-52"/>
                <a:ea typeface="Helvetica" charset="-52"/>
                <a:cs typeface="Helvetica" charset="-52"/>
              </a:rPr>
              <a:t>Marketing 101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940" r="51456" b="11638"/>
          <a:stretch/>
        </p:blipFill>
        <p:spPr>
          <a:xfrm>
            <a:off x="4910273" y="1613205"/>
            <a:ext cx="868490" cy="4762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67EC6F-6729-43A8-8665-59EE747C5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97" y="1613204"/>
            <a:ext cx="435292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726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3D8B5-8E6C-43A6-A6EC-75DBBC05E033}"/>
              </a:ext>
            </a:extLst>
          </p:cNvPr>
          <p:cNvSpPr txBox="1">
            <a:spLocks/>
          </p:cNvSpPr>
          <p:nvPr/>
        </p:nvSpPr>
        <p:spPr>
          <a:xfrm>
            <a:off x="808652" y="1716661"/>
            <a:ext cx="4896173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49BAB7"/>
                </a:solidFill>
                <a:latin typeface="Helvetica" charset="0"/>
                <a:ea typeface="Helvetica" charset="0"/>
                <a:cs typeface="Helvetica" charset="0"/>
              </a:rPr>
              <a:t>Expectations for August 15</a:t>
            </a:r>
          </a:p>
          <a:p>
            <a:pPr marL="0" indent="0">
              <a:buNone/>
            </a:pPr>
            <a:endParaRPr lang="en-US" dirty="0">
              <a:solidFill>
                <a:srgbClr val="1D2644"/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en-US" dirty="0">
              <a:solidFill>
                <a:srgbClr val="1D2644"/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en-US" dirty="0">
              <a:solidFill>
                <a:srgbClr val="1D2644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D44A7D-1427-483C-B0FD-2437875739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275" t="11520" r="2041" b="36190"/>
          <a:stretch/>
        </p:blipFill>
        <p:spPr>
          <a:xfrm>
            <a:off x="911939" y="2400482"/>
            <a:ext cx="5691674" cy="35860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2017EC-6D61-4939-9387-A2AF0A9B09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852" t="16327" r="9158" b="5034"/>
          <a:stretch/>
        </p:blipFill>
        <p:spPr>
          <a:xfrm>
            <a:off x="7679093" y="1296954"/>
            <a:ext cx="3900196" cy="5393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9506F3D-627C-4933-8E82-5A4957DDBCAA}"/>
              </a:ext>
            </a:extLst>
          </p:cNvPr>
          <p:cNvSpPr/>
          <p:nvPr/>
        </p:nvSpPr>
        <p:spPr>
          <a:xfrm>
            <a:off x="911939" y="2400482"/>
            <a:ext cx="5691674" cy="3586057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736222-DBDF-409F-9BF8-DCE8A35AD0C8}"/>
              </a:ext>
            </a:extLst>
          </p:cNvPr>
          <p:cNvSpPr/>
          <p:nvPr/>
        </p:nvSpPr>
        <p:spPr>
          <a:xfrm>
            <a:off x="7679093" y="1296954"/>
            <a:ext cx="3900196" cy="5473301"/>
          </a:xfrm>
          <a:prstGeom prst="rect">
            <a:avLst/>
          </a:prstGeom>
          <a:solidFill>
            <a:schemeClr val="accent6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26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31863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  <a:latin typeface="Helvetica" charset="-52"/>
                <a:ea typeface="Helvetica" charset="-52"/>
                <a:cs typeface="Helvetica" charset="-52"/>
              </a:rPr>
              <a:t>Marketing 101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56621"/>
            <a:ext cx="10515600" cy="575294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49BAB7"/>
                </a:solidFill>
                <a:latin typeface="Helvetica" charset="-52"/>
                <a:ea typeface="Helvetica" charset="-52"/>
                <a:cs typeface="Helvetica" charset="-52"/>
              </a:rPr>
              <a:t>What platforms can you use to promote your group?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A030965-1428-4F17-8D5C-753078ADDAF0}"/>
              </a:ext>
            </a:extLst>
          </p:cNvPr>
          <p:cNvSpPr txBox="1">
            <a:spLocks/>
          </p:cNvSpPr>
          <p:nvPr/>
        </p:nvSpPr>
        <p:spPr>
          <a:xfrm>
            <a:off x="838200" y="2336015"/>
            <a:ext cx="4896173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D1145F"/>
                </a:solidFill>
                <a:latin typeface="Helvetica" charset="0"/>
                <a:ea typeface="Helvetica" charset="0"/>
                <a:cs typeface="Helvetica" charset="0"/>
              </a:rPr>
              <a:t>Digital</a:t>
            </a:r>
          </a:p>
          <a:p>
            <a:r>
              <a:rPr lang="en-US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Social media – posting to feed/timeline/live video</a:t>
            </a:r>
          </a:p>
          <a:p>
            <a:r>
              <a:rPr lang="en-US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Social media – direct targeting e.g. DM/IM</a:t>
            </a:r>
          </a:p>
          <a:p>
            <a:r>
              <a:rPr lang="en-US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Digital screens around University &amp; Union</a:t>
            </a:r>
          </a:p>
          <a:p>
            <a:r>
              <a:rPr lang="en-US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Email</a:t>
            </a:r>
          </a:p>
          <a:p>
            <a:r>
              <a:rPr lang="en-US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Union channels</a:t>
            </a:r>
          </a:p>
          <a:p>
            <a:endParaRPr lang="en-US" dirty="0">
              <a:solidFill>
                <a:srgbClr val="1D2644"/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en-US" dirty="0">
              <a:solidFill>
                <a:srgbClr val="1D2644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EF47F60-0403-4B79-8763-1FC712FAA3A7}"/>
              </a:ext>
            </a:extLst>
          </p:cNvPr>
          <p:cNvSpPr txBox="1">
            <a:spLocks/>
          </p:cNvSpPr>
          <p:nvPr/>
        </p:nvSpPr>
        <p:spPr>
          <a:xfrm>
            <a:off x="5734373" y="2383398"/>
            <a:ext cx="4896173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D1145F"/>
                </a:solidFill>
                <a:latin typeface="Helvetica" charset="0"/>
                <a:ea typeface="Helvetica" charset="0"/>
                <a:cs typeface="Helvetica" charset="0"/>
              </a:rPr>
              <a:t>Physical</a:t>
            </a:r>
          </a:p>
          <a:p>
            <a:r>
              <a:rPr lang="en-US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Face to face communication</a:t>
            </a:r>
          </a:p>
          <a:p>
            <a:r>
              <a:rPr lang="en-US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Posters (some areas of the University)</a:t>
            </a:r>
          </a:p>
          <a:p>
            <a:r>
              <a:rPr lang="en-US" dirty="0" err="1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Flyering</a:t>
            </a:r>
            <a:endParaRPr lang="en-US" dirty="0">
              <a:solidFill>
                <a:srgbClr val="1D2644"/>
              </a:solidFill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Promotional stall</a:t>
            </a:r>
          </a:p>
          <a:p>
            <a:r>
              <a:rPr lang="en-US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Events e.g. taster sessions</a:t>
            </a:r>
          </a:p>
          <a:p>
            <a:endParaRPr lang="en-US" dirty="0">
              <a:solidFill>
                <a:srgbClr val="1D2644"/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en-US" dirty="0">
              <a:solidFill>
                <a:srgbClr val="1D2644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512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31863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  <a:latin typeface="Helvetica" charset="-52"/>
                <a:ea typeface="Helvetica" charset="-52"/>
                <a:cs typeface="Helvetica" charset="-52"/>
              </a:rPr>
              <a:t>Marketing 101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56621"/>
            <a:ext cx="10515600" cy="575294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49BAB7"/>
                </a:solidFill>
                <a:latin typeface="Helvetica" charset="-52"/>
                <a:ea typeface="Helvetica" charset="-52"/>
                <a:cs typeface="Helvetica" charset="-52"/>
              </a:rPr>
              <a:t>Quick Guide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A030965-1428-4F17-8D5C-753078ADDAF0}"/>
              </a:ext>
            </a:extLst>
          </p:cNvPr>
          <p:cNvSpPr txBox="1">
            <a:spLocks/>
          </p:cNvSpPr>
          <p:nvPr/>
        </p:nvSpPr>
        <p:spPr>
          <a:xfrm>
            <a:off x="838200" y="2336015"/>
            <a:ext cx="7240480" cy="36173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D1145F"/>
                </a:solidFill>
                <a:latin typeface="Helvetica" charset="0"/>
                <a:ea typeface="Helvetica" charset="0"/>
                <a:cs typeface="Helvetica" charset="0"/>
              </a:rPr>
              <a:t>Digital</a:t>
            </a:r>
          </a:p>
          <a:p>
            <a:r>
              <a:rPr lang="en-US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The meme is still massive – use it well</a:t>
            </a:r>
          </a:p>
          <a:p>
            <a:r>
              <a:rPr lang="en-US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Use the right social media platform for the right message</a:t>
            </a:r>
          </a:p>
          <a:p>
            <a:pPr lvl="1"/>
            <a:r>
              <a:rPr lang="en-US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Facebook mainly used for memes/events/groups (pretty much dead)</a:t>
            </a:r>
          </a:p>
          <a:p>
            <a:pPr lvl="1"/>
            <a:r>
              <a:rPr lang="en-US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Twitter, live updates at an event, a canvas for creating memes</a:t>
            </a:r>
          </a:p>
          <a:p>
            <a:pPr lvl="1"/>
            <a:r>
              <a:rPr lang="en-US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Instagram growing and very strong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		</a:t>
            </a:r>
          </a:p>
          <a:p>
            <a:endParaRPr lang="en-US" dirty="0">
              <a:solidFill>
                <a:srgbClr val="1D2644"/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en-US" dirty="0">
              <a:solidFill>
                <a:srgbClr val="1D2644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4CBDF5-4425-47E7-869E-56D37FD9D3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500" t="28220" r="20704" b="26473"/>
          <a:stretch/>
        </p:blipFill>
        <p:spPr>
          <a:xfrm>
            <a:off x="8194089" y="2872493"/>
            <a:ext cx="3266983" cy="310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501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31863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  <a:latin typeface="Helvetica" charset="-52"/>
                <a:ea typeface="Helvetica" charset="-52"/>
                <a:cs typeface="Helvetica" charset="-52"/>
              </a:rPr>
              <a:t>Marketing 101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56621"/>
            <a:ext cx="10515600" cy="575294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49BAB7"/>
                </a:solidFill>
                <a:latin typeface="Helvetica" charset="-52"/>
                <a:ea typeface="Helvetica" charset="-52"/>
                <a:cs typeface="Helvetica" charset="-52"/>
              </a:rPr>
              <a:t>Quick Guide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A030965-1428-4F17-8D5C-753078ADDAF0}"/>
              </a:ext>
            </a:extLst>
          </p:cNvPr>
          <p:cNvSpPr txBox="1">
            <a:spLocks/>
          </p:cNvSpPr>
          <p:nvPr/>
        </p:nvSpPr>
        <p:spPr>
          <a:xfrm>
            <a:off x="838199" y="2336015"/>
            <a:ext cx="10663989" cy="36173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D1145F"/>
                </a:solidFill>
                <a:latin typeface="Helvetica" charset="0"/>
                <a:ea typeface="Helvetica" charset="0"/>
                <a:cs typeface="Helvetica" charset="0"/>
              </a:rPr>
              <a:t>Physical</a:t>
            </a:r>
          </a:p>
          <a:p>
            <a:r>
              <a:rPr lang="en-US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Digital Screens – we have a guidelines document</a:t>
            </a:r>
          </a:p>
          <a:p>
            <a:pPr marL="0" indent="0">
              <a:buNone/>
            </a:pPr>
            <a:r>
              <a:rPr lang="en-US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	2880px by 1620px (Dreadnought Atrium)</a:t>
            </a:r>
          </a:p>
          <a:p>
            <a:r>
              <a:rPr lang="en-US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Book a stall or exhibition – </a:t>
            </a:r>
            <a:r>
              <a:rPr lang="en-US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  <a:hlinkClick r:id="rId3"/>
              </a:rPr>
              <a:t>gsuroombookings@gre.ac.uk</a:t>
            </a:r>
            <a:r>
              <a:rPr lang="en-US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</a:p>
          <a:p>
            <a:r>
              <a:rPr lang="en-US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Submit content to Activities Assistant for newsletter content</a:t>
            </a:r>
          </a:p>
          <a:p>
            <a:r>
              <a:rPr lang="en-US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Strong welcome presence </a:t>
            </a:r>
          </a:p>
          <a:p>
            <a:pPr lvl="1"/>
            <a:r>
              <a:rPr lang="en-US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Have a meet and greet early</a:t>
            </a:r>
          </a:p>
          <a:p>
            <a:pPr lvl="1"/>
            <a:r>
              <a:rPr lang="en-US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Rep your brand on merch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		</a:t>
            </a:r>
          </a:p>
          <a:p>
            <a:endParaRPr lang="en-US" dirty="0">
              <a:solidFill>
                <a:srgbClr val="1D2644"/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en-US" dirty="0">
              <a:solidFill>
                <a:srgbClr val="1D2644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263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351</Words>
  <Application>Microsoft Office PowerPoint</Application>
  <PresentationFormat>Widescreen</PresentationFormat>
  <Paragraphs>103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Helvetica</vt:lpstr>
      <vt:lpstr>Neue Haas Grotesk Text Pro</vt:lpstr>
      <vt:lpstr>Office Theme</vt:lpstr>
      <vt:lpstr>PowerPoint Presentation</vt:lpstr>
      <vt:lpstr>Marketing 101</vt:lpstr>
      <vt:lpstr>PowerPoint Presentation</vt:lpstr>
      <vt:lpstr>PowerPoint Presentation</vt:lpstr>
      <vt:lpstr>PowerPoint Presentation</vt:lpstr>
      <vt:lpstr>PowerPoint Presentation</vt:lpstr>
      <vt:lpstr>Marketing 101</vt:lpstr>
      <vt:lpstr>Marketing 101</vt:lpstr>
      <vt:lpstr>Marketing 101</vt:lpstr>
      <vt:lpstr>Marketing 101</vt:lpstr>
      <vt:lpstr>Marketing 101</vt:lpstr>
      <vt:lpstr>Marketing 101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Damon Smith</dc:creator>
  <cp:lastModifiedBy>Tilda Johnson</cp:lastModifiedBy>
  <cp:revision>29</cp:revision>
  <dcterms:created xsi:type="dcterms:W3CDTF">2018-08-22T17:08:53Z</dcterms:created>
  <dcterms:modified xsi:type="dcterms:W3CDTF">2019-06-04T11:11:51Z</dcterms:modified>
</cp:coreProperties>
</file>