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96" r:id="rId3"/>
    <p:sldId id="295" r:id="rId4"/>
    <p:sldId id="294" r:id="rId5"/>
    <p:sldId id="301" r:id="rId6"/>
    <p:sldId id="302" r:id="rId7"/>
    <p:sldId id="299" r:id="rId8"/>
    <p:sldId id="306" r:id="rId9"/>
    <p:sldId id="30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1D49"/>
    <a:srgbClr val="D1145F"/>
    <a:srgbClr val="49BA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81E4E-66DF-460E-B2D8-7EAF92645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E0488F-4A27-41D5-97DD-A4609B3C97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1250AF-B3C5-439F-957D-9487A29E5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12FC-BEE1-45AA-91E4-C342B8D1613B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FEAD06-560D-4059-BE77-9FA60AE33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F35583-4F51-44B1-8EF4-8984A9283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F388-A04B-4EBF-AB77-CF2D8E8418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113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4891B-C2BC-4EA6-9F4A-00EACB506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F85063-099F-4184-BF83-C3EC6D0EC3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142372-4BBE-4FE8-90C0-E95C04D1C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12FC-BEE1-45AA-91E4-C342B8D1613B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03B7B-6F5F-4DB6-B22E-C583FA36D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DD2526-AA41-4BBA-B550-0DB7E3601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F388-A04B-4EBF-AB77-CF2D8E8418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2480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6A3083-C5C5-46CF-A693-80EC1C49FC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79165B-057D-4104-AAD2-1099C72229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56168C-7D43-427E-9501-C1E11C30B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12FC-BEE1-45AA-91E4-C342B8D1613B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DFD48D-5E21-4C31-BBB2-F2C209D66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DEF422-0330-4C04-8543-EBBA98D61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F388-A04B-4EBF-AB77-CF2D8E8418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987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999_GSU_Ppt_Backgrounds_Artboard 1 copy 6.png"/>
          <p:cNvPicPr>
            <a:picLocks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7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065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12192000" cy="685584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83865" y="318630"/>
            <a:ext cx="1086147" cy="587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256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9FED1-35C8-49F1-B541-19E17692E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893B2-C1B5-4676-842D-3A7C13585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FEE28-9DB8-4EC3-BEBD-DE31DF996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12FC-BEE1-45AA-91E4-C342B8D1613B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195C8E-AAAA-4E36-AF30-F0DE90D56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D7FB8-BB9F-4887-B00E-C2DFDACA4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F388-A04B-4EBF-AB77-CF2D8E8418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713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AADCB-83F8-40EB-8D5F-7186E0A9E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5487F1-2540-46CA-8577-A9BEDDC37A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E96D44-9601-42B7-8953-4AB2FAF10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12FC-BEE1-45AA-91E4-C342B8D1613B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ED054A-7132-45EB-AD35-7EB642C37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52355-780A-47F6-AFAC-4474AF0EC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F388-A04B-4EBF-AB77-CF2D8E8418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460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1D556-6951-4CB4-8A73-DA33B7ABD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BF0D45-F426-4B6A-9123-5ED9BFCD82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B8B8AF-0630-4BC5-9E8F-570F9A4510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DAC4C1-0A9E-409B-8C08-CD29304F3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12FC-BEE1-45AA-91E4-C342B8D1613B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BA4B47-9B34-436A-9378-291D33785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57D0BE-A502-4B7D-B2E5-FA9261BDB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F388-A04B-4EBF-AB77-CF2D8E8418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911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3CACF-8065-4D2C-AB5E-9C0E96FED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75711E-DA6B-46A2-8C9F-7E80221F9A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33A298-2977-4E2D-A859-8ECE6BC964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7562AF-51D4-4BA0-8B66-B25C889B86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110AAC-4BC5-410E-A16A-5AA01973DE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B13A4D-FFB0-4C2A-9624-17C82BF3F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12FC-BEE1-45AA-91E4-C342B8D1613B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93EA5A-09D2-41AC-AD14-31E27084D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F80EDB-A198-42E1-A852-C331DF07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F388-A04B-4EBF-AB77-CF2D8E8418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469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3850D-4842-42A8-86A0-D30B000B0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51F414-8878-4DBF-B04B-23EE3D0FE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12FC-BEE1-45AA-91E4-C342B8D1613B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D28928-A5A3-491E-A7DB-4C74EA6B2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E5E189-F59E-49D4-8D6C-40C871C7B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F388-A04B-4EBF-AB77-CF2D8E8418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385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05888F-C787-4C6F-BC05-65079AD8B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12FC-BEE1-45AA-91E4-C342B8D1613B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2E7123-D002-41D3-9E93-C1262F970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34C14C-365D-45E3-9B44-32FFE4C0C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F388-A04B-4EBF-AB77-CF2D8E8418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57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CC20F-A473-46BD-90D5-45B6FDD23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157AB-7CB8-4DF4-A59D-6AF6B6158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905064-8298-43C9-84DF-F1A4A0410B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AED198-60AB-43F2-AD8C-23F2C5B49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12FC-BEE1-45AA-91E4-C342B8D1613B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D7B8A8-8C88-40BB-A2AB-27ADE8263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69157A-B742-4A40-B773-2D2C3A4FC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F388-A04B-4EBF-AB77-CF2D8E8418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821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D77BA-ED5C-4AB3-B4F5-01D866B58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06DB7C-D77E-44EC-819E-8B00A982E8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13B98B-4E33-4093-9FAD-592D30E063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B3028C-19BC-435B-BF47-5A4FE0F1D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12FC-BEE1-45AA-91E4-C342B8D1613B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B9D73E-C136-4C01-A0AE-BD04B77EB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2997AD-AFB9-41E1-8F3C-5CA5D4BB6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F388-A04B-4EBF-AB77-CF2D8E8418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9114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781345-DD7D-4DC3-99B0-ABD1E2A44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9A9915-5A72-491A-8F04-DF8148FF3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EFB227-211F-4940-8EEC-9894DFB440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012FC-BEE1-45AA-91E4-C342B8D1613B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37C3C-D245-46D3-8394-991D67E53E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E16CA-387C-42EC-A42C-3A48DB2E45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DF388-A04B-4EBF-AB77-CF2D8E8418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6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04278" y="4002491"/>
            <a:ext cx="8099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General Data Protection Regulation</a:t>
            </a:r>
            <a:endParaRPr lang="en-US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932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1"/>
            <a:ext cx="10515600" cy="1250576"/>
          </a:xfrm>
          <a:prstGeom prst="rect">
            <a:avLst/>
          </a:prstGeom>
        </p:spPr>
        <p:txBody>
          <a:bodyPr/>
          <a:lstStyle/>
          <a:p>
            <a:r>
              <a:rPr lang="en-US" sz="3200" b="1" dirty="0">
                <a:solidFill>
                  <a:schemeClr val="bg1"/>
                </a:solidFill>
                <a:latin typeface="Helvetica" charset="-52"/>
                <a:ea typeface="Helvetica" charset="-52"/>
                <a:cs typeface="Helvetica" charset="-52"/>
              </a:rPr>
              <a:t>GDPR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38200" y="1506998"/>
            <a:ext cx="10515600" cy="4351338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GB" sz="26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Data Protection Regulation (GDPR)</a:t>
            </a:r>
          </a:p>
          <a:p>
            <a:pPr lvl="1">
              <a:lnSpc>
                <a:spcPct val="150000"/>
              </a:lnSpc>
            </a:pPr>
            <a:r>
              <a:rPr lang="en-GB" sz="26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Replaced previous data protection legislation</a:t>
            </a:r>
          </a:p>
          <a:p>
            <a:pPr>
              <a:lnSpc>
                <a:spcPct val="150000"/>
              </a:lnSpc>
            </a:pPr>
            <a:r>
              <a:rPr lang="en-GB" sz="26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legislation effective from 25</a:t>
            </a:r>
            <a:r>
              <a:rPr lang="en-GB" sz="2600" baseline="300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26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May 2018</a:t>
            </a:r>
          </a:p>
          <a:p>
            <a:pPr>
              <a:lnSpc>
                <a:spcPct val="150000"/>
              </a:lnSpc>
            </a:pPr>
            <a:r>
              <a:rPr lang="en-GB" sz="26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Changed how businesses and public sector organisations can handle the information of their customers/members</a:t>
            </a:r>
            <a:endParaRPr lang="en-GB" sz="2600" b="1" dirty="0">
              <a:solidFill>
                <a:srgbClr val="071D4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b="1" dirty="0">
              <a:solidFill>
                <a:srgbClr val="071D4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3900" b="1" dirty="0">
                <a:solidFill>
                  <a:srgbClr val="49BA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GDPR is all about…</a:t>
            </a:r>
          </a:p>
          <a:p>
            <a:pPr lvl="1"/>
            <a:r>
              <a:rPr lang="en-GB" sz="35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Transparency, Consent and Compliance</a:t>
            </a:r>
          </a:p>
          <a:p>
            <a:pPr>
              <a:lnSpc>
                <a:spcPct val="150000"/>
              </a:lnSpc>
            </a:pPr>
            <a:endParaRPr lang="en-GB" sz="2400" dirty="0">
              <a:solidFill>
                <a:srgbClr val="071D4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solidFill>
                <a:srgbClr val="071D4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solidFill>
                <a:srgbClr val="071D4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GB" dirty="0">
              <a:solidFill>
                <a:srgbClr val="071D4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493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1"/>
            <a:ext cx="10515600" cy="1250575"/>
          </a:xfrm>
          <a:prstGeom prst="rect">
            <a:avLst/>
          </a:prstGeom>
        </p:spPr>
        <p:txBody>
          <a:bodyPr/>
          <a:lstStyle/>
          <a:p>
            <a:r>
              <a:rPr lang="en-US" sz="3200" b="1" dirty="0">
                <a:solidFill>
                  <a:schemeClr val="bg1"/>
                </a:solidFill>
                <a:latin typeface="Helvetica" charset="-52"/>
                <a:ea typeface="Helvetica" charset="-52"/>
                <a:cs typeface="Helvetica" charset="-52"/>
              </a:rPr>
              <a:t>GDPR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2E983E-A839-4E56-BF37-206055BDF4A4}"/>
              </a:ext>
            </a:extLst>
          </p:cNvPr>
          <p:cNvSpPr>
            <a:spLocks noGrp="1"/>
          </p:cNvSpPr>
          <p:nvPr/>
        </p:nvSpPr>
        <p:spPr>
          <a:xfrm>
            <a:off x="552379" y="6427695"/>
            <a:ext cx="3767880" cy="309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Infographics from www.itgovernance.co.uk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863124-EA3B-4D35-99A3-ED63C5DD9A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0" t="10364"/>
          <a:stretch/>
        </p:blipFill>
        <p:spPr>
          <a:xfrm>
            <a:off x="838200" y="2063868"/>
            <a:ext cx="5386739" cy="400009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170DD82-A1F8-4F73-92D3-420BE73F1AE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6" b="2186"/>
          <a:stretch/>
        </p:blipFill>
        <p:spPr>
          <a:xfrm>
            <a:off x="6718040" y="2063868"/>
            <a:ext cx="4850913" cy="42562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C061639-1F29-4057-AD4D-194F4DBDE67E}"/>
              </a:ext>
            </a:extLst>
          </p:cNvPr>
          <p:cNvSpPr txBox="1"/>
          <p:nvPr/>
        </p:nvSpPr>
        <p:spPr>
          <a:xfrm>
            <a:off x="878541" y="1573964"/>
            <a:ext cx="3617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49BA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individuals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E37FA6E-FF52-4C97-BA79-671FD2D2C267}"/>
              </a:ext>
            </a:extLst>
          </p:cNvPr>
          <p:cNvSpPr txBox="1"/>
          <p:nvPr/>
        </p:nvSpPr>
        <p:spPr>
          <a:xfrm>
            <a:off x="6623911" y="1573964"/>
            <a:ext cx="3617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49BA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organisations</a:t>
            </a:r>
          </a:p>
        </p:txBody>
      </p:sp>
    </p:spTree>
    <p:extLst>
      <p:ext uri="{BB962C8B-B14F-4D97-AF65-F5344CB8AC3E}">
        <p14:creationId xmlns:p14="http://schemas.microsoft.com/office/powerpoint/2010/main" val="924187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1"/>
            <a:ext cx="10515600" cy="1250576"/>
          </a:xfrm>
          <a:prstGeom prst="rect">
            <a:avLst/>
          </a:prstGeom>
        </p:spPr>
        <p:txBody>
          <a:bodyPr/>
          <a:lstStyle/>
          <a:p>
            <a:r>
              <a:rPr lang="en-US" sz="3200" b="1" dirty="0">
                <a:solidFill>
                  <a:schemeClr val="bg1"/>
                </a:solidFill>
                <a:latin typeface="Helvetica" charset="-52"/>
                <a:ea typeface="Helvetica" charset="-52"/>
                <a:cs typeface="Helvetica" charset="-52"/>
              </a:rPr>
              <a:t>What do we do at the SU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574233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6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Internal GDPR working group in Union</a:t>
            </a:r>
          </a:p>
          <a:p>
            <a:pPr>
              <a:lnSpc>
                <a:spcPct val="150000"/>
              </a:lnSpc>
            </a:pPr>
            <a:r>
              <a:rPr lang="en-GB" sz="16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a Data Protection Officer – Head of Marketing and Communications</a:t>
            </a:r>
          </a:p>
          <a:p>
            <a:pPr>
              <a:lnSpc>
                <a:spcPct val="150000"/>
              </a:lnSpc>
            </a:pPr>
            <a:r>
              <a:rPr lang="en-GB" sz="16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Linking with other Unions to see what they’re doing</a:t>
            </a:r>
          </a:p>
          <a:p>
            <a:pPr>
              <a:lnSpc>
                <a:spcPct val="150000"/>
              </a:lnSpc>
            </a:pPr>
            <a:r>
              <a:rPr lang="en-GB" sz="16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Updated policies and procedure – written by Head of Marketing and Communications</a:t>
            </a:r>
          </a:p>
          <a:p>
            <a:pPr>
              <a:lnSpc>
                <a:spcPct val="150000"/>
              </a:lnSpc>
            </a:pPr>
            <a:r>
              <a:rPr lang="en-GB" sz="16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for users on our website, e.g. how we’ll use data, privacy notice</a:t>
            </a:r>
          </a:p>
          <a:p>
            <a:pPr>
              <a:lnSpc>
                <a:spcPct val="150000"/>
              </a:lnSpc>
            </a:pPr>
            <a:r>
              <a:rPr lang="en-GB" sz="16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Briefing/Training for student group leaders at GLC</a:t>
            </a:r>
          </a:p>
          <a:p>
            <a:pPr>
              <a:lnSpc>
                <a:spcPct val="150000"/>
              </a:lnSpc>
            </a:pPr>
            <a:r>
              <a:rPr lang="en-GB" sz="16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Updates to recruitment process and HR – led by Mel, GSU Office Manager</a:t>
            </a:r>
          </a:p>
          <a:p>
            <a:pPr>
              <a:lnSpc>
                <a:spcPct val="150000"/>
              </a:lnSpc>
            </a:pPr>
            <a:r>
              <a:rPr lang="en-GB" sz="16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Arrangements with Registry and ILS about data capture in online registration</a:t>
            </a:r>
          </a:p>
          <a:p>
            <a:pPr>
              <a:lnSpc>
                <a:spcPct val="150000"/>
              </a:lnSpc>
            </a:pPr>
            <a:r>
              <a:rPr lang="en-GB" sz="16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Ensure suppliers we share data with are compliant, e.g. Privacy Impact Assessment</a:t>
            </a:r>
          </a:p>
          <a:p>
            <a:pPr lvl="1"/>
            <a:endParaRPr lang="en-GB" sz="2200" dirty="0">
              <a:solidFill>
                <a:srgbClr val="071D4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655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1"/>
            <a:ext cx="10515600" cy="1250576"/>
          </a:xfrm>
          <a:prstGeom prst="rect">
            <a:avLst/>
          </a:prstGeom>
        </p:spPr>
        <p:txBody>
          <a:bodyPr/>
          <a:lstStyle/>
          <a:p>
            <a:r>
              <a:rPr lang="en-US" sz="3200" b="1" dirty="0">
                <a:solidFill>
                  <a:schemeClr val="bg1"/>
                </a:solidFill>
                <a:latin typeface="Helvetica" charset="-52"/>
                <a:ea typeface="Helvetica" charset="-52"/>
                <a:cs typeface="Helvetica" charset="-52"/>
              </a:rPr>
              <a:t>What do you have to do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574233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24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Tell students what data you’re going to collect and what you’re going to use it for</a:t>
            </a:r>
          </a:p>
          <a:p>
            <a:pPr>
              <a:lnSpc>
                <a:spcPct val="100000"/>
              </a:lnSpc>
            </a:pPr>
            <a:r>
              <a:rPr lang="en-GB" sz="24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 consent from students to email them about your activities</a:t>
            </a:r>
          </a:p>
          <a:p>
            <a:pPr lvl="1">
              <a:lnSpc>
                <a:spcPct val="100000"/>
              </a:lnSpc>
            </a:pPr>
            <a:r>
              <a:rPr lang="en-GB" sz="2000" dirty="0">
                <a:solidFill>
                  <a:srgbClr val="49BA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Verbal consent is fine as long as you document when it was given</a:t>
            </a:r>
          </a:p>
          <a:p>
            <a:pPr lvl="1">
              <a:lnSpc>
                <a:spcPct val="100000"/>
              </a:lnSpc>
            </a:pPr>
            <a:r>
              <a:rPr lang="en-GB" sz="2000" dirty="0">
                <a:solidFill>
                  <a:srgbClr val="49BA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not a condition of membership</a:t>
            </a:r>
          </a:p>
          <a:p>
            <a:pPr>
              <a:lnSpc>
                <a:spcPct val="100000"/>
              </a:lnSpc>
            </a:pPr>
            <a:r>
              <a:rPr lang="en-GB" sz="24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Ensure that all personal information protected at all times e.g. password protecting all documents with special categories, admin levels of access</a:t>
            </a:r>
          </a:p>
          <a:p>
            <a:pPr lvl="1">
              <a:lnSpc>
                <a:spcPct val="100000"/>
              </a:lnSpc>
            </a:pPr>
            <a:r>
              <a:rPr lang="en-GB" sz="2000" dirty="0">
                <a:solidFill>
                  <a:srgbClr val="49BA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information that can identify someone without their consent</a:t>
            </a:r>
          </a:p>
          <a:p>
            <a:pPr lvl="1">
              <a:lnSpc>
                <a:spcPct val="100000"/>
              </a:lnSpc>
            </a:pPr>
            <a:r>
              <a:rPr lang="en-GB" sz="2000" dirty="0">
                <a:solidFill>
                  <a:srgbClr val="49BA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 categories</a:t>
            </a:r>
          </a:p>
          <a:p>
            <a:pPr>
              <a:lnSpc>
                <a:spcPct val="100000"/>
              </a:lnSpc>
            </a:pPr>
            <a:r>
              <a:rPr lang="en-GB" sz="24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Ensure that our members have a right to be forgotten</a:t>
            </a:r>
          </a:p>
          <a:p>
            <a:pPr lvl="1">
              <a:lnSpc>
                <a:spcPct val="100000"/>
              </a:lnSpc>
            </a:pPr>
            <a:r>
              <a:rPr lang="en-GB" sz="2000" dirty="0">
                <a:solidFill>
                  <a:srgbClr val="49BA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can easily remove themselves or you can from any contact lists</a:t>
            </a:r>
          </a:p>
          <a:p>
            <a:pPr lvl="1">
              <a:lnSpc>
                <a:spcPct val="10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6100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1"/>
            <a:ext cx="10515600" cy="1250576"/>
          </a:xfrm>
          <a:prstGeom prst="rect">
            <a:avLst/>
          </a:prstGeom>
        </p:spPr>
        <p:txBody>
          <a:bodyPr/>
          <a:lstStyle/>
          <a:p>
            <a:r>
              <a:rPr lang="en-US" sz="3200" b="1" dirty="0">
                <a:solidFill>
                  <a:schemeClr val="bg1"/>
                </a:solidFill>
                <a:latin typeface="Helvetica" charset="-52"/>
                <a:ea typeface="Helvetica" charset="-52"/>
                <a:cs typeface="Helvetica" charset="-52"/>
              </a:rPr>
              <a:t>Special categories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699639"/>
            <a:ext cx="5091953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Or, Sensitive information</a:t>
            </a:r>
          </a:p>
          <a:p>
            <a:r>
              <a:rPr lang="en-GB" sz="24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Financial/ID information</a:t>
            </a:r>
          </a:p>
          <a:p>
            <a:r>
              <a:rPr lang="en-GB" sz="24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Racial or ethnic origin</a:t>
            </a:r>
          </a:p>
          <a:p>
            <a:r>
              <a:rPr lang="en-GB" sz="24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Political opinions</a:t>
            </a:r>
          </a:p>
          <a:p>
            <a:r>
              <a:rPr lang="en-GB" sz="24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Religious beliefs</a:t>
            </a:r>
          </a:p>
          <a:p>
            <a:r>
              <a:rPr lang="en-GB" sz="24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Trade union activities</a:t>
            </a:r>
          </a:p>
          <a:p>
            <a:r>
              <a:rPr lang="en-GB" sz="24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 or mental health</a:t>
            </a:r>
          </a:p>
          <a:p>
            <a:r>
              <a:rPr lang="en-GB" sz="24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Sexual orientation/life</a:t>
            </a:r>
          </a:p>
          <a:p>
            <a:r>
              <a:rPr lang="en-GB" sz="24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Details of criminal offences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73F0721-1780-4481-B0B8-7D2CA57F5CFF}"/>
              </a:ext>
            </a:extLst>
          </p:cNvPr>
          <p:cNvSpPr/>
          <p:nvPr/>
        </p:nvSpPr>
        <p:spPr>
          <a:xfrm>
            <a:off x="5741894" y="1582071"/>
            <a:ext cx="4468906" cy="4468906"/>
          </a:xfrm>
          <a:prstGeom prst="ellipse">
            <a:avLst/>
          </a:prstGeom>
          <a:solidFill>
            <a:srgbClr val="49BAB7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Individuals and organisations need explicit consent to collect this data, and/or fall under other conditions in the GDPR, e.g. employment, legal claims.</a:t>
            </a:r>
          </a:p>
        </p:txBody>
      </p:sp>
    </p:spTree>
    <p:extLst>
      <p:ext uri="{BB962C8B-B14F-4D97-AF65-F5344CB8AC3E}">
        <p14:creationId xmlns:p14="http://schemas.microsoft.com/office/powerpoint/2010/main" val="1259204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0"/>
            <a:ext cx="10515600" cy="1237129"/>
          </a:xfrm>
          <a:prstGeom prst="rect">
            <a:avLst/>
          </a:prstGeom>
        </p:spPr>
        <p:txBody>
          <a:bodyPr/>
          <a:lstStyle/>
          <a:p>
            <a:r>
              <a:rPr lang="en-US" sz="3200" b="1" dirty="0">
                <a:solidFill>
                  <a:schemeClr val="bg1"/>
                </a:solidFill>
                <a:latin typeface="Helvetica" charset="-52"/>
                <a:ea typeface="Helvetica" charset="-52"/>
                <a:cs typeface="Helvetica" charset="-52"/>
              </a:rPr>
              <a:t>You break it, you buy it!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735598"/>
            <a:ext cx="5257800" cy="275572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rgbClr val="071D4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Data breaches MUST be </a:t>
            </a:r>
            <a:r>
              <a:rPr lang="en-GB" sz="2400" b="1" dirty="0">
                <a:solidFill>
                  <a:srgbClr val="071D4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reported within 72 hours to the Union</a:t>
            </a:r>
            <a:endParaRPr lang="en-GB" sz="2400" dirty="0">
              <a:solidFill>
                <a:srgbClr val="071D49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en-GB" sz="2400" dirty="0">
              <a:solidFill>
                <a:srgbClr val="071D49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GB" sz="2400" dirty="0">
                <a:solidFill>
                  <a:srgbClr val="071D4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Data breaches and breaking of legislation comes with </a:t>
            </a:r>
            <a:r>
              <a:rPr lang="en-GB" sz="2400" b="1" dirty="0">
                <a:solidFill>
                  <a:srgbClr val="071D4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heavy fines </a:t>
            </a:r>
            <a:r>
              <a:rPr lang="en-GB" sz="2400" dirty="0">
                <a:solidFill>
                  <a:srgbClr val="071D4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up to </a:t>
            </a:r>
            <a:r>
              <a:rPr lang="en-GB" sz="2400" b="1" dirty="0">
                <a:solidFill>
                  <a:srgbClr val="071D4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20 million Euros or 4% of global turnover</a:t>
            </a:r>
            <a:r>
              <a:rPr lang="en-GB" sz="2400" dirty="0">
                <a:solidFill>
                  <a:srgbClr val="071D4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, whichever is higher</a:t>
            </a:r>
          </a:p>
          <a:p>
            <a:endParaRPr lang="en-GB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en-GB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239CCF-5A4F-4132-B35F-EE539CBA58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72" b="10155"/>
          <a:stretch/>
        </p:blipFill>
        <p:spPr>
          <a:xfrm>
            <a:off x="6728411" y="1735598"/>
            <a:ext cx="4741931" cy="335277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CE91106-9BBE-480A-8D9A-A0987FE3DE19}"/>
              </a:ext>
            </a:extLst>
          </p:cNvPr>
          <p:cNvSpPr txBox="1"/>
          <p:nvPr/>
        </p:nvSpPr>
        <p:spPr>
          <a:xfrm>
            <a:off x="913701" y="5088375"/>
            <a:ext cx="5257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D114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be careful with your members’ data!</a:t>
            </a: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853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1"/>
            <a:ext cx="10515600" cy="1250576"/>
          </a:xfrm>
          <a:prstGeom prst="rect">
            <a:avLst/>
          </a:prstGeom>
        </p:spPr>
        <p:txBody>
          <a:bodyPr/>
          <a:lstStyle/>
          <a:p>
            <a:r>
              <a:rPr lang="en-GB" sz="3200" b="1" dirty="0">
                <a:solidFill>
                  <a:schemeClr val="bg1"/>
                </a:solidFill>
                <a:latin typeface="Helvetica" charset="-52"/>
                <a:ea typeface="Helvetica" charset="-52"/>
                <a:cs typeface="Helvetica" charset="-52"/>
              </a:rPr>
              <a:t>Messaging through MSL</a:t>
            </a:r>
            <a:endParaRPr lang="en-US" sz="3200" b="1" dirty="0">
              <a:solidFill>
                <a:schemeClr val="bg1"/>
              </a:solidFill>
              <a:latin typeface="Helvetica" charset="-52"/>
              <a:ea typeface="Helvetica" charset="-52"/>
              <a:cs typeface="Helvetica" charset="-52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574233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24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MSL – Membership Solutions Limited = system used at SU for website and messaging students</a:t>
            </a:r>
          </a:p>
          <a:p>
            <a:pPr>
              <a:lnSpc>
                <a:spcPct val="100000"/>
              </a:lnSpc>
            </a:pPr>
            <a:r>
              <a:rPr lang="en-GB" sz="24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 been GDPR assessed by Union and University – approved for use with students’ data</a:t>
            </a:r>
          </a:p>
          <a:p>
            <a:pPr>
              <a:lnSpc>
                <a:spcPct val="100000"/>
              </a:lnSpc>
            </a:pPr>
            <a:r>
              <a:rPr lang="en-GB" sz="24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save drafts, see sent messages and track opens</a:t>
            </a:r>
          </a:p>
          <a:p>
            <a:pPr>
              <a:lnSpc>
                <a:spcPct val="100000"/>
              </a:lnSpc>
            </a:pPr>
            <a:r>
              <a:rPr lang="en-GB" sz="24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Connects straight to data groups, e.g. membership lists, ticket holder lists – don’t have to create them yourself</a:t>
            </a:r>
          </a:p>
          <a:p>
            <a:pPr lvl="1">
              <a:lnSpc>
                <a:spcPct val="100000"/>
              </a:lnSpc>
            </a:pPr>
            <a:r>
              <a:rPr lang="en-GB" sz="20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Reduces risk of sending messages to the wrong people or exposing people’s contact details unnecessarily</a:t>
            </a:r>
            <a:endParaRPr lang="en-GB" dirty="0">
              <a:solidFill>
                <a:srgbClr val="071D4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GB" sz="24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 staff can support you with any queries</a:t>
            </a:r>
          </a:p>
          <a:p>
            <a:pPr>
              <a:lnSpc>
                <a:spcPct val="100000"/>
              </a:lnSpc>
            </a:pPr>
            <a:endParaRPr lang="en-GB" sz="2400" dirty="0">
              <a:solidFill>
                <a:srgbClr val="071D4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442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1"/>
            <a:ext cx="10515600" cy="1250576"/>
          </a:xfrm>
          <a:prstGeom prst="rect">
            <a:avLst/>
          </a:prstGeom>
        </p:spPr>
        <p:txBody>
          <a:bodyPr/>
          <a:lstStyle/>
          <a:p>
            <a:r>
              <a:rPr lang="en-US" sz="3200" b="1" dirty="0">
                <a:solidFill>
                  <a:schemeClr val="bg1"/>
                </a:solidFill>
                <a:latin typeface="Helvetica" charset="-52"/>
                <a:ea typeface="Helvetica" charset="-52"/>
                <a:cs typeface="Helvetica" charset="-52"/>
              </a:rPr>
              <a:t>Contacts and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38200" y="1668362"/>
            <a:ext cx="10515600" cy="4351338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>
              <a:lnSpc>
                <a:spcPct val="100000"/>
              </a:lnSpc>
            </a:pPr>
            <a:r>
              <a:rPr lang="en-GB" sz="29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 have GDPR knowledge – can give advice</a:t>
            </a:r>
          </a:p>
          <a:p>
            <a:pPr>
              <a:lnSpc>
                <a:spcPct val="100000"/>
              </a:lnSpc>
            </a:pPr>
            <a:r>
              <a:rPr lang="en-GB" sz="29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 at and share </a:t>
            </a:r>
            <a:r>
              <a:rPr lang="en-GB" sz="2900" u="sng" dirty="0">
                <a:solidFill>
                  <a:srgbClr val="49BA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greenwichsu.co.uk/privacy</a:t>
            </a:r>
            <a:r>
              <a:rPr lang="en-GB" sz="2900" dirty="0">
                <a:solidFill>
                  <a:srgbClr val="49BA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students if they have any queries</a:t>
            </a:r>
          </a:p>
          <a:p>
            <a:pPr lvl="1">
              <a:lnSpc>
                <a:spcPct val="100000"/>
              </a:lnSpc>
            </a:pPr>
            <a:r>
              <a:rPr lang="en-GB" sz="29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Privacy notices on how we use data</a:t>
            </a:r>
          </a:p>
          <a:p>
            <a:pPr lvl="1">
              <a:lnSpc>
                <a:spcPct val="100000"/>
              </a:lnSpc>
            </a:pPr>
            <a:r>
              <a:rPr lang="en-GB" sz="29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 to information requests</a:t>
            </a:r>
          </a:p>
          <a:p>
            <a:pPr lvl="1">
              <a:lnSpc>
                <a:spcPct val="100000"/>
              </a:lnSpc>
            </a:pPr>
            <a:r>
              <a:rPr lang="en-GB" sz="29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Reporting data breaches</a:t>
            </a:r>
          </a:p>
          <a:p>
            <a:pPr>
              <a:lnSpc>
                <a:spcPct val="100000"/>
              </a:lnSpc>
            </a:pPr>
            <a:r>
              <a:rPr lang="en-GB" sz="29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 Data Protection Officer (</a:t>
            </a:r>
            <a:r>
              <a:rPr lang="en-GB" sz="2900" u="sng" dirty="0">
                <a:solidFill>
                  <a:srgbClr val="49BA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sucompliance@gre.ac.uk</a:t>
            </a:r>
            <a:r>
              <a:rPr lang="en-GB" sz="29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00000"/>
              </a:lnSpc>
            </a:pPr>
            <a:r>
              <a:rPr lang="en-GB" sz="2900" b="1" dirty="0">
                <a:solidFill>
                  <a:srgbClr val="D114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information changes – Portal or Student Centres</a:t>
            </a:r>
          </a:p>
          <a:p>
            <a:pPr marL="0" indent="0">
              <a:lnSpc>
                <a:spcPct val="100000"/>
              </a:lnSpc>
              <a:buNone/>
            </a:pPr>
            <a:endParaRPr lang="en-GB" sz="2900" dirty="0">
              <a:solidFill>
                <a:srgbClr val="071D4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en-GB" sz="2900" dirty="0">
              <a:solidFill>
                <a:srgbClr val="071D4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GB" sz="29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Protection Officer - Head of Marketing and Communications</a:t>
            </a:r>
          </a:p>
          <a:p>
            <a:pPr>
              <a:lnSpc>
                <a:spcPct val="200000"/>
              </a:lnSpc>
            </a:pPr>
            <a:r>
              <a:rPr lang="en-GB" sz="29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online at </a:t>
            </a:r>
            <a:r>
              <a:rPr lang="en-GB" sz="2900" u="sng" dirty="0">
                <a:solidFill>
                  <a:srgbClr val="49BA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greenwichsu.co.uk/privacy</a:t>
            </a:r>
          </a:p>
          <a:p>
            <a:pPr>
              <a:lnSpc>
                <a:spcPct val="200000"/>
              </a:lnSpc>
            </a:pPr>
            <a:r>
              <a:rPr lang="en-GB" sz="2900" dirty="0">
                <a:solidFill>
                  <a:srgbClr val="071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 and issues to </a:t>
            </a:r>
            <a:r>
              <a:rPr lang="en-GB" sz="2900" u="sng" dirty="0">
                <a:solidFill>
                  <a:srgbClr val="49BA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sucompliance@gre.ac.uk</a:t>
            </a:r>
            <a:endParaRPr lang="en-GB" sz="2900" dirty="0">
              <a:solidFill>
                <a:srgbClr val="49BA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13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588</Words>
  <Application>Microsoft Office PowerPoint</Application>
  <PresentationFormat>Widescreen</PresentationFormat>
  <Paragraphs>72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Helvetica</vt:lpstr>
      <vt:lpstr>Office Theme</vt:lpstr>
      <vt:lpstr>PowerPoint Presentation</vt:lpstr>
      <vt:lpstr>GDPR</vt:lpstr>
      <vt:lpstr>GDPR</vt:lpstr>
      <vt:lpstr>What do we do at the SU</vt:lpstr>
      <vt:lpstr>What do you have to do</vt:lpstr>
      <vt:lpstr>Special categories</vt:lpstr>
      <vt:lpstr>You break it, you buy it!</vt:lpstr>
      <vt:lpstr>Messaging through MSL</vt:lpstr>
      <vt:lpstr>Contacts and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Shakira Hylton</dc:creator>
  <cp:lastModifiedBy>Tilda Johnson</cp:lastModifiedBy>
  <cp:revision>8</cp:revision>
  <dcterms:created xsi:type="dcterms:W3CDTF">2019-05-20T15:18:02Z</dcterms:created>
  <dcterms:modified xsi:type="dcterms:W3CDTF">2019-06-13T14:33:44Z</dcterms:modified>
</cp:coreProperties>
</file>