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71" r:id="rId4"/>
    <p:sldId id="266" r:id="rId5"/>
    <p:sldId id="267" r:id="rId6"/>
    <p:sldId id="259" r:id="rId7"/>
    <p:sldId id="260" r:id="rId8"/>
    <p:sldId id="268" r:id="rId9"/>
    <p:sldId id="261" r:id="rId10"/>
    <p:sldId id="262" r:id="rId11"/>
    <p:sldId id="263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yinye Nkemdirim" initials="ON" lastIdx="8" clrIdx="0">
    <p:extLst>
      <p:ext uri="{19B8F6BF-5375-455C-9EA6-DF929625EA0E}">
        <p15:presenceInfo xmlns:p15="http://schemas.microsoft.com/office/powerpoint/2012/main" userId="S::on1849s@gre.ac.uk::5b604a0f-b301-49f6-b5bc-b568374d6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0370" autoAdjust="0"/>
  </p:normalViewPr>
  <p:slideViewPr>
    <p:cSldViewPr snapToGrid="0">
      <p:cViewPr varScale="1">
        <p:scale>
          <a:sx n="78" d="100"/>
          <a:sy n="78" d="100"/>
        </p:scale>
        <p:origin x="1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6F29C-F60E-4270-979D-D56606D57A66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322F1-72B2-4B67-BEEE-B1C09F5DB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6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22F1-72B2-4B67-BEEE-B1C09F5DB1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487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will make an agreement-</a:t>
            </a:r>
          </a:p>
          <a:p>
            <a:r>
              <a:rPr lang="en-GB" dirty="0"/>
              <a:t>All rules and requirements in this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22F1-72B2-4B67-BEEE-B1C09F5DB1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Exec can take your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22F1-72B2-4B67-BEEE-B1C09F5DB1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1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22F1-72B2-4B67-BEEE-B1C09F5DB1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0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22F1-72B2-4B67-BEEE-B1C09F5DB1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2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SU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22F1-72B2-4B67-BEEE-B1C09F5DB1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9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Group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22F1-72B2-4B67-BEEE-B1C09F5DB1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31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groups are representatives- brain storm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22F1-72B2-4B67-BEEE-B1C09F5DB1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45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Compare and contrast articles- 5 mins</a:t>
            </a:r>
          </a:p>
          <a:p>
            <a:pPr marL="171450" indent="-171450">
              <a:buFontTx/>
              <a:buChar char="-"/>
            </a:pPr>
            <a:r>
              <a:rPr lang="en-GB" dirty="0"/>
              <a:t>What stands out in these?</a:t>
            </a:r>
          </a:p>
          <a:p>
            <a:pPr marL="171450" indent="-171450">
              <a:buFontTx/>
              <a:buChar char="-"/>
            </a:pPr>
            <a:r>
              <a:rPr lang="en-GB" dirty="0"/>
              <a:t>Are both situations the same?</a:t>
            </a:r>
          </a:p>
          <a:p>
            <a:pPr marL="171450" indent="-171450">
              <a:buFontTx/>
              <a:buChar char="-"/>
            </a:pPr>
            <a:r>
              <a:rPr lang="en-GB" dirty="0"/>
              <a:t>Is there anything wrong with these clippings?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22F1-72B2-4B67-BEEE-B1C09F5DB1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9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Reveal what happened after each article</a:t>
            </a:r>
          </a:p>
          <a:p>
            <a:r>
              <a:rPr lang="en-GB" dirty="0"/>
              <a:t>-perception is everything</a:t>
            </a:r>
          </a:p>
          <a:p>
            <a:r>
              <a:rPr lang="en-GB" dirty="0"/>
              <a:t>- Bullying, harassment, forcing is the issue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22F1-72B2-4B67-BEEE-B1C09F5DB1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7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Enjoy yourselves to your hearts content, as long as these rule are not broken…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22F1-72B2-4B67-BEEE-B1C09F5DB1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6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5B8A-6E8F-434F-88E3-D6E2C19FC40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CD5-4B0C-4369-96A0-F201308D8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5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5B8A-6E8F-434F-88E3-D6E2C19FC40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CD5-4B0C-4369-96A0-F201308D8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08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5B8A-6E8F-434F-88E3-D6E2C19FC40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CD5-4B0C-4369-96A0-F201308D8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51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 6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4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5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5B8A-6E8F-434F-88E3-D6E2C19FC40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CD5-4B0C-4369-96A0-F201308D8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8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5B8A-6E8F-434F-88E3-D6E2C19FC40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CD5-4B0C-4369-96A0-F201308D8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6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5B8A-6E8F-434F-88E3-D6E2C19FC40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CD5-4B0C-4369-96A0-F201308D8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6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5B8A-6E8F-434F-88E3-D6E2C19FC40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CD5-4B0C-4369-96A0-F201308D8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22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5B8A-6E8F-434F-88E3-D6E2C19FC40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CD5-4B0C-4369-96A0-F201308D8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4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5B8A-6E8F-434F-88E3-D6E2C19FC40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CD5-4B0C-4369-96A0-F201308D8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2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5B8A-6E8F-434F-88E3-D6E2C19FC40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CD5-4B0C-4369-96A0-F201308D8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1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5B8A-6E8F-434F-88E3-D6E2C19FC40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CD5-4B0C-4369-96A0-F201308D8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0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25B8A-6E8F-434F-88E3-D6E2C19FC40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1CD5-4B0C-4369-96A0-F201308D8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8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35C0B9-6825-4254-8532-CE3896C550F7}"/>
              </a:ext>
            </a:extLst>
          </p:cNvPr>
          <p:cNvSpPr/>
          <p:nvPr/>
        </p:nvSpPr>
        <p:spPr>
          <a:xfrm>
            <a:off x="1302064" y="4697314"/>
            <a:ext cx="8024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eHaasGroteskText Std" panose="020B0504020202020204" pitchFamily="34" charset="0"/>
              </a:rPr>
              <a:t>What should we expect from each other?</a:t>
            </a:r>
          </a:p>
        </p:txBody>
      </p:sp>
    </p:spTree>
    <p:extLst>
      <p:ext uri="{BB962C8B-B14F-4D97-AF65-F5344CB8AC3E}">
        <p14:creationId xmlns:p14="http://schemas.microsoft.com/office/powerpoint/2010/main" val="3002793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27D108-D6A6-47CD-A9D5-5535BE2067A4}"/>
              </a:ext>
            </a:extLst>
          </p:cNvPr>
          <p:cNvSpPr/>
          <p:nvPr/>
        </p:nvSpPr>
        <p:spPr>
          <a:xfrm>
            <a:off x="200617" y="261553"/>
            <a:ext cx="42784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eHaasGroteskText Std" panose="020B0504020202020204" pitchFamily="34" charset="0"/>
              </a:rPr>
              <a:t>Code of Conduct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ueHaasGroteskText Std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48192-1C0F-43FC-A599-5EBCC75FCF46}"/>
              </a:ext>
            </a:extLst>
          </p:cNvPr>
          <p:cNvSpPr txBox="1"/>
          <p:nvPr/>
        </p:nvSpPr>
        <p:spPr>
          <a:xfrm>
            <a:off x="316729" y="1654232"/>
            <a:ext cx="1073919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NeueHaasGroteskText Std" panose="020B0504020202020204" pitchFamily="34" charset="0"/>
              </a:rPr>
              <a:t>Agreement between yourselves and GSU</a:t>
            </a:r>
          </a:p>
          <a:p>
            <a:endParaRPr lang="en-GB" sz="32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NeueHaasGroteskText Std" panose="020B0504020202020204" pitchFamily="34" charset="0"/>
              </a:rPr>
              <a:t>Applicable to all</a:t>
            </a:r>
          </a:p>
          <a:p>
            <a:endParaRPr lang="en-GB" sz="28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NeueHaasGroteskText Std" panose="020B0504020202020204" pitchFamily="34" charset="0"/>
              </a:rPr>
              <a:t>Group leaders- required to sign this</a:t>
            </a:r>
          </a:p>
          <a:p>
            <a:endParaRPr lang="en-GB" sz="28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NeueHaasGroteskText Std" panose="020B0504020202020204" pitchFamily="34" charset="0"/>
              </a:rPr>
              <a:t>Members- will be visible on website and shown before they can purchase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89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579EB7-18F0-4C13-8681-AC28D193A120}"/>
              </a:ext>
            </a:extLst>
          </p:cNvPr>
          <p:cNvSpPr/>
          <p:nvPr/>
        </p:nvSpPr>
        <p:spPr>
          <a:xfrm>
            <a:off x="177682" y="225927"/>
            <a:ext cx="71850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eHaasGroteskText Std" panose="020B0504020202020204" pitchFamily="34" charset="0"/>
              </a:rPr>
              <a:t>Expectations of GSU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7F0C9-4050-40CB-BB83-285F6A06D561}"/>
              </a:ext>
            </a:extLst>
          </p:cNvPr>
          <p:cNvSpPr txBox="1"/>
          <p:nvPr/>
        </p:nvSpPr>
        <p:spPr>
          <a:xfrm>
            <a:off x="665018" y="1686296"/>
            <a:ext cx="10711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NeueHaasGroteskText Std" panose="020B0504020202020204" pitchFamily="34" charset="0"/>
              </a:rPr>
              <a:t>Talk to us!</a:t>
            </a:r>
          </a:p>
          <a:p>
            <a:endParaRPr lang="en-GB" sz="40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NeueHaasGroteskText Std" panose="020B0504020202020204" pitchFamily="34" charset="0"/>
              </a:rPr>
              <a:t>Through your representative streams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GB" sz="4000" dirty="0">
                <a:latin typeface="NeueHaasGroteskText Std" panose="020B0504020202020204" pitchFamily="34" charset="0"/>
              </a:rPr>
              <a:t>You!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GB" sz="4000" dirty="0">
                <a:latin typeface="NeueHaasGroteskText Std" panose="020B0504020202020204" pitchFamily="34" charset="0"/>
              </a:rPr>
              <a:t>Exec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GB" sz="4000" dirty="0">
                <a:latin typeface="NeueHaasGroteskText Std" panose="020B0504020202020204" pitchFamily="34" charset="0"/>
              </a:rPr>
              <a:t>Officers</a:t>
            </a:r>
          </a:p>
        </p:txBody>
      </p:sp>
    </p:spTree>
    <p:extLst>
      <p:ext uri="{BB962C8B-B14F-4D97-AF65-F5344CB8AC3E}">
        <p14:creationId xmlns:p14="http://schemas.microsoft.com/office/powerpoint/2010/main" val="244786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7795" y="234644"/>
            <a:ext cx="6008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eHaasGroteskText Std" panose="020B0504020202020204" pitchFamily="34" charset="0"/>
              </a:rPr>
              <a:t>What are we here to do?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ueHaasGroteskText Std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3CB71-75D0-4F81-85DB-653D11536615}"/>
              </a:ext>
            </a:extLst>
          </p:cNvPr>
          <p:cNvSpPr txBox="1"/>
          <p:nvPr/>
        </p:nvSpPr>
        <p:spPr>
          <a:xfrm>
            <a:off x="214489" y="1490133"/>
            <a:ext cx="453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66FFFF"/>
                </a:solidFill>
                <a:latin typeface="NeueHaasGroteskText Std" panose="020B0504020202020204" pitchFamily="34" charset="0"/>
              </a:rPr>
              <a:t>GSU</a:t>
            </a:r>
            <a:r>
              <a:rPr lang="en-GB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019EF-C44D-4FD1-A512-CD29826256AE}"/>
              </a:ext>
            </a:extLst>
          </p:cNvPr>
          <p:cNvSpPr txBox="1"/>
          <p:nvPr/>
        </p:nvSpPr>
        <p:spPr>
          <a:xfrm>
            <a:off x="214489" y="2048025"/>
            <a:ext cx="103664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Represent all students to the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Facilitate representatives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Facilitate student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Ensure representatives follow the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Provide services such as advice &amp; outlets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Manage charity accounts of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Align with charity laws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F3390-93CD-40B0-94BC-F17437E05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300" y="2253179"/>
            <a:ext cx="4313929" cy="32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8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7795" y="234644"/>
            <a:ext cx="6008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eHaasGroteskText Std" panose="020B0504020202020204" pitchFamily="34" charset="0"/>
              </a:rPr>
              <a:t>What are we here to do?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ueHaasGroteskText Std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62199-0480-421E-B231-5DEAD4810C5E}"/>
              </a:ext>
            </a:extLst>
          </p:cNvPr>
          <p:cNvSpPr txBox="1"/>
          <p:nvPr/>
        </p:nvSpPr>
        <p:spPr>
          <a:xfrm>
            <a:off x="294830" y="1585136"/>
            <a:ext cx="492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FFFF"/>
                </a:solidFill>
                <a:latin typeface="NeueHaasGroteskText Std" panose="020B0504020202020204" pitchFamily="34" charset="0"/>
              </a:rPr>
              <a:t>STUDENT GROUPS LEADERS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ED00FE-F33E-47A2-BDED-777989C98DA9}"/>
              </a:ext>
            </a:extLst>
          </p:cNvPr>
          <p:cNvSpPr txBox="1"/>
          <p:nvPr/>
        </p:nvSpPr>
        <p:spPr>
          <a:xfrm>
            <a:off x="439386" y="2137558"/>
            <a:ext cx="110678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eueHaasGroteskText Std" panose="020B0504020202020204" pitchFamily="34" charset="0"/>
              </a:rPr>
              <a:t>Represent your members to the Union, 				     University and wider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eueHaasGroteskText Std" panose="020B0504020202020204" pitchFamily="34" charset="0"/>
              </a:rPr>
              <a:t>Facilitate activity for your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eueHaasGroteskText Std" panose="020B0504020202020204" pitchFamily="34" charset="0"/>
              </a:rPr>
              <a:t>Provide feedback and insights to the 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eueHaasGroteskText Std" panose="020B0504020202020204" pitchFamily="34" charset="0"/>
              </a:rPr>
              <a:t>Make decisions within our democratic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eueHaasGroteskText Std" panose="020B0504020202020204" pitchFamily="34" charset="0"/>
              </a:rPr>
              <a:t>Be ambassadors for the Union and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eueHaasGroteskText Std" panose="020B0504020202020204" pitchFamily="34" charset="0"/>
              </a:rPr>
              <a:t>Have fun!</a:t>
            </a:r>
          </a:p>
        </p:txBody>
      </p:sp>
      <p:pic>
        <p:nvPicPr>
          <p:cNvPr id="5" name="Picture 2" descr="Image may contain: 5 people, people standing">
            <a:extLst>
              <a:ext uri="{FF2B5EF4-FFF2-40B4-BE49-F238E27FC236}">
                <a16:creationId xmlns:a16="http://schemas.microsoft.com/office/drawing/2014/main" id="{FA16EAF1-83D9-47DA-91A1-80C45AD19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91" y="2137558"/>
            <a:ext cx="3950526" cy="26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08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241" y="223355"/>
            <a:ext cx="3771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eHaasGroteskText Std" panose="020B0504020202020204" pitchFamily="34" charset="0"/>
              </a:rPr>
              <a:t>Requirements?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ueHaasGroteskText Std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A0DC7-8012-4D99-849E-18A691FF937C}"/>
              </a:ext>
            </a:extLst>
          </p:cNvPr>
          <p:cNvSpPr txBox="1"/>
          <p:nvPr/>
        </p:nvSpPr>
        <p:spPr>
          <a:xfrm>
            <a:off x="496711" y="1456267"/>
            <a:ext cx="104285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NeueHaasGroteskText Std" panose="020B0504020202020204" pitchFamily="34" charset="0"/>
              </a:rPr>
              <a:t>Fiscally responsible</a:t>
            </a:r>
          </a:p>
          <a:p>
            <a:endParaRPr lang="en-GB" sz="28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NeueHaasGroteskText Std" panose="020B0504020202020204" pitchFamily="34" charset="0"/>
              </a:rPr>
              <a:t>Follow charity law</a:t>
            </a:r>
          </a:p>
          <a:p>
            <a:endParaRPr lang="en-GB" sz="28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NeueHaasGroteskText Std" panose="020B0504020202020204" pitchFamily="34" charset="0"/>
              </a:rPr>
              <a:t>Ensure reputation is not harmed</a:t>
            </a:r>
          </a:p>
          <a:p>
            <a:endParaRPr lang="en-GB" sz="28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NeueHaasGroteskText Std" panose="020B0504020202020204" pitchFamily="34" charset="0"/>
              </a:rPr>
              <a:t>Engage with stakeholders for the benefit of our students</a:t>
            </a:r>
          </a:p>
          <a:p>
            <a:endParaRPr lang="en-GB" sz="28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NeueHaasGroteskText Std" panose="020B0504020202020204" pitchFamily="34" charset="0"/>
              </a:rPr>
              <a:t>Make sure our services are fit for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64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241" y="223355"/>
            <a:ext cx="3771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eHaasGroteskText Std" panose="020B0504020202020204" pitchFamily="34" charset="0"/>
              </a:rPr>
              <a:t>Requirements?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ueHaasGroteskText Std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A0DC7-8012-4D99-849E-18A691FF937C}"/>
              </a:ext>
            </a:extLst>
          </p:cNvPr>
          <p:cNvSpPr txBox="1"/>
          <p:nvPr/>
        </p:nvSpPr>
        <p:spPr>
          <a:xfrm>
            <a:off x="496711" y="1456267"/>
            <a:ext cx="955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NeueHaasGroteskText Std" panose="020B0504020202020204" pitchFamily="34" charset="0"/>
              </a:rPr>
              <a:t>Stick to the rules</a:t>
            </a:r>
          </a:p>
          <a:p>
            <a:endParaRPr lang="en-GB" sz="28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NeueHaasGroteskText Std" panose="020B0504020202020204" pitchFamily="34" charset="0"/>
              </a:rPr>
              <a:t>Engage with the union</a:t>
            </a:r>
          </a:p>
          <a:p>
            <a:endParaRPr lang="en-GB" sz="28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NeueHaasGroteskText Std" panose="020B0504020202020204" pitchFamily="34" charset="0"/>
              </a:rPr>
              <a:t>Ensure the welfare of your students during activities</a:t>
            </a:r>
          </a:p>
          <a:p>
            <a:endParaRPr lang="en-GB" sz="28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NeueHaasGroteskText Std" panose="020B0504020202020204" pitchFamily="34" charset="0"/>
              </a:rPr>
              <a:t>Understanding your role as a representative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NeueHaasGroteskText Std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NeueHaasGroteskText Std" panose="020B0504020202020204" pitchFamily="34" charset="0"/>
              </a:rPr>
              <a:t>Do not bring the Union or University into disrepute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60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71A784-1A80-4859-AE76-48FD8648D1FE}"/>
              </a:ext>
            </a:extLst>
          </p:cNvPr>
          <p:cNvSpPr/>
          <p:nvPr/>
        </p:nvSpPr>
        <p:spPr>
          <a:xfrm>
            <a:off x="164323" y="327527"/>
            <a:ext cx="64847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eHaasGroteskText Std" panose="020B0504020202020204" pitchFamily="34" charset="0"/>
              </a:rPr>
              <a:t>Representatives- when does it count?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ueHaasGroteskText Std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B5F5A-805E-4E19-B495-48F408473327}"/>
              </a:ext>
            </a:extLst>
          </p:cNvPr>
          <p:cNvSpPr txBox="1"/>
          <p:nvPr/>
        </p:nvSpPr>
        <p:spPr>
          <a:xfrm>
            <a:off x="0" y="1282535"/>
            <a:ext cx="1052153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Attending event/ bookings hosted by your group on or off campus</a:t>
            </a:r>
          </a:p>
          <a:p>
            <a:pPr lvl="1"/>
            <a:endParaRPr lang="en-GB" sz="3200" dirty="0">
              <a:latin typeface="NeueHaasGroteskText Std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Attending trips organised by/through/for your group</a:t>
            </a:r>
          </a:p>
          <a:p>
            <a:pPr lvl="1"/>
            <a:endParaRPr lang="en-GB" sz="3200" dirty="0">
              <a:latin typeface="NeueHaasGroteskText Std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Attending official group socials</a:t>
            </a:r>
          </a:p>
          <a:p>
            <a:pPr lvl="1"/>
            <a:endParaRPr lang="en-GB" sz="3200" dirty="0">
              <a:latin typeface="NeueHaasGroteskText Std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At all fixtures/ competitions</a:t>
            </a:r>
          </a:p>
          <a:p>
            <a:pPr lvl="1"/>
            <a:endParaRPr lang="en-GB" sz="3200" dirty="0">
              <a:latin typeface="NeueHaasGroteskText Std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Events in which you are invited as an SU representative</a:t>
            </a:r>
          </a:p>
          <a:p>
            <a:pPr lvl="1"/>
            <a:endParaRPr lang="en-GB" sz="3200" dirty="0">
              <a:latin typeface="NeueHaasGroteskText Std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When undertaking official correspondence specific to your role</a:t>
            </a:r>
          </a:p>
          <a:p>
            <a:pPr lvl="1"/>
            <a:endParaRPr lang="en-GB" sz="3200" dirty="0">
              <a:latin typeface="NeueHaasGroteskText Std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eueHaasGroteskText Std" panose="020B0504020202020204" pitchFamily="34" charset="0"/>
              </a:rPr>
              <a:t>When engaging in social media relative to your role (official page/responding as committee member)</a:t>
            </a:r>
            <a:endParaRPr lang="en-GB" sz="3200" dirty="0">
              <a:latin typeface="NeueHaasGroteskText Std" panose="020B05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2" descr="Image may contain: 3 people, people smiling">
            <a:extLst>
              <a:ext uri="{FF2B5EF4-FFF2-40B4-BE49-F238E27FC236}">
                <a16:creationId xmlns:a16="http://schemas.microsoft.com/office/drawing/2014/main" id="{F315A266-04E1-4B6C-9C07-B4F85677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303" y="1774056"/>
            <a:ext cx="2534272" cy="38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3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E8D6CA-588F-42AC-92E6-3C22D69126B1}"/>
              </a:ext>
            </a:extLst>
          </p:cNvPr>
          <p:cNvSpPr/>
          <p:nvPr/>
        </p:nvSpPr>
        <p:spPr>
          <a:xfrm>
            <a:off x="348898" y="225927"/>
            <a:ext cx="28418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eHaasGroteskText Std" panose="020B0504020202020204" pitchFamily="34" charset="0"/>
              </a:rPr>
              <a:t>Behaviours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ueHaasGroteskText Std" panose="020B05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D379246-574B-4BCC-9051-2B7E12C27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984869"/>
              </p:ext>
            </p:extLst>
          </p:nvPr>
        </p:nvGraphicFramePr>
        <p:xfrm>
          <a:off x="348898" y="1582325"/>
          <a:ext cx="7370063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4" imgW="8559720" imgH="4616280" progId="Paint.Picture">
                  <p:embed/>
                </p:oleObj>
              </mc:Choice>
              <mc:Fallback>
                <p:oleObj name="Bitmap Image" r:id="rId4" imgW="8559720" imgH="4616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898" y="1582325"/>
                        <a:ext cx="7370063" cy="461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1EC387A-1EEF-4B41-A2FA-44027A23CD8E}"/>
              </a:ext>
            </a:extLst>
          </p:cNvPr>
          <p:cNvSpPr/>
          <p:nvPr/>
        </p:nvSpPr>
        <p:spPr>
          <a:xfrm>
            <a:off x="348898" y="3693226"/>
            <a:ext cx="7370063" cy="250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BB20C-4EB7-4872-8BD1-7F2C01CF31D1}"/>
              </a:ext>
            </a:extLst>
          </p:cNvPr>
          <p:cNvSpPr txBox="1"/>
          <p:nvPr/>
        </p:nvSpPr>
        <p:spPr>
          <a:xfrm>
            <a:off x="348898" y="4156364"/>
            <a:ext cx="9638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2800" b="1" dirty="0">
                <a:solidFill>
                  <a:srgbClr val="00FFFF"/>
                </a:solidFill>
                <a:latin typeface="NeueHaasGroteskText Std" panose="020B0504020202020204" pitchFamily="34" charset="0"/>
              </a:rPr>
              <a:t>What stands out in these?</a:t>
            </a:r>
          </a:p>
          <a:p>
            <a:endParaRPr lang="en-GB" sz="2800" b="1" dirty="0">
              <a:solidFill>
                <a:srgbClr val="00FFFF"/>
              </a:solidFill>
              <a:latin typeface="NeueHaasGroteskText Std" panose="020B05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2800" b="1" dirty="0">
                <a:solidFill>
                  <a:srgbClr val="00FFFF"/>
                </a:solidFill>
                <a:latin typeface="NeueHaasGroteskText Std" panose="020B0504020202020204" pitchFamily="34" charset="0"/>
              </a:rPr>
              <a:t>Is this acceptable behaviour</a:t>
            </a:r>
            <a:r>
              <a:rPr lang="en-GB" sz="2800" b="1" dirty="0">
                <a:solidFill>
                  <a:srgbClr val="00FFFF"/>
                </a:solidFill>
              </a:rPr>
              <a:t>?</a:t>
            </a:r>
          </a:p>
          <a:p>
            <a:endParaRPr lang="en-GB" sz="2800" b="1" dirty="0">
              <a:solidFill>
                <a:srgbClr val="00FFFF"/>
              </a:solidFill>
              <a:latin typeface="NeueHaasGroteskText Std" panose="020B05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2800" b="1" dirty="0">
                <a:solidFill>
                  <a:srgbClr val="00FFFF"/>
                </a:solidFill>
                <a:latin typeface="NeueHaasGroteskText Std" panose="020B0504020202020204" pitchFamily="34" charset="0"/>
              </a:rPr>
              <a:t>Are both situations the same? Are they different?</a:t>
            </a:r>
          </a:p>
        </p:txBody>
      </p:sp>
    </p:spTree>
    <p:extLst>
      <p:ext uri="{BB962C8B-B14F-4D97-AF65-F5344CB8AC3E}">
        <p14:creationId xmlns:p14="http://schemas.microsoft.com/office/powerpoint/2010/main" val="356915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E8D6CA-588F-42AC-92E6-3C22D69126B1}"/>
              </a:ext>
            </a:extLst>
          </p:cNvPr>
          <p:cNvSpPr/>
          <p:nvPr/>
        </p:nvSpPr>
        <p:spPr>
          <a:xfrm>
            <a:off x="348898" y="225927"/>
            <a:ext cx="28418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eHaasGroteskText Std" panose="020B0504020202020204" pitchFamily="34" charset="0"/>
              </a:rPr>
              <a:t>Behaviours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ueHaasGroteskText Std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24B08-152A-4DF3-97AD-F874558C0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98" y="1358541"/>
            <a:ext cx="6861166" cy="3700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35C067-3F8E-4B5E-A685-8635E9A34B9E}"/>
              </a:ext>
            </a:extLst>
          </p:cNvPr>
          <p:cNvSpPr txBox="1"/>
          <p:nvPr/>
        </p:nvSpPr>
        <p:spPr>
          <a:xfrm>
            <a:off x="7350825" y="1520042"/>
            <a:ext cx="4615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NeueHaasGroteskText Std" panose="020B0504020202020204" pitchFamily="34" charset="0"/>
              </a:rPr>
              <a:t>Chronicle article -  </a:t>
            </a:r>
            <a:r>
              <a:rPr lang="en-GB" dirty="0">
                <a:latin typeface="NeueHaasGroteskText Std" panose="020B0504020202020204" pitchFamily="34" charset="0"/>
              </a:rPr>
              <a:t>a student describing what happened in his initiation</a:t>
            </a:r>
          </a:p>
          <a:p>
            <a:endParaRPr lang="en-GB" dirty="0">
              <a:latin typeface="NeueHaasGroteskText Std" panose="020B0504020202020204" pitchFamily="34" charset="0"/>
            </a:endParaRPr>
          </a:p>
          <a:p>
            <a:endParaRPr lang="en-GB" dirty="0">
              <a:latin typeface="NeueHaasGroteskText Std" panose="020B0504020202020204" pitchFamily="34" charset="0"/>
            </a:endParaRPr>
          </a:p>
          <a:p>
            <a:r>
              <a:rPr lang="en-GB" b="1" dirty="0">
                <a:latin typeface="NeueHaasGroteskText Std" panose="020B0504020202020204" pitchFamily="34" charset="0"/>
              </a:rPr>
              <a:t>Mail Online article – </a:t>
            </a:r>
            <a:r>
              <a:rPr lang="en-GB" dirty="0">
                <a:latin typeface="NeueHaasGroteskText Std" panose="020B0504020202020204" pitchFamily="34" charset="0"/>
              </a:rPr>
              <a:t>From a court case: perpetrators handed prison sentences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A6D7C-D53A-40AB-BD7C-DA650929EDB4}"/>
              </a:ext>
            </a:extLst>
          </p:cNvPr>
          <p:cNvSpPr txBox="1"/>
          <p:nvPr/>
        </p:nvSpPr>
        <p:spPr>
          <a:xfrm>
            <a:off x="348898" y="5718381"/>
            <a:ext cx="11103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NeueHaasGroteskText Std" panose="020B0504020202020204" pitchFamily="34" charset="0"/>
              </a:rPr>
              <a:t>Understand how your actions affect others- and how they look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52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0148E-D3D1-487E-9190-EEA1188D31CB}"/>
              </a:ext>
            </a:extLst>
          </p:cNvPr>
          <p:cNvSpPr/>
          <p:nvPr/>
        </p:nvSpPr>
        <p:spPr>
          <a:xfrm>
            <a:off x="177682" y="225927"/>
            <a:ext cx="37305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eHaasGroteskText Std" panose="020B0504020202020204" pitchFamily="34" charset="0"/>
              </a:rPr>
              <a:t>What can I do?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ueHaasGroteskText Std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C85C1-A0E2-4AC2-A0DE-FC06A4D43211}"/>
              </a:ext>
            </a:extLst>
          </p:cNvPr>
          <p:cNvSpPr txBox="1"/>
          <p:nvPr/>
        </p:nvSpPr>
        <p:spPr>
          <a:xfrm>
            <a:off x="451259" y="5919251"/>
            <a:ext cx="208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eueHaasGroteskText Std" panose="020B0504020202020204" pitchFamily="34" charset="0"/>
              </a:rPr>
              <a:t>Legally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593235-D05B-4D28-8C6C-1E6371DFC6BC}"/>
              </a:ext>
            </a:extLst>
          </p:cNvPr>
          <p:cNvSpPr txBox="1"/>
          <p:nvPr/>
        </p:nvSpPr>
        <p:spPr>
          <a:xfrm>
            <a:off x="296884" y="2249224"/>
            <a:ext cx="28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eueHaasGroteskText Std" panose="020B0504020202020204" pitchFamily="34" charset="0"/>
              </a:rPr>
              <a:t>Reputationally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E0031-EB52-4FD3-ABC6-7FE55A4A7D84}"/>
              </a:ext>
            </a:extLst>
          </p:cNvPr>
          <p:cNvSpPr txBox="1"/>
          <p:nvPr/>
        </p:nvSpPr>
        <p:spPr>
          <a:xfrm>
            <a:off x="8769930" y="2246830"/>
            <a:ext cx="227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eueHaasGroteskText Std" panose="020B0504020202020204" pitchFamily="34" charset="0"/>
              </a:rPr>
              <a:t>Financially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596D3-7F7C-4D6E-AADC-F0551D0CBD7E}"/>
              </a:ext>
            </a:extLst>
          </p:cNvPr>
          <p:cNvSpPr txBox="1"/>
          <p:nvPr/>
        </p:nvSpPr>
        <p:spPr>
          <a:xfrm>
            <a:off x="8769930" y="5919251"/>
            <a:ext cx="3247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eueHaasGroteskText Std" panose="020B0504020202020204" pitchFamily="34" charset="0"/>
              </a:rPr>
              <a:t>Just plain stupid</a:t>
            </a:r>
          </a:p>
        </p:txBody>
      </p:sp>
      <p:pic>
        <p:nvPicPr>
          <p:cNvPr id="2050" name="Picture 2" descr="Image result for thinking face">
            <a:extLst>
              <a:ext uri="{FF2B5EF4-FFF2-40B4-BE49-F238E27FC236}">
                <a16:creationId xmlns:a16="http://schemas.microsoft.com/office/drawing/2014/main" id="{43D6F231-15D4-40B6-A069-56DC626D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83" y="1623663"/>
            <a:ext cx="4310743" cy="48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213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414</Words>
  <Application>Microsoft Office PowerPoint</Application>
  <PresentationFormat>Widescreen</PresentationFormat>
  <Paragraphs>120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NeueHaasGroteskText Std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Greenwich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 Pabla</dc:creator>
  <cp:lastModifiedBy>Tilda Johnson</cp:lastModifiedBy>
  <cp:revision>46</cp:revision>
  <cp:lastPrinted>2019-05-22T10:43:44Z</cp:lastPrinted>
  <dcterms:created xsi:type="dcterms:W3CDTF">2018-12-10T15:37:39Z</dcterms:created>
  <dcterms:modified xsi:type="dcterms:W3CDTF">2019-06-04T09:53:16Z</dcterms:modified>
</cp:coreProperties>
</file>