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9" r:id="rId3"/>
    <p:sldId id="278" r:id="rId4"/>
    <p:sldId id="282" r:id="rId5"/>
    <p:sldId id="283" r:id="rId6"/>
    <p:sldId id="284"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D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70063" autoAdjust="0"/>
  </p:normalViewPr>
  <p:slideViewPr>
    <p:cSldViewPr snapToGrid="0">
      <p:cViewPr varScale="1">
        <p:scale>
          <a:sx n="74" d="100"/>
          <a:sy n="74" d="100"/>
        </p:scale>
        <p:origin x="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1B087C-D9ED-4999-AA1F-D757A2034850}" type="datetimeFigureOut">
              <a:rPr lang="en-GB" smtClean="0"/>
              <a:t>21/05/2019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FDFEF9-1FDD-447C-A41D-FF2484164EF8}" type="slidenum">
              <a:rPr lang="en-GB" smtClean="0"/>
              <a:t>‹#›</a:t>
            </a:fld>
            <a:endParaRPr lang="en-GB"/>
          </a:p>
        </p:txBody>
      </p:sp>
    </p:spTree>
    <p:extLst>
      <p:ext uri="{BB962C8B-B14F-4D97-AF65-F5344CB8AC3E}">
        <p14:creationId xmlns:p14="http://schemas.microsoft.com/office/powerpoint/2010/main" val="6334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 show of hands, who is sports and who is socs.</a:t>
            </a:r>
          </a:p>
          <a:p>
            <a:r>
              <a:rPr lang="en-GB" dirty="0"/>
              <a:t>My job – to work with the university to get students engaged with things around their course/studies. Such as International Festival, Active GRE and looking after Academic Societies</a:t>
            </a:r>
          </a:p>
          <a:p>
            <a:endParaRPr lang="en-GB" dirty="0"/>
          </a:p>
          <a:p>
            <a:r>
              <a:rPr lang="en-GB" dirty="0"/>
              <a:t>This session is to give you all the who’s, how’s and what’s that go with putting on any event as a student group. You guys get loads of privileges being a student group as both the SU and the </a:t>
            </a:r>
            <a:r>
              <a:rPr lang="en-GB" dirty="0" err="1"/>
              <a:t>uni</a:t>
            </a:r>
            <a:r>
              <a:rPr lang="en-GB" dirty="0"/>
              <a:t> give you priority over things like room bookings, giving you the best chance at putting on the best events. </a:t>
            </a:r>
          </a:p>
          <a:p>
            <a:endParaRPr lang="en-GB" dirty="0"/>
          </a:p>
          <a:p>
            <a:r>
              <a:rPr lang="en-GB" dirty="0"/>
              <a:t>There are a lot of aspects to event planning that need to be considered so this session aims to go through all of these and how everything works at GSU. Hopefully, by the end of the session, you’ll all know exactly who you need to go to and how to find them, so you know what you need to do when it comes to setting up events next year.</a:t>
            </a:r>
          </a:p>
        </p:txBody>
      </p:sp>
      <p:sp>
        <p:nvSpPr>
          <p:cNvPr id="4" name="Slide Number Placeholder 3"/>
          <p:cNvSpPr>
            <a:spLocks noGrp="1"/>
          </p:cNvSpPr>
          <p:nvPr>
            <p:ph type="sldNum" sz="quarter" idx="5"/>
          </p:nvPr>
        </p:nvSpPr>
        <p:spPr/>
        <p:txBody>
          <a:bodyPr/>
          <a:lstStyle/>
          <a:p>
            <a:fld id="{46FDFEF9-1FDD-447C-A41D-FF2484164EF8}" type="slidenum">
              <a:rPr lang="en-GB" smtClean="0"/>
              <a:t>1</a:t>
            </a:fld>
            <a:endParaRPr lang="en-GB"/>
          </a:p>
        </p:txBody>
      </p:sp>
    </p:spTree>
    <p:extLst>
      <p:ext uri="{BB962C8B-B14F-4D97-AF65-F5344CB8AC3E}">
        <p14:creationId xmlns:p14="http://schemas.microsoft.com/office/powerpoint/2010/main" val="242489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Concept: fundraising, social, regular meeting, end of term party, pub quiz, </a:t>
            </a:r>
          </a:p>
          <a:p>
            <a:pPr marL="171450" indent="-171450">
              <a:buFontTx/>
              <a:buChar char="-"/>
            </a:pPr>
            <a:r>
              <a:rPr lang="en-GB" dirty="0"/>
              <a:t>Costs: funding forms, using your account, how to access (invoice, card, reimbursement). Cost/income sheet</a:t>
            </a:r>
          </a:p>
          <a:p>
            <a:pPr marL="171450" indent="-171450">
              <a:buFontTx/>
              <a:buChar char="-"/>
            </a:pPr>
            <a:r>
              <a:rPr lang="en-GB" dirty="0"/>
              <a:t>Location: room booking 3 weeks in advance, porters, room booking form. EXTERNAL event needs RA and health and safety checks (trip list)</a:t>
            </a:r>
          </a:p>
          <a:p>
            <a:pPr marL="171450" indent="-171450">
              <a:buFontTx/>
              <a:buChar char="-"/>
            </a:pPr>
            <a:r>
              <a:rPr lang="en-GB" dirty="0"/>
              <a:t>Guest speaker checks: 3 weeks in advance, explain process</a:t>
            </a:r>
          </a:p>
          <a:p>
            <a:pPr marL="171450" indent="-171450">
              <a:buFontTx/>
              <a:buChar char="-"/>
            </a:pPr>
            <a:r>
              <a:rPr lang="en-GB" dirty="0"/>
              <a:t>Ordering: give yourself enough time for things to arrive and a time buffer to get last minute things</a:t>
            </a:r>
          </a:p>
          <a:p>
            <a:pPr marL="171450" indent="-171450">
              <a:buFontTx/>
              <a:buChar char="-"/>
            </a:pPr>
            <a:r>
              <a:rPr lang="en-GB" dirty="0"/>
              <a:t>Promo: use your messaging tool on webpage, social media. Ask James Dix to add things to newsletters and screens (dimensions). Add event to website and ask to set up tickets if needed.</a:t>
            </a:r>
          </a:p>
        </p:txBody>
      </p:sp>
      <p:sp>
        <p:nvSpPr>
          <p:cNvPr id="4" name="Slide Number Placeholder 3"/>
          <p:cNvSpPr>
            <a:spLocks noGrp="1"/>
          </p:cNvSpPr>
          <p:nvPr>
            <p:ph type="sldNum" sz="quarter" idx="5"/>
          </p:nvPr>
        </p:nvSpPr>
        <p:spPr/>
        <p:txBody>
          <a:bodyPr/>
          <a:lstStyle/>
          <a:p>
            <a:fld id="{46FDFEF9-1FDD-447C-A41D-FF2484164EF8}" type="slidenum">
              <a:rPr lang="en-GB" smtClean="0"/>
              <a:t>2</a:t>
            </a:fld>
            <a:endParaRPr lang="en-GB"/>
          </a:p>
        </p:txBody>
      </p:sp>
    </p:spTree>
    <p:extLst>
      <p:ext uri="{BB962C8B-B14F-4D97-AF65-F5344CB8AC3E}">
        <p14:creationId xmlns:p14="http://schemas.microsoft.com/office/powerpoint/2010/main" val="230164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that you know who is doing what on the day of the event to make sure you’ve done everything possible to iron out any last-minute bugs.</a:t>
            </a:r>
          </a:p>
          <a:p>
            <a:endParaRPr lang="en-GB" dirty="0"/>
          </a:p>
          <a:p>
            <a:r>
              <a:rPr lang="en-GB" dirty="0"/>
              <a:t>When booking your room, you would have included the time it takes to set up and clear down the event. Make sure there are committee or helpers in place for this.</a:t>
            </a:r>
          </a:p>
          <a:p>
            <a:endParaRPr lang="en-GB" dirty="0"/>
          </a:p>
          <a:p>
            <a:r>
              <a:rPr lang="en-GB" dirty="0"/>
              <a:t>Having a staffing plan will help make sure you have everything ready on the day. This also shares out the responsibilities, cause on the day it can get hectic and easy to forget things if you try and do it all on your own. </a:t>
            </a:r>
          </a:p>
        </p:txBody>
      </p:sp>
      <p:sp>
        <p:nvSpPr>
          <p:cNvPr id="4" name="Slide Number Placeholder 3"/>
          <p:cNvSpPr>
            <a:spLocks noGrp="1"/>
          </p:cNvSpPr>
          <p:nvPr>
            <p:ph type="sldNum" sz="quarter" idx="10"/>
          </p:nvPr>
        </p:nvSpPr>
        <p:spPr/>
        <p:txBody>
          <a:bodyPr/>
          <a:lstStyle/>
          <a:p>
            <a:fld id="{46FDFEF9-1FDD-447C-A41D-FF2484164EF8}" type="slidenum">
              <a:rPr lang="en-GB" smtClean="0"/>
              <a:t>3</a:t>
            </a:fld>
            <a:endParaRPr lang="en-GB"/>
          </a:p>
        </p:txBody>
      </p:sp>
    </p:spTree>
    <p:extLst>
      <p:ext uri="{BB962C8B-B14F-4D97-AF65-F5344CB8AC3E}">
        <p14:creationId xmlns:p14="http://schemas.microsoft.com/office/powerpoint/2010/main" val="419903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Debrief: not necessarily needed when it’s a small social or a regular thing, but mainly for when you organise a big one-off event like an end of term party in Lower Deck or an exhibition. </a:t>
            </a:r>
          </a:p>
          <a:p>
            <a:endParaRPr lang="en-GB" dirty="0"/>
          </a:p>
          <a:p>
            <a:r>
              <a:rPr lang="en-GB" dirty="0"/>
              <a:t>It’s good to get everything off your chest and see in retrospect, how you thought it all went. This is good for you guys so you know how to improve if you </a:t>
            </a:r>
            <a:r>
              <a:rPr lang="en-GB" dirty="0" err="1"/>
              <a:t>wanna</a:t>
            </a:r>
            <a:r>
              <a:rPr lang="en-GB" dirty="0"/>
              <a:t> try and do it again, if it’s an annual event, it’ll be good to have notes to give to the new committee who come in. It’s also really helpful for us to see how we can do better or improve our processes.</a:t>
            </a:r>
          </a:p>
          <a:p>
            <a:endParaRPr lang="en-GB" dirty="0"/>
          </a:p>
          <a:p>
            <a:r>
              <a:rPr lang="en-GB" dirty="0"/>
              <a:t>Also, we love pictures of everything you do – so send them over to us to share </a:t>
            </a:r>
            <a:r>
              <a:rPr lang="en-GB" dirty="0" err="1"/>
              <a:t>share</a:t>
            </a:r>
            <a:r>
              <a:rPr lang="en-GB" dirty="0"/>
              <a:t> </a:t>
            </a:r>
            <a:r>
              <a:rPr lang="en-GB" dirty="0" err="1"/>
              <a:t>share</a:t>
            </a:r>
            <a:r>
              <a:rPr lang="en-GB"/>
              <a:t>! </a:t>
            </a:r>
            <a:endParaRPr lang="en-GB" dirty="0"/>
          </a:p>
        </p:txBody>
      </p:sp>
      <p:sp>
        <p:nvSpPr>
          <p:cNvPr id="4" name="Slide Number Placeholder 3"/>
          <p:cNvSpPr>
            <a:spLocks noGrp="1"/>
          </p:cNvSpPr>
          <p:nvPr>
            <p:ph type="sldNum" sz="quarter" idx="10"/>
          </p:nvPr>
        </p:nvSpPr>
        <p:spPr/>
        <p:txBody>
          <a:bodyPr/>
          <a:lstStyle/>
          <a:p>
            <a:fld id="{46FDFEF9-1FDD-447C-A41D-FF2484164EF8}" type="slidenum">
              <a:rPr lang="en-GB" smtClean="0"/>
              <a:t>4</a:t>
            </a:fld>
            <a:endParaRPr lang="en-GB"/>
          </a:p>
        </p:txBody>
      </p:sp>
    </p:spTree>
    <p:extLst>
      <p:ext uri="{BB962C8B-B14F-4D97-AF65-F5344CB8AC3E}">
        <p14:creationId xmlns:p14="http://schemas.microsoft.com/office/powerpoint/2010/main" val="173674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need to be aware of all of the resources you have as a student group as this will answer a lot of questions you might have when planning an event.</a:t>
            </a:r>
          </a:p>
          <a:p>
            <a:endParaRPr lang="en-GB" dirty="0"/>
          </a:p>
          <a:p>
            <a:r>
              <a:rPr lang="en-GB" dirty="0"/>
              <a:t>A main resource is money. You have a few ways of accessing this. One is your generated account, which has all money generated by memberships and other income (e.g. fundraising). This account is for you to use to pay for anything your group does throughout the year. Your treasurer is in charge of looking after all finances and making sure you don’t overspend. </a:t>
            </a:r>
          </a:p>
          <a:p>
            <a:endParaRPr lang="en-GB" dirty="0"/>
          </a:p>
          <a:p>
            <a:r>
              <a:rPr lang="en-GB" dirty="0"/>
              <a:t>There are also some funding pots that you can apply to for extra funding for an event. All students groups have access to the Activities Development Fund. The clue’s in the name with this one, it’s mainly for developing what your group is set out to achieve. Development comes in the form of offering an improved event to ones you’ve put on before, to encourage more people to join and to show a long-term benefit to the society or club.</a:t>
            </a:r>
          </a:p>
          <a:p>
            <a:endParaRPr lang="en-GB" dirty="0"/>
          </a:p>
          <a:p>
            <a:r>
              <a:rPr lang="en-GB" dirty="0"/>
              <a:t>Another pot of funding is the Academic Communities Funding. This is a pot of funding mainly for academic societies, so their applications will be prioritised, but depending on the type and point of the event, it could be opened to others to apply for. This funding is for events/projects that engage members/students in community building activity and try to engage with students who don’t traditionally get involved with SU stuff. You could also collaborate with academic societies to put on a joint event.</a:t>
            </a:r>
          </a:p>
          <a:p>
            <a:endParaRPr lang="en-GB" dirty="0"/>
          </a:p>
          <a:p>
            <a:r>
              <a:rPr lang="en-GB" dirty="0"/>
              <a:t>Community Ambassadors: Another resource to come from Academic Communities is actual man-power help. CA’s are there to offer you a hand with your project or event, whether it’s helping to put up décor, man the guest list at the door… whatever you need! We have CA’s on all 3 campuses.</a:t>
            </a:r>
          </a:p>
          <a:p>
            <a:endParaRPr lang="en-GB" dirty="0"/>
          </a:p>
          <a:p>
            <a:r>
              <a:rPr lang="en-GB" dirty="0"/>
              <a:t>Activities Store Room: Sometimes it’s hard to stuff all of your orders in your room at home. We know groups have a lot of things (equipment for sports) so we have a trusty store room in Dreadnought, where there is a small space for each student group to keep some of their stuff until they need it. </a:t>
            </a:r>
          </a:p>
          <a:p>
            <a:endParaRPr lang="en-GB" dirty="0"/>
          </a:p>
          <a:p>
            <a:r>
              <a:rPr lang="en-GB" dirty="0"/>
              <a:t>Marketing Team: the GSU marketing team keep tabs on all our social medias, and also newsletters that go to all our members. Always asking for content for this so send it their way. They can also put stuff up on the screens, you just need to have the dimensions.</a:t>
            </a:r>
          </a:p>
          <a:p>
            <a:endParaRPr lang="en-GB" dirty="0"/>
          </a:p>
          <a:p>
            <a:r>
              <a:rPr lang="en-GB" dirty="0"/>
              <a:t>GSU staff: we’re a fountain of knowledge – use it! Should you have questions about tech or room bookings or Lower Deck, you can just pop in and ask as we are here to help you with your events.</a:t>
            </a:r>
          </a:p>
          <a:p>
            <a:endParaRPr lang="en-GB" dirty="0"/>
          </a:p>
          <a:p>
            <a:endParaRPr lang="en-GB" dirty="0"/>
          </a:p>
        </p:txBody>
      </p:sp>
      <p:sp>
        <p:nvSpPr>
          <p:cNvPr id="4" name="Slide Number Placeholder 3"/>
          <p:cNvSpPr>
            <a:spLocks noGrp="1"/>
          </p:cNvSpPr>
          <p:nvPr>
            <p:ph type="sldNum" sz="quarter" idx="5"/>
          </p:nvPr>
        </p:nvSpPr>
        <p:spPr/>
        <p:txBody>
          <a:bodyPr/>
          <a:lstStyle/>
          <a:p>
            <a:fld id="{46FDFEF9-1FDD-447C-A41D-FF2484164EF8}" type="slidenum">
              <a:rPr lang="en-GB" smtClean="0"/>
              <a:t>5</a:t>
            </a:fld>
            <a:endParaRPr lang="en-GB"/>
          </a:p>
        </p:txBody>
      </p:sp>
    </p:spTree>
    <p:extLst>
      <p:ext uri="{BB962C8B-B14F-4D97-AF65-F5344CB8AC3E}">
        <p14:creationId xmlns:p14="http://schemas.microsoft.com/office/powerpoint/2010/main" val="52876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things to take from this, alongside the actual process are summarised in 4 points. </a:t>
            </a:r>
          </a:p>
          <a:p>
            <a:endParaRPr lang="en-GB" dirty="0"/>
          </a:p>
          <a:p>
            <a:r>
              <a:rPr lang="en-GB" dirty="0"/>
              <a:t>Timing: Time management is a skill that you will improve as a committee member as event planning forces you to make sure you have things booked and ordered with time to spare. If you keep on top of this, running events shouldn’t add too much extra pressure to your day-to-day. </a:t>
            </a:r>
          </a:p>
          <a:p>
            <a:endParaRPr lang="en-GB" dirty="0"/>
          </a:p>
          <a:p>
            <a:r>
              <a:rPr lang="en-GB" dirty="0"/>
              <a:t>Communication: things start to breakdown if there’s a lack of communication between committee members and also between us and the committee. If something’s not going right, tell us and we can figure out how to sort it out before it’s too late (e.g. if your order hasn’t arrived yet). Share everything you’re doing with at least one other person so in case you’re ill or can’t be there, someone else can take over and still know what’s happening.</a:t>
            </a:r>
          </a:p>
          <a:p>
            <a:endParaRPr lang="en-GB" dirty="0"/>
          </a:p>
          <a:p>
            <a:r>
              <a:rPr lang="en-GB" dirty="0"/>
              <a:t>Finance: it’s so important to keep on top of what you’re spending. Overspending means having to make the money back somehow before the end of the year which is a pain. You have an idea of how much money you’re bringing in and how much things are going to spend. Have a spreadsheet or some kind of document to keep track of everything.</a:t>
            </a:r>
          </a:p>
          <a:p>
            <a:endParaRPr lang="en-GB" dirty="0"/>
          </a:p>
          <a:p>
            <a:r>
              <a:rPr lang="en-GB" dirty="0"/>
              <a:t>Ask: We are all here, being paid, to support you. Students groups and held so highly in the eyes of the SU and the university. They love seeing what you achieve so of course we’re here to help answer all questions you have, no matter how small. </a:t>
            </a:r>
          </a:p>
        </p:txBody>
      </p:sp>
      <p:sp>
        <p:nvSpPr>
          <p:cNvPr id="4" name="Slide Number Placeholder 3"/>
          <p:cNvSpPr>
            <a:spLocks noGrp="1"/>
          </p:cNvSpPr>
          <p:nvPr>
            <p:ph type="sldNum" sz="quarter" idx="5"/>
          </p:nvPr>
        </p:nvSpPr>
        <p:spPr/>
        <p:txBody>
          <a:bodyPr/>
          <a:lstStyle/>
          <a:p>
            <a:fld id="{46FDFEF9-1FDD-447C-A41D-FF2484164EF8}" type="slidenum">
              <a:rPr lang="en-GB" smtClean="0"/>
              <a:t>6</a:t>
            </a:fld>
            <a:endParaRPr lang="en-GB"/>
          </a:p>
        </p:txBody>
      </p:sp>
    </p:spTree>
    <p:extLst>
      <p:ext uri="{BB962C8B-B14F-4D97-AF65-F5344CB8AC3E}">
        <p14:creationId xmlns:p14="http://schemas.microsoft.com/office/powerpoint/2010/main" val="139027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8149-F9E7-4578-BF89-9C5BC73DA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72C372-9BC1-4290-B9F1-41FF71088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6466AA-EEFF-436D-96DF-DC9448F0AE19}"/>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71239A7A-43B3-4DBF-AFFC-59E5A16670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F3C5E-6929-44F0-9752-AF36BAF2A4B7}"/>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393499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A8FE-0106-48C6-A4FE-CF5AD44431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E39958-0213-43F2-A57D-D505531EE8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8E9FA7-F211-4F54-AF0A-87C3C86DD5FA}"/>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85C61FF5-5F27-415B-B9B4-70AD76A27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54481-4B8A-4E77-9D47-FC42FAE5011B}"/>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345772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3532C-E3B3-4E22-8339-916B710938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85E3F2-8F46-4040-BE48-B0D7A663CB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ADA96-4FB0-4BF9-8C41-82FBF77C86EA}"/>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4B659C46-BD4D-473E-8CA2-CA59B79CCD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C4A7A-6693-4C1E-9508-323EA05A8B51}"/>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3391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descr="02999_GSU_Ppt_Backgrounds_Artboard 1 copy 6.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5999"/>
          </a:xfrm>
          <a:prstGeom prst="rect">
            <a:avLst/>
          </a:prstGeom>
        </p:spPr>
      </p:pic>
    </p:spTree>
    <p:extLst>
      <p:ext uri="{BB962C8B-B14F-4D97-AF65-F5344CB8AC3E}">
        <p14:creationId xmlns:p14="http://schemas.microsoft.com/office/powerpoint/2010/main" val="4054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84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865" y="318630"/>
            <a:ext cx="1086147" cy="587915"/>
          </a:xfrm>
          <a:prstGeom prst="rect">
            <a:avLst/>
          </a:prstGeom>
        </p:spPr>
      </p:pic>
    </p:spTree>
    <p:extLst>
      <p:ext uri="{BB962C8B-B14F-4D97-AF65-F5344CB8AC3E}">
        <p14:creationId xmlns:p14="http://schemas.microsoft.com/office/powerpoint/2010/main" val="249276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27CA-ADA2-402E-A932-E42A8622F9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9AC8D-978B-414E-83B6-B27F27EF2F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C1239-8989-4AEA-9608-0EAC8190138F}"/>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3CFB6F40-E529-47ED-89EE-133C6EBBA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95523-32A9-428F-8278-37D54B26CAA9}"/>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344658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E2FD-1BE3-456F-8F97-963D699CB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ACD3D5-19FF-46AD-B767-DE394F389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F07630-27C7-469F-8784-7539D219A280}"/>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CB390AEA-28B6-4394-88BE-606BB1CA4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6B290-D03A-40BE-AC94-48D4085871B2}"/>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424194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BBC4-C3D2-4C94-84B2-6C97EA835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3AA019-32A7-4B09-B20C-446A329911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B31CE7-67C6-4D39-968A-DF91DFF4F7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55E81A-91A8-4292-BAD8-C4475B2ACBD3}"/>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6" name="Footer Placeholder 5">
            <a:extLst>
              <a:ext uri="{FF2B5EF4-FFF2-40B4-BE49-F238E27FC236}">
                <a16:creationId xmlns:a16="http://schemas.microsoft.com/office/drawing/2014/main" id="{382971FA-6963-4721-B58A-2103F8F33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0B16FE-EE38-4ABC-951C-8573651AFA49}"/>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4852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26E3-4421-4F86-B10C-093472EAF0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65ECB-7316-4299-B61A-7AA9373FC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4583D7-D830-4D01-A958-C3E5B9BFEB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072EB0-453D-4D59-980E-B5407757F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679385-7130-42A0-88D1-C720317FDC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B39AF8-C298-4181-9283-21DF6B0C6C58}"/>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8" name="Footer Placeholder 7">
            <a:extLst>
              <a:ext uri="{FF2B5EF4-FFF2-40B4-BE49-F238E27FC236}">
                <a16:creationId xmlns:a16="http://schemas.microsoft.com/office/drawing/2014/main" id="{90FB42A3-BD62-4439-8A0B-EAC7398DF2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04F49B-6067-4ADE-AFC0-ED12B14D57E9}"/>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2289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A1F3-298E-4DE7-8A30-A6E56ACE66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A569CA-5169-4D35-8180-9D5AD78552E4}"/>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4" name="Footer Placeholder 3">
            <a:extLst>
              <a:ext uri="{FF2B5EF4-FFF2-40B4-BE49-F238E27FC236}">
                <a16:creationId xmlns:a16="http://schemas.microsoft.com/office/drawing/2014/main" id="{A6AF165A-4ACC-46CF-AFC8-54A004EEC0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555C11-3204-490E-B89C-959FE86C8635}"/>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404923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E0F63-F1B1-454E-90D0-25BCB24AC4A0}"/>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3" name="Footer Placeholder 2">
            <a:extLst>
              <a:ext uri="{FF2B5EF4-FFF2-40B4-BE49-F238E27FC236}">
                <a16:creationId xmlns:a16="http://schemas.microsoft.com/office/drawing/2014/main" id="{D13B9BAA-76B2-43DF-9603-D9A6A905D0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8ADC75-9DC6-4B07-B51F-CD0D5F0EB892}"/>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71269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E96-07B6-42E9-BDDF-806C050DB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93E647-E630-451A-B96F-3E259A542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0D3E04-E7E6-4300-B65A-A90A93CDA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710D3E-4F90-4712-A3B5-3E8AD5522CF1}"/>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6" name="Footer Placeholder 5">
            <a:extLst>
              <a:ext uri="{FF2B5EF4-FFF2-40B4-BE49-F238E27FC236}">
                <a16:creationId xmlns:a16="http://schemas.microsoft.com/office/drawing/2014/main" id="{ADE72BDB-05EC-4452-95AD-7CB1CD263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2F3D88-E930-4E19-A5C5-E9690679A97E}"/>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238794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70BC-A598-4823-A2C6-9E87108A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0429D9-4EAF-4DD8-B069-0FC667B31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951687-270D-4681-869B-23572BF75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E56BAF-4625-44BD-BEF1-5409F8929850}"/>
              </a:ext>
            </a:extLst>
          </p:cNvPr>
          <p:cNvSpPr>
            <a:spLocks noGrp="1"/>
          </p:cNvSpPr>
          <p:nvPr>
            <p:ph type="dt" sz="half" idx="10"/>
          </p:nvPr>
        </p:nvSpPr>
        <p:spPr/>
        <p:txBody>
          <a:bodyPr/>
          <a:lstStyle/>
          <a:p>
            <a:fld id="{1CD8E40A-AD48-44F5-A4FB-0FE3805A5CF4}" type="datetimeFigureOut">
              <a:rPr lang="en-GB" smtClean="0"/>
              <a:t>21/05/2019</a:t>
            </a:fld>
            <a:endParaRPr lang="en-GB"/>
          </a:p>
        </p:txBody>
      </p:sp>
      <p:sp>
        <p:nvSpPr>
          <p:cNvPr id="6" name="Footer Placeholder 5">
            <a:extLst>
              <a:ext uri="{FF2B5EF4-FFF2-40B4-BE49-F238E27FC236}">
                <a16:creationId xmlns:a16="http://schemas.microsoft.com/office/drawing/2014/main" id="{D2853A30-3D96-4D2F-A319-212E8F9EB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7D045-C6E8-4D02-B502-27E26DE13382}"/>
              </a:ext>
            </a:extLst>
          </p:cNvPr>
          <p:cNvSpPr>
            <a:spLocks noGrp="1"/>
          </p:cNvSpPr>
          <p:nvPr>
            <p:ph type="sldNum" sz="quarter" idx="12"/>
          </p:nvPr>
        </p:nvSpPr>
        <p:spPr/>
        <p:txBody>
          <a:bodyPr/>
          <a:lstStyle/>
          <a:p>
            <a:fld id="{639A235B-419B-47A6-A63B-F665FD5600CC}" type="slidenum">
              <a:rPr lang="en-GB" smtClean="0"/>
              <a:t>‹#›</a:t>
            </a:fld>
            <a:endParaRPr lang="en-GB"/>
          </a:p>
        </p:txBody>
      </p:sp>
    </p:spTree>
    <p:extLst>
      <p:ext uri="{BB962C8B-B14F-4D97-AF65-F5344CB8AC3E}">
        <p14:creationId xmlns:p14="http://schemas.microsoft.com/office/powerpoint/2010/main" val="357866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9C93A-6638-4435-B6F7-19603175C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032D8C-826E-450E-9E33-C0BCDB088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80E3A-DF97-4F2B-A824-F959D8F6A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8E40A-AD48-44F5-A4FB-0FE3805A5CF4}" type="datetimeFigureOut">
              <a:rPr lang="en-GB" smtClean="0"/>
              <a:t>21/05/2019</a:t>
            </a:fld>
            <a:endParaRPr lang="en-GB"/>
          </a:p>
        </p:txBody>
      </p:sp>
      <p:sp>
        <p:nvSpPr>
          <p:cNvPr id="5" name="Footer Placeholder 4">
            <a:extLst>
              <a:ext uri="{FF2B5EF4-FFF2-40B4-BE49-F238E27FC236}">
                <a16:creationId xmlns:a16="http://schemas.microsoft.com/office/drawing/2014/main" id="{6C798DE5-CD93-49C5-8CDF-7B6794956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1CF158-0B1B-483C-A2C9-D3156DC0C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A235B-419B-47A6-A63B-F665FD5600CC}" type="slidenum">
              <a:rPr lang="en-GB" smtClean="0"/>
              <a:t>‹#›</a:t>
            </a:fld>
            <a:endParaRPr lang="en-GB"/>
          </a:p>
        </p:txBody>
      </p:sp>
    </p:spTree>
    <p:extLst>
      <p:ext uri="{BB962C8B-B14F-4D97-AF65-F5344CB8AC3E}">
        <p14:creationId xmlns:p14="http://schemas.microsoft.com/office/powerpoint/2010/main" val="292077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4.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4.sv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svg"/><Relationship Id="rId24" Type="http://schemas.openxmlformats.org/officeDocument/2006/relationships/image" Target="../media/image23.png"/><Relationship Id="rId5" Type="http://schemas.openxmlformats.org/officeDocument/2006/relationships/image" Target="../media/image5.jpeg"/><Relationship Id="rId15" Type="http://schemas.openxmlformats.org/officeDocument/2006/relationships/image" Target="../media/image15.svg"/><Relationship Id="rId23" Type="http://schemas.microsoft.com/office/2007/relationships/hdphoto" Target="../media/hdphoto2.wdp"/><Relationship Id="rId10" Type="http://schemas.openxmlformats.org/officeDocument/2006/relationships/image" Target="../media/image10.png"/><Relationship Id="rId19" Type="http://schemas.openxmlformats.org/officeDocument/2006/relationships/image" Target="../media/image19.svg"/><Relationship Id="rId4" Type="http://schemas.microsoft.com/office/2007/relationships/hdphoto" Target="../media/hdphoto1.wdp"/><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D0850-38FE-4637-AB8F-8593C0883B71}"/>
              </a:ext>
            </a:extLst>
          </p:cNvPr>
          <p:cNvSpPr txBox="1"/>
          <p:nvPr/>
        </p:nvSpPr>
        <p:spPr>
          <a:xfrm>
            <a:off x="1622738" y="4265294"/>
            <a:ext cx="7495504" cy="1754326"/>
          </a:xfrm>
          <a:prstGeom prst="rect">
            <a:avLst/>
          </a:prstGeom>
          <a:noFill/>
        </p:spPr>
        <p:txBody>
          <a:bodyPr wrap="square" rtlCol="0">
            <a:spAutoFit/>
          </a:bodyPr>
          <a:lstStyle/>
          <a:p>
            <a:r>
              <a:rPr lang="en-GB" sz="2400" dirty="0">
                <a:solidFill>
                  <a:schemeClr val="bg1"/>
                </a:solidFill>
                <a:latin typeface="Neue Haas Grotesk Text Pro" panose="020B0504020202020204" pitchFamily="34" charset="0"/>
              </a:rPr>
              <a:t>Event Planning Session</a:t>
            </a:r>
          </a:p>
          <a:p>
            <a:endParaRPr lang="en-GB" sz="2400" dirty="0">
              <a:solidFill>
                <a:schemeClr val="bg1"/>
              </a:solidFill>
              <a:latin typeface="Neue Haas Grotesk Text Pro" panose="020B0504020202020204" pitchFamily="34" charset="0"/>
            </a:endParaRPr>
          </a:p>
          <a:p>
            <a:endParaRPr lang="en-GB" sz="2400" dirty="0">
              <a:solidFill>
                <a:schemeClr val="bg1"/>
              </a:solidFill>
              <a:latin typeface="Neue Haas Grotesk Text Pro" panose="020B0504020202020204" pitchFamily="34" charset="0"/>
            </a:endParaRPr>
          </a:p>
          <a:p>
            <a:r>
              <a:rPr lang="en-GB" dirty="0">
                <a:solidFill>
                  <a:schemeClr val="bg1"/>
                </a:solidFill>
                <a:latin typeface="Neue Haas Grotesk Text Pro" panose="020B0504020202020204" pitchFamily="34" charset="0"/>
              </a:rPr>
              <a:t>Priya Pabla</a:t>
            </a:r>
          </a:p>
          <a:p>
            <a:r>
              <a:rPr lang="en-GB" dirty="0">
                <a:solidFill>
                  <a:schemeClr val="bg1"/>
                </a:solidFill>
                <a:latin typeface="Neue Haas Grotesk Text Pro" panose="020B0504020202020204" pitchFamily="34" charset="0"/>
              </a:rPr>
              <a:t>Academic Communities Coordinator</a:t>
            </a:r>
            <a:endParaRPr lang="en-GB" dirty="0">
              <a:solidFill>
                <a:schemeClr val="bg1"/>
              </a:solidFill>
            </a:endParaRPr>
          </a:p>
        </p:txBody>
      </p:sp>
    </p:spTree>
    <p:extLst>
      <p:ext uri="{BB962C8B-B14F-4D97-AF65-F5344CB8AC3E}">
        <p14:creationId xmlns:p14="http://schemas.microsoft.com/office/powerpoint/2010/main" val="170489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66D19-09E8-4652-9C9D-CF780EFB2D43}"/>
              </a:ext>
            </a:extLst>
          </p:cNvPr>
          <p:cNvSpPr txBox="1"/>
          <p:nvPr/>
        </p:nvSpPr>
        <p:spPr>
          <a:xfrm>
            <a:off x="296214" y="270456"/>
            <a:ext cx="7907628" cy="584775"/>
          </a:xfrm>
          <a:prstGeom prst="rect">
            <a:avLst/>
          </a:prstGeom>
          <a:noFill/>
        </p:spPr>
        <p:txBody>
          <a:bodyPr wrap="square" rtlCol="0">
            <a:spAutoFit/>
          </a:bodyPr>
          <a:lstStyle/>
          <a:p>
            <a:r>
              <a:rPr lang="en-GB" sz="3200" dirty="0">
                <a:solidFill>
                  <a:schemeClr val="bg1"/>
                </a:solidFill>
                <a:latin typeface="Neue Haas Grotesk Text Pro" panose="020B0504020202020204" pitchFamily="34" charset="0"/>
              </a:rPr>
              <a:t>The Planning Timeline – </a:t>
            </a:r>
            <a:r>
              <a:rPr lang="en-GB" sz="3200" b="1" dirty="0">
                <a:solidFill>
                  <a:schemeClr val="bg1"/>
                </a:solidFill>
                <a:latin typeface="Neue Haas Grotesk Text Pro" panose="020B0504020202020204" pitchFamily="34" charset="0"/>
              </a:rPr>
              <a:t>pre-event</a:t>
            </a:r>
          </a:p>
        </p:txBody>
      </p:sp>
      <p:sp>
        <p:nvSpPr>
          <p:cNvPr id="5" name="TextBox 4">
            <a:extLst>
              <a:ext uri="{FF2B5EF4-FFF2-40B4-BE49-F238E27FC236}">
                <a16:creationId xmlns:a16="http://schemas.microsoft.com/office/drawing/2014/main" id="{5919B252-C018-4EF3-881D-0ED866F18854}"/>
              </a:ext>
            </a:extLst>
          </p:cNvPr>
          <p:cNvSpPr txBox="1"/>
          <p:nvPr/>
        </p:nvSpPr>
        <p:spPr>
          <a:xfrm>
            <a:off x="1629289" y="2576628"/>
            <a:ext cx="1880316" cy="369332"/>
          </a:xfrm>
          <a:prstGeom prst="rect">
            <a:avLst/>
          </a:prstGeom>
          <a:noFill/>
        </p:spPr>
        <p:txBody>
          <a:bodyPr wrap="square" rtlCol="0">
            <a:spAutoFit/>
          </a:bodyPr>
          <a:lstStyle/>
          <a:p>
            <a:r>
              <a:rPr lang="en-GB" b="1" dirty="0">
                <a:latin typeface="Neue Haas Grotesk Text Pro" panose="020B0504020202020204" pitchFamily="34" charset="0"/>
              </a:rPr>
              <a:t>Event Concept</a:t>
            </a:r>
          </a:p>
        </p:txBody>
      </p:sp>
      <p:pic>
        <p:nvPicPr>
          <p:cNvPr id="1026" name="Picture 2" descr="Image result for cartoon throwing money">
            <a:extLst>
              <a:ext uri="{FF2B5EF4-FFF2-40B4-BE49-F238E27FC236}">
                <a16:creationId xmlns:a16="http://schemas.microsoft.com/office/drawing/2014/main" id="{6C8B5894-AD5F-4EDC-A5BC-52E0A01FFB2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16" b="92780" l="10000" r="93692">
                        <a14:foregroundMark x1="67231" y1="6298" x2="67231" y2="6298"/>
                        <a14:foregroundMark x1="60769" y1="4916" x2="60769" y2="4916"/>
                        <a14:foregroundMark x1="44462" y1="12750" x2="44462" y2="12750"/>
                        <a14:foregroundMark x1="79077" y1="18740" x2="79077" y2="18740"/>
                        <a14:foregroundMark x1="83385" y1="24885" x2="83385" y2="24885"/>
                        <a14:foregroundMark x1="90154" y1="35484" x2="90154" y2="35484"/>
                        <a14:foregroundMark x1="84308" y1="43779" x2="84308" y2="43779"/>
                        <a14:foregroundMark x1="93846" y1="59754" x2="93846" y2="59754"/>
                        <a14:foregroundMark x1="23692" y1="52227" x2="23692" y2="52227"/>
                        <a14:foregroundMark x1="35385" y1="54992" x2="35385" y2="54992"/>
                        <a14:foregroundMark x1="36000" y1="54685" x2="36000" y2="54685"/>
                        <a14:foregroundMark x1="35231" y1="53917" x2="35231" y2="53917"/>
                        <a14:foregroundMark x1="41385" y1="34562" x2="41385" y2="34562"/>
                        <a14:foregroundMark x1="31692" y1="20276" x2="31692" y2="20276"/>
                        <a14:foregroundMark x1="14000" y1="31183" x2="14000" y2="31183"/>
                        <a14:foregroundMark x1="35538" y1="31490" x2="34769" y2="31490"/>
                        <a14:foregroundMark x1="12923" y1="67588" x2="12923" y2="67588"/>
                        <a14:foregroundMark x1="16923" y1="70353" x2="16923" y2="70353"/>
                        <a14:foregroundMark x1="14154" y1="79877" x2="14154" y2="79877"/>
                        <a14:foregroundMark x1="46769" y1="92780" x2="46769" y2="92780"/>
                      </a14:backgroundRemoval>
                    </a14:imgEffect>
                  </a14:imgLayer>
                </a14:imgProps>
              </a:ext>
              <a:ext uri="{28A0092B-C50C-407E-A947-70E740481C1C}">
                <a14:useLocalDpi xmlns:a14="http://schemas.microsoft.com/office/drawing/2010/main" val="0"/>
              </a:ext>
            </a:extLst>
          </a:blip>
          <a:srcRect/>
          <a:stretch>
            <a:fillRect/>
          </a:stretch>
        </p:blipFill>
        <p:spPr bwMode="auto">
          <a:xfrm>
            <a:off x="3992986" y="1189407"/>
            <a:ext cx="2453604" cy="24573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2015F0-4E37-44A7-A120-4EC3D3D14187}"/>
              </a:ext>
            </a:extLst>
          </p:cNvPr>
          <p:cNvSpPr txBox="1"/>
          <p:nvPr/>
        </p:nvSpPr>
        <p:spPr>
          <a:xfrm>
            <a:off x="4819200" y="3519297"/>
            <a:ext cx="1822900" cy="923330"/>
          </a:xfrm>
          <a:prstGeom prst="rect">
            <a:avLst/>
          </a:prstGeom>
          <a:noFill/>
        </p:spPr>
        <p:txBody>
          <a:bodyPr wrap="square" rtlCol="0">
            <a:spAutoFit/>
          </a:bodyPr>
          <a:lstStyle/>
          <a:p>
            <a:r>
              <a:rPr lang="en-GB" b="1" dirty="0">
                <a:latin typeface="Neue Haas Grotesk Text Pro" panose="020B0504020202020204" pitchFamily="34" charset="0"/>
              </a:rPr>
              <a:t>Estimated costs/locating funding </a:t>
            </a:r>
          </a:p>
        </p:txBody>
      </p:sp>
      <p:pic>
        <p:nvPicPr>
          <p:cNvPr id="1028" name="Picture 4" descr="Image result for lower deck greenwich">
            <a:extLst>
              <a:ext uri="{FF2B5EF4-FFF2-40B4-BE49-F238E27FC236}">
                <a16:creationId xmlns:a16="http://schemas.microsoft.com/office/drawing/2014/main" id="{E35BEF08-9C33-4588-BC66-B4F666A15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812" y="1434074"/>
            <a:ext cx="1077176" cy="1077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very hill greenwich">
            <a:extLst>
              <a:ext uri="{FF2B5EF4-FFF2-40B4-BE49-F238E27FC236}">
                <a16:creationId xmlns:a16="http://schemas.microsoft.com/office/drawing/2014/main" id="{3A2CA965-1CFD-4668-9BAE-98633272B6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9988" y="2642005"/>
            <a:ext cx="216060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0AFC6C-0CE3-4610-8F49-25617B325AE0}"/>
              </a:ext>
            </a:extLst>
          </p:cNvPr>
          <p:cNvPicPr>
            <a:picLocks noChangeAspect="1"/>
          </p:cNvPicPr>
          <p:nvPr/>
        </p:nvPicPr>
        <p:blipFill>
          <a:blip r:embed="rId7"/>
          <a:stretch>
            <a:fillRect/>
          </a:stretch>
        </p:blipFill>
        <p:spPr>
          <a:xfrm>
            <a:off x="9442707" y="1277552"/>
            <a:ext cx="1954723" cy="1299076"/>
          </a:xfrm>
          <a:prstGeom prst="rect">
            <a:avLst/>
          </a:prstGeom>
        </p:spPr>
      </p:pic>
      <p:sp>
        <p:nvSpPr>
          <p:cNvPr id="16" name="TextBox 15">
            <a:extLst>
              <a:ext uri="{FF2B5EF4-FFF2-40B4-BE49-F238E27FC236}">
                <a16:creationId xmlns:a16="http://schemas.microsoft.com/office/drawing/2014/main" id="{402BC642-5B19-4F2E-91BC-5D2858F6AB57}"/>
              </a:ext>
            </a:extLst>
          </p:cNvPr>
          <p:cNvSpPr txBox="1"/>
          <p:nvPr/>
        </p:nvSpPr>
        <p:spPr>
          <a:xfrm>
            <a:off x="9880595" y="2928439"/>
            <a:ext cx="1954723" cy="646331"/>
          </a:xfrm>
          <a:prstGeom prst="rect">
            <a:avLst/>
          </a:prstGeom>
          <a:noFill/>
        </p:spPr>
        <p:txBody>
          <a:bodyPr wrap="square" rtlCol="0">
            <a:spAutoFit/>
          </a:bodyPr>
          <a:lstStyle/>
          <a:p>
            <a:r>
              <a:rPr lang="en-GB" b="1" dirty="0">
                <a:latin typeface="Neue Haas Grotesk Text Pro" panose="020B0504020202020204" pitchFamily="34" charset="0"/>
              </a:rPr>
              <a:t>Location/room booking</a:t>
            </a:r>
          </a:p>
        </p:txBody>
      </p:sp>
      <p:pic>
        <p:nvPicPr>
          <p:cNvPr id="14" name="Graphic 13" descr="Arrow: Slight curve">
            <a:extLst>
              <a:ext uri="{FF2B5EF4-FFF2-40B4-BE49-F238E27FC236}">
                <a16:creationId xmlns:a16="http://schemas.microsoft.com/office/drawing/2014/main" id="{38029AE1-A2DB-4E99-A859-677BDDD610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9644" y="1854601"/>
            <a:ext cx="1023341" cy="1288168"/>
          </a:xfrm>
          <a:prstGeom prst="rect">
            <a:avLst/>
          </a:prstGeom>
        </p:spPr>
      </p:pic>
      <p:pic>
        <p:nvPicPr>
          <p:cNvPr id="19" name="Graphic 18" descr="Arrow: Slight curve">
            <a:extLst>
              <a:ext uri="{FF2B5EF4-FFF2-40B4-BE49-F238E27FC236}">
                <a16:creationId xmlns:a16="http://schemas.microsoft.com/office/drawing/2014/main" id="{48B08BD7-20BC-4F6D-B515-081D71DE03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7431" y="1854600"/>
            <a:ext cx="1023341" cy="1299076"/>
          </a:xfrm>
          <a:prstGeom prst="rect">
            <a:avLst/>
          </a:prstGeom>
        </p:spPr>
      </p:pic>
      <p:pic>
        <p:nvPicPr>
          <p:cNvPr id="17" name="Graphic 16" descr="Arrow: Rotate right">
            <a:extLst>
              <a:ext uri="{FF2B5EF4-FFF2-40B4-BE49-F238E27FC236}">
                <a16:creationId xmlns:a16="http://schemas.microsoft.com/office/drawing/2014/main" id="{1B8E3A27-953E-407D-A901-6D5E5C9627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10219078" y="4062196"/>
            <a:ext cx="1477456" cy="1075477"/>
          </a:xfrm>
          <a:prstGeom prst="rect">
            <a:avLst/>
          </a:prstGeom>
        </p:spPr>
      </p:pic>
      <p:pic>
        <p:nvPicPr>
          <p:cNvPr id="20" name="Graphic 19" descr="Group brainstorm">
            <a:extLst>
              <a:ext uri="{FF2B5EF4-FFF2-40B4-BE49-F238E27FC236}">
                <a16:creationId xmlns:a16="http://schemas.microsoft.com/office/drawing/2014/main" id="{DC650152-BAA4-4F3D-8826-51C084F449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4687" y="1688228"/>
            <a:ext cx="1646044" cy="1646044"/>
          </a:xfrm>
          <a:prstGeom prst="rect">
            <a:avLst/>
          </a:prstGeom>
        </p:spPr>
      </p:pic>
      <p:pic>
        <p:nvPicPr>
          <p:cNvPr id="22" name="Graphic 21" descr="Lecturer">
            <a:extLst>
              <a:ext uri="{FF2B5EF4-FFF2-40B4-BE49-F238E27FC236}">
                <a16:creationId xmlns:a16="http://schemas.microsoft.com/office/drawing/2014/main" id="{D0098A20-C535-408C-AAD4-1F4B7329F46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42707" y="4729062"/>
            <a:ext cx="1225721" cy="1225721"/>
          </a:xfrm>
          <a:prstGeom prst="rect">
            <a:avLst/>
          </a:prstGeom>
        </p:spPr>
      </p:pic>
      <p:pic>
        <p:nvPicPr>
          <p:cNvPr id="24" name="Graphic 23" descr="Teacher">
            <a:extLst>
              <a:ext uri="{FF2B5EF4-FFF2-40B4-BE49-F238E27FC236}">
                <a16:creationId xmlns:a16="http://schemas.microsoft.com/office/drawing/2014/main" id="{A9154268-BBC9-46F8-AB85-0703B69003F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0164" y="4578355"/>
            <a:ext cx="1219200" cy="1219200"/>
          </a:xfrm>
          <a:prstGeom prst="rect">
            <a:avLst/>
          </a:prstGeom>
        </p:spPr>
      </p:pic>
      <p:sp>
        <p:nvSpPr>
          <p:cNvPr id="28" name="TextBox 27">
            <a:extLst>
              <a:ext uri="{FF2B5EF4-FFF2-40B4-BE49-F238E27FC236}">
                <a16:creationId xmlns:a16="http://schemas.microsoft.com/office/drawing/2014/main" id="{E0E14973-F8B3-4CF6-B2D9-7CE23C520927}"/>
              </a:ext>
            </a:extLst>
          </p:cNvPr>
          <p:cNvSpPr txBox="1"/>
          <p:nvPr/>
        </p:nvSpPr>
        <p:spPr>
          <a:xfrm>
            <a:off x="8203842" y="6195304"/>
            <a:ext cx="2918958" cy="369332"/>
          </a:xfrm>
          <a:prstGeom prst="rect">
            <a:avLst/>
          </a:prstGeom>
          <a:noFill/>
        </p:spPr>
        <p:txBody>
          <a:bodyPr wrap="square" rtlCol="0">
            <a:spAutoFit/>
          </a:bodyPr>
          <a:lstStyle/>
          <a:p>
            <a:r>
              <a:rPr lang="en-GB" b="1" dirty="0">
                <a:latin typeface="Neue Haas Grotesk Text Pro" panose="020B0504020202020204" pitchFamily="34" charset="0"/>
              </a:rPr>
              <a:t>Guest Speaker checks?</a:t>
            </a:r>
          </a:p>
        </p:txBody>
      </p:sp>
      <p:pic>
        <p:nvPicPr>
          <p:cNvPr id="26" name="Graphic 25" descr="Arrow: Clockwise curve">
            <a:extLst>
              <a:ext uri="{FF2B5EF4-FFF2-40B4-BE49-F238E27FC236}">
                <a16:creationId xmlns:a16="http://schemas.microsoft.com/office/drawing/2014/main" id="{ABFBB6AA-9A30-476A-B4D1-CE9FD01849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200000">
            <a:off x="6648501" y="4970685"/>
            <a:ext cx="1135939" cy="1326492"/>
          </a:xfrm>
          <a:prstGeom prst="rect">
            <a:avLst/>
          </a:prstGeom>
        </p:spPr>
      </p:pic>
      <p:pic>
        <p:nvPicPr>
          <p:cNvPr id="27" name="Picture 26">
            <a:extLst>
              <a:ext uri="{FF2B5EF4-FFF2-40B4-BE49-F238E27FC236}">
                <a16:creationId xmlns:a16="http://schemas.microsoft.com/office/drawing/2014/main" id="{4368936F-B247-459A-9E0E-2D2EAB47D2D0}"/>
              </a:ext>
            </a:extLst>
          </p:cNvPr>
          <p:cNvPicPr>
            <a:picLocks noChangeAspect="1"/>
          </p:cNvPicPr>
          <p:nvPr/>
        </p:nvPicPr>
        <p:blipFill>
          <a:blip r:embed="rId20"/>
          <a:stretch>
            <a:fillRect/>
          </a:stretch>
        </p:blipFill>
        <p:spPr>
          <a:xfrm>
            <a:off x="3727335" y="5471876"/>
            <a:ext cx="1448151" cy="813861"/>
          </a:xfrm>
          <a:prstGeom prst="rect">
            <a:avLst/>
          </a:prstGeom>
        </p:spPr>
      </p:pic>
      <p:pic>
        <p:nvPicPr>
          <p:cNvPr id="30" name="Picture 29">
            <a:extLst>
              <a:ext uri="{FF2B5EF4-FFF2-40B4-BE49-F238E27FC236}">
                <a16:creationId xmlns:a16="http://schemas.microsoft.com/office/drawing/2014/main" id="{19AB3597-584F-4B89-9D5D-A6C24E004EDA}"/>
              </a:ext>
            </a:extLst>
          </p:cNvPr>
          <p:cNvPicPr>
            <a:picLocks noChangeAspect="1"/>
          </p:cNvPicPr>
          <p:nvPr/>
        </p:nvPicPr>
        <p:blipFill>
          <a:blip r:embed="rId21"/>
          <a:stretch>
            <a:fillRect/>
          </a:stretch>
        </p:blipFill>
        <p:spPr>
          <a:xfrm>
            <a:off x="5122774" y="5323830"/>
            <a:ext cx="1448151" cy="630953"/>
          </a:xfrm>
          <a:prstGeom prst="rect">
            <a:avLst/>
          </a:prstGeom>
        </p:spPr>
      </p:pic>
      <p:pic>
        <p:nvPicPr>
          <p:cNvPr id="31" name="Picture 30">
            <a:extLst>
              <a:ext uri="{FF2B5EF4-FFF2-40B4-BE49-F238E27FC236}">
                <a16:creationId xmlns:a16="http://schemas.microsoft.com/office/drawing/2014/main" id="{5A24A706-B0A9-4056-ADAD-E7CA8AC02848}"/>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63409" y1="45130" x2="63409" y2="45130"/>
                        <a14:foregroundMark x1="59886" y1="24838" x2="59886" y2="24838"/>
                        <a14:foregroundMark x1="28409" y1="62338" x2="28409" y2="62338"/>
                        <a14:foregroundMark x1="38409" y1="59253" x2="38409" y2="59253"/>
                        <a14:foregroundMark x1="21136" y1="77110" x2="21136" y2="77110"/>
                        <a14:foregroundMark x1="20682" y1="78409" x2="20682" y2="78409"/>
                        <a14:foregroundMark x1="24545" y1="78896" x2="24545" y2="78896"/>
                        <a14:foregroundMark x1="28409" y1="79545" x2="28409" y2="79545"/>
                        <a14:foregroundMark x1="30568" y1="76461" x2="30568" y2="76461"/>
                        <a14:foregroundMark x1="26705" y1="76461" x2="26705" y2="76461"/>
                        <a14:foregroundMark x1="28068" y1="78896" x2="28068" y2="78896"/>
                        <a14:foregroundMark x1="78864" y1="58604" x2="78864" y2="58604"/>
                        <a14:foregroundMark x1="66818" y1="65422" x2="66818" y2="65422"/>
                        <a14:foregroundMark x1="72045" y1="72565" x2="72045" y2="72565"/>
                        <a14:foregroundMark x1="65568" y1="74026" x2="65568" y2="74026"/>
                        <a14:foregroundMark x1="61818" y1="75649" x2="61818" y2="75649"/>
                        <a14:foregroundMark x1="56250" y1="80519" x2="56250" y2="80519"/>
                        <a14:foregroundMark x1="50909" y1="81494" x2="50909" y2="81494"/>
                        <a14:foregroundMark x1="45000" y1="80519" x2="45000" y2="80519"/>
                        <a14:foregroundMark x1="42045" y1="87013" x2="42045" y2="87013"/>
                        <a14:foregroundMark x1="32500" y1="87338" x2="32500" y2="87338"/>
                      </a14:backgroundRemoval>
                    </a14:imgEffect>
                  </a14:imgLayer>
                </a14:imgProps>
              </a:ext>
            </a:extLst>
          </a:blip>
          <a:stretch>
            <a:fillRect/>
          </a:stretch>
        </p:blipFill>
        <p:spPr>
          <a:xfrm>
            <a:off x="3802960" y="4376395"/>
            <a:ext cx="1923147" cy="1346202"/>
          </a:xfrm>
          <a:prstGeom prst="rect">
            <a:avLst/>
          </a:prstGeom>
        </p:spPr>
      </p:pic>
      <p:sp>
        <p:nvSpPr>
          <p:cNvPr id="35" name="TextBox 34">
            <a:extLst>
              <a:ext uri="{FF2B5EF4-FFF2-40B4-BE49-F238E27FC236}">
                <a16:creationId xmlns:a16="http://schemas.microsoft.com/office/drawing/2014/main" id="{65A6D5A7-DAAB-4006-BB0D-98C9758AA134}"/>
              </a:ext>
            </a:extLst>
          </p:cNvPr>
          <p:cNvSpPr txBox="1"/>
          <p:nvPr/>
        </p:nvSpPr>
        <p:spPr>
          <a:xfrm>
            <a:off x="4877676" y="6208004"/>
            <a:ext cx="1261990" cy="369332"/>
          </a:xfrm>
          <a:prstGeom prst="rect">
            <a:avLst/>
          </a:prstGeom>
          <a:noFill/>
        </p:spPr>
        <p:txBody>
          <a:bodyPr wrap="square" rtlCol="0">
            <a:spAutoFit/>
          </a:bodyPr>
          <a:lstStyle/>
          <a:p>
            <a:r>
              <a:rPr lang="en-GB" b="1" dirty="0">
                <a:latin typeface="Neue Haas Grotesk Text Pro" panose="020B0504020202020204" pitchFamily="34" charset="0"/>
              </a:rPr>
              <a:t>Ordering</a:t>
            </a:r>
          </a:p>
        </p:txBody>
      </p:sp>
      <p:pic>
        <p:nvPicPr>
          <p:cNvPr id="33" name="Graphic 32" descr="Volume">
            <a:extLst>
              <a:ext uri="{FF2B5EF4-FFF2-40B4-BE49-F238E27FC236}">
                <a16:creationId xmlns:a16="http://schemas.microsoft.com/office/drawing/2014/main" id="{B32FB9D7-19AA-4F14-8062-03EAC206CB1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20428220">
            <a:off x="657861" y="4520115"/>
            <a:ext cx="1637095" cy="1637095"/>
          </a:xfrm>
          <a:prstGeom prst="rect">
            <a:avLst/>
          </a:prstGeom>
        </p:spPr>
      </p:pic>
      <p:pic>
        <p:nvPicPr>
          <p:cNvPr id="38" name="Graphic 37" descr="Arrow: Clockwise curve">
            <a:extLst>
              <a:ext uri="{FF2B5EF4-FFF2-40B4-BE49-F238E27FC236}">
                <a16:creationId xmlns:a16="http://schemas.microsoft.com/office/drawing/2014/main" id="{11AD7658-56CD-4FDD-9BA7-46CA52FB505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200000">
            <a:off x="2583499" y="4970685"/>
            <a:ext cx="1135939" cy="1326492"/>
          </a:xfrm>
          <a:prstGeom prst="rect">
            <a:avLst/>
          </a:prstGeom>
        </p:spPr>
      </p:pic>
      <p:sp>
        <p:nvSpPr>
          <p:cNvPr id="39" name="TextBox 38">
            <a:extLst>
              <a:ext uri="{FF2B5EF4-FFF2-40B4-BE49-F238E27FC236}">
                <a16:creationId xmlns:a16="http://schemas.microsoft.com/office/drawing/2014/main" id="{A2B54F98-A919-4F9D-B44B-473AD936E047}"/>
              </a:ext>
            </a:extLst>
          </p:cNvPr>
          <p:cNvSpPr txBox="1"/>
          <p:nvPr/>
        </p:nvSpPr>
        <p:spPr>
          <a:xfrm>
            <a:off x="879574" y="6101071"/>
            <a:ext cx="1261990" cy="369332"/>
          </a:xfrm>
          <a:prstGeom prst="rect">
            <a:avLst/>
          </a:prstGeom>
          <a:noFill/>
        </p:spPr>
        <p:txBody>
          <a:bodyPr wrap="square" rtlCol="0">
            <a:spAutoFit/>
          </a:bodyPr>
          <a:lstStyle/>
          <a:p>
            <a:r>
              <a:rPr lang="en-GB" b="1" dirty="0">
                <a:latin typeface="Neue Haas Grotesk Text Pro" panose="020B0504020202020204" pitchFamily="34" charset="0"/>
              </a:rPr>
              <a:t>Promo!</a:t>
            </a:r>
          </a:p>
        </p:txBody>
      </p:sp>
    </p:spTree>
    <p:extLst>
      <p:ext uri="{BB962C8B-B14F-4D97-AF65-F5344CB8AC3E}">
        <p14:creationId xmlns:p14="http://schemas.microsoft.com/office/powerpoint/2010/main" val="5818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anim calcmode="lin" valueType="num">
                                      <p:cBhvr>
                                        <p:cTn id="44" dur="1000" fill="hold"/>
                                        <p:tgtEl>
                                          <p:spTgt spid="1028"/>
                                        </p:tgtEl>
                                        <p:attrNameLst>
                                          <p:attrName>ppt_x</p:attrName>
                                        </p:attrNameLst>
                                      </p:cBhvr>
                                      <p:tavLst>
                                        <p:tav tm="0">
                                          <p:val>
                                            <p:strVal val="#ppt_x"/>
                                          </p:val>
                                        </p:tav>
                                        <p:tav tm="100000">
                                          <p:val>
                                            <p:strVal val="#ppt_x"/>
                                          </p:val>
                                        </p:tav>
                                      </p:tavLst>
                                    </p:anim>
                                    <p:anim calcmode="lin" valueType="num">
                                      <p:cBhvr>
                                        <p:cTn id="45" dur="1000" fill="hold"/>
                                        <p:tgtEl>
                                          <p:spTgt spid="10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1000"/>
                                        <p:tgtEl>
                                          <p:spTgt spid="1030"/>
                                        </p:tgtEl>
                                      </p:cBhvr>
                                    </p:animEffect>
                                    <p:anim calcmode="lin" valueType="num">
                                      <p:cBhvr>
                                        <p:cTn id="54" dur="1000" fill="hold"/>
                                        <p:tgtEl>
                                          <p:spTgt spid="1030"/>
                                        </p:tgtEl>
                                        <p:attrNameLst>
                                          <p:attrName>ppt_x</p:attrName>
                                        </p:attrNameLst>
                                      </p:cBhvr>
                                      <p:tavLst>
                                        <p:tav tm="0">
                                          <p:val>
                                            <p:strVal val="#ppt_x"/>
                                          </p:val>
                                        </p:tav>
                                        <p:tav tm="100000">
                                          <p:val>
                                            <p:strVal val="#ppt_x"/>
                                          </p:val>
                                        </p:tav>
                                      </p:tavLst>
                                    </p:anim>
                                    <p:anim calcmode="lin" valueType="num">
                                      <p:cBhvr>
                                        <p:cTn id="55" dur="1000" fill="hold"/>
                                        <p:tgtEl>
                                          <p:spTgt spid="10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00"/>
                                        <p:tgtEl>
                                          <p:spTgt spid="31"/>
                                        </p:tgtEl>
                                      </p:cBhvr>
                                    </p:animEffect>
                                  </p:childTnLst>
                                </p:cTn>
                              </p:par>
                              <p:par>
                                <p:cTn id="97" presetID="22" presetClass="entr" presetSubtype="4"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down)">
                                      <p:cBhvr>
                                        <p:cTn id="99" dur="500"/>
                                        <p:tgtEl>
                                          <p:spTgt spid="30"/>
                                        </p:tgtEl>
                                      </p:cBhvr>
                                    </p:animEffect>
                                  </p:childTnLst>
                                </p:cTn>
                              </p:par>
                              <p:par>
                                <p:cTn id="100" presetID="22" presetClass="entr" presetSubtype="4"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down)">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anim calcmode="lin" valueType="num">
                                      <p:cBhvr>
                                        <p:cTn id="110" dur="500" fill="hold"/>
                                        <p:tgtEl>
                                          <p:spTgt spid="38"/>
                                        </p:tgtEl>
                                        <p:attrNameLst>
                                          <p:attrName>ppt_w</p:attrName>
                                        </p:attrNameLst>
                                      </p:cBhvr>
                                      <p:tavLst>
                                        <p:tav tm="0">
                                          <p:val>
                                            <p:fltVal val="0"/>
                                          </p:val>
                                        </p:tav>
                                        <p:tav tm="100000">
                                          <p:val>
                                            <p:strVal val="#ppt_w"/>
                                          </p:val>
                                        </p:tav>
                                      </p:tavLst>
                                    </p:anim>
                                    <p:anim calcmode="lin" valueType="num">
                                      <p:cBhvr>
                                        <p:cTn id="111" dur="500" fill="hold"/>
                                        <p:tgtEl>
                                          <p:spTgt spid="38"/>
                                        </p:tgtEl>
                                        <p:attrNameLst>
                                          <p:attrName>ppt_h</p:attrName>
                                        </p:attrNameLst>
                                      </p:cBhvr>
                                      <p:tavLst>
                                        <p:tav tm="0">
                                          <p:val>
                                            <p:fltVal val="0"/>
                                          </p:val>
                                        </p:tav>
                                        <p:tav tm="100000">
                                          <p:val>
                                            <p:strVal val="#ppt_h"/>
                                          </p:val>
                                        </p:tav>
                                      </p:tavLst>
                                    </p:anim>
                                    <p:animEffect transition="in" filter="fade">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1000" fill="hold"/>
                                        <p:tgtEl>
                                          <p:spTgt spid="33"/>
                                        </p:tgtEl>
                                        <p:attrNameLst>
                                          <p:attrName>ppt_w</p:attrName>
                                        </p:attrNameLst>
                                      </p:cBhvr>
                                      <p:tavLst>
                                        <p:tav tm="0">
                                          <p:val>
                                            <p:fltVal val="0"/>
                                          </p:val>
                                        </p:tav>
                                        <p:tav tm="100000">
                                          <p:val>
                                            <p:strVal val="#ppt_w"/>
                                          </p:val>
                                        </p:tav>
                                      </p:tavLst>
                                    </p:anim>
                                    <p:anim calcmode="lin" valueType="num">
                                      <p:cBhvr>
                                        <p:cTn id="118" dur="1000" fill="hold"/>
                                        <p:tgtEl>
                                          <p:spTgt spid="33"/>
                                        </p:tgtEl>
                                        <p:attrNameLst>
                                          <p:attrName>ppt_h</p:attrName>
                                        </p:attrNameLst>
                                      </p:cBhvr>
                                      <p:tavLst>
                                        <p:tav tm="0">
                                          <p:val>
                                            <p:fltVal val="0"/>
                                          </p:val>
                                        </p:tav>
                                        <p:tav tm="100000">
                                          <p:val>
                                            <p:strVal val="#ppt_h"/>
                                          </p:val>
                                        </p:tav>
                                      </p:tavLst>
                                    </p:anim>
                                    <p:anim calcmode="lin" valueType="num">
                                      <p:cBhvr>
                                        <p:cTn id="119" dur="1000" fill="hold"/>
                                        <p:tgtEl>
                                          <p:spTgt spid="33"/>
                                        </p:tgtEl>
                                        <p:attrNameLst>
                                          <p:attrName>style.rotation</p:attrName>
                                        </p:attrNameLst>
                                      </p:cBhvr>
                                      <p:tavLst>
                                        <p:tav tm="0">
                                          <p:val>
                                            <p:fltVal val="90"/>
                                          </p:val>
                                        </p:tav>
                                        <p:tav tm="100000">
                                          <p:val>
                                            <p:fltVal val="0"/>
                                          </p:val>
                                        </p:tav>
                                      </p:tavLst>
                                    </p:anim>
                                    <p:animEffect transition="in" filter="fade">
                                      <p:cBhvr>
                                        <p:cTn id="120" dur="1000"/>
                                        <p:tgtEl>
                                          <p:spTgt spid="3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1000" fill="hold"/>
                                        <p:tgtEl>
                                          <p:spTgt spid="39"/>
                                        </p:tgtEl>
                                        <p:attrNameLst>
                                          <p:attrName>ppt_w</p:attrName>
                                        </p:attrNameLst>
                                      </p:cBhvr>
                                      <p:tavLst>
                                        <p:tav tm="0">
                                          <p:val>
                                            <p:fltVal val="0"/>
                                          </p:val>
                                        </p:tav>
                                        <p:tav tm="100000">
                                          <p:val>
                                            <p:strVal val="#ppt_w"/>
                                          </p:val>
                                        </p:tav>
                                      </p:tavLst>
                                    </p:anim>
                                    <p:anim calcmode="lin" valueType="num">
                                      <p:cBhvr>
                                        <p:cTn id="124" dur="1000" fill="hold"/>
                                        <p:tgtEl>
                                          <p:spTgt spid="39"/>
                                        </p:tgtEl>
                                        <p:attrNameLst>
                                          <p:attrName>ppt_h</p:attrName>
                                        </p:attrNameLst>
                                      </p:cBhvr>
                                      <p:tavLst>
                                        <p:tav tm="0">
                                          <p:val>
                                            <p:fltVal val="0"/>
                                          </p:val>
                                        </p:tav>
                                        <p:tav tm="100000">
                                          <p:val>
                                            <p:strVal val="#ppt_h"/>
                                          </p:val>
                                        </p:tav>
                                      </p:tavLst>
                                    </p:anim>
                                    <p:anim calcmode="lin" valueType="num">
                                      <p:cBhvr>
                                        <p:cTn id="125" dur="1000" fill="hold"/>
                                        <p:tgtEl>
                                          <p:spTgt spid="39"/>
                                        </p:tgtEl>
                                        <p:attrNameLst>
                                          <p:attrName>style.rotation</p:attrName>
                                        </p:attrNameLst>
                                      </p:cBhvr>
                                      <p:tavLst>
                                        <p:tav tm="0">
                                          <p:val>
                                            <p:fltVal val="90"/>
                                          </p:val>
                                        </p:tav>
                                        <p:tav tm="100000">
                                          <p:val>
                                            <p:fltVal val="0"/>
                                          </p:val>
                                        </p:tav>
                                      </p:tavLst>
                                    </p:anim>
                                    <p:animEffect transition="in" filter="fade">
                                      <p:cBhvr>
                                        <p:cTn id="12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28" grpId="0"/>
      <p:bldP spid="35"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CFEB5-862A-451A-AEEF-897441569311}"/>
              </a:ext>
            </a:extLst>
          </p:cNvPr>
          <p:cNvSpPr txBox="1"/>
          <p:nvPr/>
        </p:nvSpPr>
        <p:spPr>
          <a:xfrm>
            <a:off x="296214" y="270456"/>
            <a:ext cx="7907628" cy="584775"/>
          </a:xfrm>
          <a:prstGeom prst="rect">
            <a:avLst/>
          </a:prstGeom>
          <a:noFill/>
        </p:spPr>
        <p:txBody>
          <a:bodyPr wrap="square" rtlCol="0">
            <a:spAutoFit/>
          </a:bodyPr>
          <a:lstStyle/>
          <a:p>
            <a:r>
              <a:rPr lang="en-GB" sz="3200" dirty="0">
                <a:solidFill>
                  <a:schemeClr val="bg1"/>
                </a:solidFill>
                <a:latin typeface="Neue Haas Grotesk Text Pro" panose="020B0504020202020204" pitchFamily="34" charset="0"/>
              </a:rPr>
              <a:t>The Planning Timeline – </a:t>
            </a:r>
            <a:r>
              <a:rPr lang="en-GB" sz="3200" b="1" dirty="0">
                <a:solidFill>
                  <a:schemeClr val="bg1"/>
                </a:solidFill>
                <a:latin typeface="Neue Haas Grotesk Text Pro" panose="020B0504020202020204" pitchFamily="34" charset="0"/>
              </a:rPr>
              <a:t>during event</a:t>
            </a:r>
          </a:p>
        </p:txBody>
      </p:sp>
      <p:sp>
        <p:nvSpPr>
          <p:cNvPr id="3" name="TextBox 2">
            <a:extLst>
              <a:ext uri="{FF2B5EF4-FFF2-40B4-BE49-F238E27FC236}">
                <a16:creationId xmlns:a16="http://schemas.microsoft.com/office/drawing/2014/main" id="{3E095ED6-0DE5-4496-8C52-CFED4ECF1AC5}"/>
              </a:ext>
            </a:extLst>
          </p:cNvPr>
          <p:cNvSpPr txBox="1"/>
          <p:nvPr/>
        </p:nvSpPr>
        <p:spPr>
          <a:xfrm>
            <a:off x="296214" y="1600200"/>
            <a:ext cx="11044886" cy="3693319"/>
          </a:xfrm>
          <a:prstGeom prst="rect">
            <a:avLst/>
          </a:prstGeom>
          <a:noFill/>
        </p:spPr>
        <p:txBody>
          <a:bodyPr wrap="square" rtlCol="0">
            <a:spAutoFit/>
          </a:bodyPr>
          <a:lstStyle/>
          <a:p>
            <a:r>
              <a:rPr lang="en-GB" sz="2400" dirty="0">
                <a:latin typeface="Neue Haas Grotesk Text Pro" panose="020B0504020202020204" pitchFamily="34" charset="0"/>
              </a:rPr>
              <a:t>On the day…</a:t>
            </a:r>
          </a:p>
          <a:p>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Have a plan for the day</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Ensure everyone knows how long it’ll take to set up and set down</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Staffing plan</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Sharing is caring – spread the responsibilities!</a:t>
            </a:r>
          </a:p>
          <a:p>
            <a:pPr marL="285750" indent="-285750">
              <a:buFont typeface="Arial" panose="020B0604020202020204" pitchFamily="34" charset="0"/>
              <a:buChar char="•"/>
            </a:pPr>
            <a:endParaRPr lang="en-GB" dirty="0">
              <a:latin typeface="Neue Haas Grotesk Text Pro" panose="020B0504020202020204" pitchFamily="34" charset="0"/>
            </a:endParaRPr>
          </a:p>
        </p:txBody>
      </p:sp>
    </p:spTree>
    <p:extLst>
      <p:ext uri="{BB962C8B-B14F-4D97-AF65-F5344CB8AC3E}">
        <p14:creationId xmlns:p14="http://schemas.microsoft.com/office/powerpoint/2010/main" val="18002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B8089-D09F-49D4-B65E-8CF2EB0E3BA9}"/>
              </a:ext>
            </a:extLst>
          </p:cNvPr>
          <p:cNvSpPr txBox="1"/>
          <p:nvPr/>
        </p:nvSpPr>
        <p:spPr>
          <a:xfrm>
            <a:off x="296214" y="270456"/>
            <a:ext cx="7907628" cy="584775"/>
          </a:xfrm>
          <a:prstGeom prst="rect">
            <a:avLst/>
          </a:prstGeom>
          <a:noFill/>
        </p:spPr>
        <p:txBody>
          <a:bodyPr wrap="square" rtlCol="0">
            <a:spAutoFit/>
          </a:bodyPr>
          <a:lstStyle/>
          <a:p>
            <a:r>
              <a:rPr lang="en-GB" sz="3200" dirty="0">
                <a:solidFill>
                  <a:schemeClr val="bg1"/>
                </a:solidFill>
                <a:latin typeface="Neue Haas Grotesk Text Pro" panose="020B0504020202020204" pitchFamily="34" charset="0"/>
              </a:rPr>
              <a:t>The Planning Timeline – </a:t>
            </a:r>
            <a:r>
              <a:rPr lang="en-GB" sz="3200" b="1" dirty="0">
                <a:solidFill>
                  <a:schemeClr val="bg1"/>
                </a:solidFill>
                <a:latin typeface="Neue Haas Grotesk Text Pro" panose="020B0504020202020204" pitchFamily="34" charset="0"/>
              </a:rPr>
              <a:t>post-event</a:t>
            </a:r>
          </a:p>
        </p:txBody>
      </p:sp>
      <p:sp>
        <p:nvSpPr>
          <p:cNvPr id="3" name="TextBox 2">
            <a:extLst>
              <a:ext uri="{FF2B5EF4-FFF2-40B4-BE49-F238E27FC236}">
                <a16:creationId xmlns:a16="http://schemas.microsoft.com/office/drawing/2014/main" id="{7721894C-2EA7-496C-BA7C-6174F780ABCB}"/>
              </a:ext>
            </a:extLst>
          </p:cNvPr>
          <p:cNvSpPr txBox="1"/>
          <p:nvPr/>
        </p:nvSpPr>
        <p:spPr>
          <a:xfrm>
            <a:off x="296214" y="1600200"/>
            <a:ext cx="11044886" cy="2739211"/>
          </a:xfrm>
          <a:prstGeom prst="rect">
            <a:avLst/>
          </a:prstGeom>
          <a:noFill/>
        </p:spPr>
        <p:txBody>
          <a:bodyPr wrap="square" rtlCol="0">
            <a:spAutoFit/>
          </a:bodyPr>
          <a:lstStyle/>
          <a:p>
            <a:r>
              <a:rPr lang="en-GB" sz="3200" dirty="0">
                <a:latin typeface="Neue Haas Grotesk Text Pro" panose="020B0504020202020204" pitchFamily="34" charset="0"/>
              </a:rPr>
              <a:t>After the event…</a:t>
            </a:r>
          </a:p>
          <a:p>
            <a:endParaRPr lang="en-GB" sz="32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Debrief – what went well, what could be improved</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Pictures!</a:t>
            </a:r>
          </a:p>
          <a:p>
            <a:pPr marL="285750" indent="-285750">
              <a:buFont typeface="Arial" panose="020B0604020202020204" pitchFamily="34" charset="0"/>
              <a:buChar char="•"/>
            </a:pPr>
            <a:endParaRPr lang="en-GB" dirty="0">
              <a:latin typeface="Neue Haas Grotesk Text Pro" panose="020B0504020202020204" pitchFamily="34" charset="0"/>
            </a:endParaRPr>
          </a:p>
          <a:p>
            <a:pPr marL="285750" indent="-285750">
              <a:buFont typeface="Arial" panose="020B0604020202020204" pitchFamily="34" charset="0"/>
              <a:buChar char="•"/>
            </a:pPr>
            <a:endParaRPr lang="en-GB" dirty="0">
              <a:latin typeface="Neue Haas Grotesk Text Pro" panose="020B0504020202020204" pitchFamily="34" charset="0"/>
            </a:endParaRPr>
          </a:p>
        </p:txBody>
      </p:sp>
      <p:pic>
        <p:nvPicPr>
          <p:cNvPr id="2050" name="Picture 2" descr="Image result for debrief cartoon">
            <a:extLst>
              <a:ext uri="{FF2B5EF4-FFF2-40B4-BE49-F238E27FC236}">
                <a16:creationId xmlns:a16="http://schemas.microsoft.com/office/drawing/2014/main" id="{EFE2A1DB-9A05-4ECE-BF52-454FCCCC8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047" y="2330429"/>
            <a:ext cx="4024739" cy="401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7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AF8F2-7DCA-4AD9-8533-46939D6AF6E0}"/>
              </a:ext>
            </a:extLst>
          </p:cNvPr>
          <p:cNvSpPr txBox="1"/>
          <p:nvPr/>
        </p:nvSpPr>
        <p:spPr>
          <a:xfrm>
            <a:off x="296214" y="270456"/>
            <a:ext cx="7907628" cy="584775"/>
          </a:xfrm>
          <a:prstGeom prst="rect">
            <a:avLst/>
          </a:prstGeom>
          <a:noFill/>
        </p:spPr>
        <p:txBody>
          <a:bodyPr wrap="square" rtlCol="0">
            <a:spAutoFit/>
          </a:bodyPr>
          <a:lstStyle/>
          <a:p>
            <a:r>
              <a:rPr lang="en-GB" sz="3200" dirty="0">
                <a:solidFill>
                  <a:schemeClr val="bg1"/>
                </a:solidFill>
                <a:latin typeface="Neue Haas Grotesk Text Pro" panose="020B0504020202020204" pitchFamily="34" charset="0"/>
              </a:rPr>
              <a:t>Resources</a:t>
            </a:r>
          </a:p>
        </p:txBody>
      </p:sp>
      <p:sp>
        <p:nvSpPr>
          <p:cNvPr id="3" name="TextBox 2">
            <a:extLst>
              <a:ext uri="{FF2B5EF4-FFF2-40B4-BE49-F238E27FC236}">
                <a16:creationId xmlns:a16="http://schemas.microsoft.com/office/drawing/2014/main" id="{ED8C77AB-25B9-4B2B-BCC3-391BC874DEBC}"/>
              </a:ext>
            </a:extLst>
          </p:cNvPr>
          <p:cNvSpPr txBox="1"/>
          <p:nvPr/>
        </p:nvSpPr>
        <p:spPr>
          <a:xfrm>
            <a:off x="495300" y="1587500"/>
            <a:ext cx="9550400" cy="470898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Neue Haas Grotesk Text Pro" panose="020B0504020202020204" pitchFamily="34" charset="0"/>
              </a:rPr>
              <a:t>Funding pots</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Generated income accounts</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Community Ambassadors</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Activities Store Room</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GSU Marketing team</a:t>
            </a:r>
          </a:p>
          <a:p>
            <a:pPr marL="285750" indent="-285750">
              <a:buFont typeface="Arial" panose="020B0604020202020204" pitchFamily="34" charset="0"/>
              <a:buChar char="•"/>
            </a:pPr>
            <a:endParaRPr lang="en-GB" sz="2400" dirty="0">
              <a:latin typeface="Neue Haas Grotesk Text Pro" panose="020B0504020202020204" pitchFamily="34" charset="0"/>
            </a:endParaRPr>
          </a:p>
          <a:p>
            <a:pPr marL="285750" indent="-285750">
              <a:buFont typeface="Arial" panose="020B0604020202020204" pitchFamily="34" charset="0"/>
              <a:buChar char="•"/>
            </a:pPr>
            <a:r>
              <a:rPr lang="en-GB" sz="2400" dirty="0">
                <a:latin typeface="Neue Haas Grotesk Text Pro" panose="020B0504020202020204" pitchFamily="34" charset="0"/>
              </a:rPr>
              <a:t>GSU Staff (Justina, Matt, Activities team…)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7303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016CB2-093E-4910-8113-90E72F876DD8}"/>
              </a:ext>
            </a:extLst>
          </p:cNvPr>
          <p:cNvSpPr txBox="1"/>
          <p:nvPr/>
        </p:nvSpPr>
        <p:spPr>
          <a:xfrm>
            <a:off x="296214" y="270456"/>
            <a:ext cx="7907628" cy="584775"/>
          </a:xfrm>
          <a:prstGeom prst="rect">
            <a:avLst/>
          </a:prstGeom>
          <a:noFill/>
        </p:spPr>
        <p:txBody>
          <a:bodyPr wrap="square" rtlCol="0">
            <a:spAutoFit/>
          </a:bodyPr>
          <a:lstStyle/>
          <a:p>
            <a:r>
              <a:rPr lang="en-GB" sz="3200" dirty="0">
                <a:solidFill>
                  <a:schemeClr val="bg1"/>
                </a:solidFill>
                <a:latin typeface="Neue Haas Grotesk Text Pro" panose="020B0504020202020204" pitchFamily="34" charset="0"/>
              </a:rPr>
              <a:t>To Recap…</a:t>
            </a:r>
          </a:p>
        </p:txBody>
      </p:sp>
      <p:sp>
        <p:nvSpPr>
          <p:cNvPr id="5" name="Rectangle: Rounded Corners 4">
            <a:extLst>
              <a:ext uri="{FF2B5EF4-FFF2-40B4-BE49-F238E27FC236}">
                <a16:creationId xmlns:a16="http://schemas.microsoft.com/office/drawing/2014/main" id="{F5E584F8-D0EE-44BA-BBEE-5EAFCEA55563}"/>
              </a:ext>
            </a:extLst>
          </p:cNvPr>
          <p:cNvSpPr/>
          <p:nvPr/>
        </p:nvSpPr>
        <p:spPr>
          <a:xfrm>
            <a:off x="609601" y="1880734"/>
            <a:ext cx="2832100" cy="160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eue Haas Grotesk Text Pro" panose="020B0504020202020204" pitchFamily="34" charset="0"/>
              </a:rPr>
              <a:t>Timing is </a:t>
            </a:r>
          </a:p>
          <a:p>
            <a:pPr algn="ctr"/>
            <a:endParaRPr lang="en-GB" dirty="0"/>
          </a:p>
          <a:p>
            <a:pPr algn="ctr"/>
            <a:endParaRPr lang="en-GB" dirty="0"/>
          </a:p>
        </p:txBody>
      </p:sp>
      <p:sp>
        <p:nvSpPr>
          <p:cNvPr id="7" name="Rectangle: Rounded Corners 6">
            <a:extLst>
              <a:ext uri="{FF2B5EF4-FFF2-40B4-BE49-F238E27FC236}">
                <a16:creationId xmlns:a16="http://schemas.microsoft.com/office/drawing/2014/main" id="{DA08087D-DF19-4078-872D-12781DDDD5EB}"/>
              </a:ext>
            </a:extLst>
          </p:cNvPr>
          <p:cNvSpPr/>
          <p:nvPr/>
        </p:nvSpPr>
        <p:spPr>
          <a:xfrm>
            <a:off x="3263900" y="4176032"/>
            <a:ext cx="2832100" cy="160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eue Haas Grotesk Text Pro" panose="020B0504020202020204" pitchFamily="34" charset="0"/>
              </a:rPr>
              <a:t>If you don’t know, just ask</a:t>
            </a:r>
          </a:p>
        </p:txBody>
      </p:sp>
      <p:sp>
        <p:nvSpPr>
          <p:cNvPr id="8" name="Rectangle: Rounded Corners 7">
            <a:extLst>
              <a:ext uri="{FF2B5EF4-FFF2-40B4-BE49-F238E27FC236}">
                <a16:creationId xmlns:a16="http://schemas.microsoft.com/office/drawing/2014/main" id="{816652A9-68B2-4E8C-BCB8-8D5921F82212}"/>
              </a:ext>
            </a:extLst>
          </p:cNvPr>
          <p:cNvSpPr/>
          <p:nvPr/>
        </p:nvSpPr>
        <p:spPr>
          <a:xfrm>
            <a:off x="6343292" y="1832202"/>
            <a:ext cx="2832100" cy="169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eue Haas Grotesk Text Pro" panose="020B0504020202020204" pitchFamily="34" charset="0"/>
              </a:rPr>
              <a:t>Keep the </a:t>
            </a:r>
            <a:r>
              <a:rPr lang="en-GB" b="1" dirty="0">
                <a:solidFill>
                  <a:srgbClr val="FFC000"/>
                </a:solidFill>
                <a:latin typeface="Neue Haas Grotesk Text Pro" panose="020B0504020202020204" pitchFamily="34" charset="0"/>
              </a:rPr>
              <a:t>communication</a:t>
            </a:r>
            <a:r>
              <a:rPr lang="en-GB" dirty="0">
                <a:latin typeface="Neue Haas Grotesk Text Pro" panose="020B0504020202020204" pitchFamily="34" charset="0"/>
              </a:rPr>
              <a:t> going</a:t>
            </a:r>
          </a:p>
        </p:txBody>
      </p:sp>
      <p:sp>
        <p:nvSpPr>
          <p:cNvPr id="9" name="Rectangle: Rounded Corners 8">
            <a:extLst>
              <a:ext uri="{FF2B5EF4-FFF2-40B4-BE49-F238E27FC236}">
                <a16:creationId xmlns:a16="http://schemas.microsoft.com/office/drawing/2014/main" id="{A5EFD35B-4B4C-4E44-8E44-5BAE0917A937}"/>
              </a:ext>
            </a:extLst>
          </p:cNvPr>
          <p:cNvSpPr/>
          <p:nvPr/>
        </p:nvSpPr>
        <p:spPr>
          <a:xfrm>
            <a:off x="8873544" y="3889421"/>
            <a:ext cx="2969206" cy="1889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eue Haas Grotesk Text Pro" panose="020B0504020202020204" pitchFamily="34" charset="0"/>
              </a:rPr>
              <a:t>Have your </a:t>
            </a:r>
            <a:r>
              <a:rPr lang="en-GB" b="1" dirty="0">
                <a:solidFill>
                  <a:srgbClr val="FFC000"/>
                </a:solidFill>
                <a:latin typeface="Neue Haas Grotesk Text Pro" panose="020B0504020202020204" pitchFamily="34" charset="0"/>
              </a:rPr>
              <a:t>finances</a:t>
            </a:r>
            <a:r>
              <a:rPr lang="en-GB" dirty="0">
                <a:latin typeface="Neue Haas Grotesk Text Pro" panose="020B0504020202020204" pitchFamily="34" charset="0"/>
              </a:rPr>
              <a:t> on</a:t>
            </a:r>
          </a:p>
          <a:p>
            <a:pPr algn="ctr"/>
            <a:endParaRPr lang="en-GB" dirty="0">
              <a:latin typeface="Neue Haas Grotesk Text Pro" panose="020B0504020202020204" pitchFamily="34" charset="0"/>
            </a:endParaRPr>
          </a:p>
          <a:p>
            <a:pPr algn="ctr"/>
            <a:endParaRPr lang="en-GB" dirty="0">
              <a:latin typeface="Neue Haas Grotesk Text Pro" panose="020B0504020202020204" pitchFamily="34" charset="0"/>
            </a:endParaRPr>
          </a:p>
          <a:p>
            <a:pPr algn="ctr"/>
            <a:endParaRPr lang="en-GB" dirty="0">
              <a:latin typeface="Neue Haas Grotesk Text Pro" panose="020B0504020202020204" pitchFamily="34" charset="0"/>
            </a:endParaRPr>
          </a:p>
        </p:txBody>
      </p:sp>
      <p:pic>
        <p:nvPicPr>
          <p:cNvPr id="11" name="Graphic 10" descr="Key">
            <a:extLst>
              <a:ext uri="{FF2B5EF4-FFF2-40B4-BE49-F238E27FC236}">
                <a16:creationId xmlns:a16="http://schemas.microsoft.com/office/drawing/2014/main" id="{15A3F7B0-451F-46E9-B2A7-74D0D19B9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685248">
            <a:off x="1568451" y="2444750"/>
            <a:ext cx="914400" cy="914400"/>
          </a:xfrm>
          <a:prstGeom prst="rect">
            <a:avLst/>
          </a:prstGeom>
        </p:spPr>
      </p:pic>
      <p:pic>
        <p:nvPicPr>
          <p:cNvPr id="1026" name="Picture 2" descr="Image result for icon lock">
            <a:extLst>
              <a:ext uri="{FF2B5EF4-FFF2-40B4-BE49-F238E27FC236}">
                <a16:creationId xmlns:a16="http://schemas.microsoft.com/office/drawing/2014/main" id="{E71C49ED-867C-48C5-A7C3-2E1A35E48CE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773634" y="4601157"/>
            <a:ext cx="1177343" cy="117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1495</Words>
  <Application>Microsoft Office PowerPoint</Application>
  <PresentationFormat>Widescreen</PresentationFormat>
  <Paragraphs>98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Onyinye Nkemdirim</dc:creator>
  <cp:lastModifiedBy>Priya Pabla</cp:lastModifiedBy>
  <cp:revision>77</cp:revision>
  <cp:lastPrinted>2019-05-21T15:50:21Z</cp:lastPrinted>
  <dcterms:created xsi:type="dcterms:W3CDTF">2018-08-28T12:12:12Z</dcterms:created>
  <dcterms:modified xsi:type="dcterms:W3CDTF">2019-05-21T16:20:59Z</dcterms:modified>
</cp:coreProperties>
</file>