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rts/chart15.xml" ContentType="application/vnd.openxmlformats-officedocument.drawingml.chart+xml"/>
  <Override PartName="/ppt/charts/chart16.xml" ContentType="application/vnd.openxmlformats-officedocument.drawingml.chart+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harts/chart24.xml" ContentType="application/vnd.openxmlformats-officedocument.drawingml.chart+xml"/>
  <Override PartName="/ppt/charts/chart2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52"/>
  </p:notesMasterIdLst>
  <p:handoutMasterIdLst>
    <p:handoutMasterId r:id="rId53"/>
  </p:handoutMasterIdLst>
  <p:sldIdLst>
    <p:sldId id="256" r:id="rId2"/>
    <p:sldId id="259" r:id="rId3"/>
    <p:sldId id="276" r:id="rId4"/>
    <p:sldId id="277" r:id="rId5"/>
    <p:sldId id="278" r:id="rId6"/>
    <p:sldId id="270" r:id="rId7"/>
    <p:sldId id="281" r:id="rId8"/>
    <p:sldId id="279" r:id="rId9"/>
    <p:sldId id="280" r:id="rId10"/>
    <p:sldId id="282" r:id="rId11"/>
    <p:sldId id="283" r:id="rId12"/>
    <p:sldId id="284" r:id="rId13"/>
    <p:sldId id="285" r:id="rId14"/>
    <p:sldId id="286" r:id="rId15"/>
    <p:sldId id="287" r:id="rId16"/>
    <p:sldId id="289" r:id="rId17"/>
    <p:sldId id="311" r:id="rId18"/>
    <p:sldId id="312" r:id="rId19"/>
    <p:sldId id="313" r:id="rId20"/>
    <p:sldId id="314" r:id="rId21"/>
    <p:sldId id="315" r:id="rId22"/>
    <p:sldId id="316" r:id="rId23"/>
    <p:sldId id="317" r:id="rId24"/>
    <p:sldId id="291" r:id="rId25"/>
    <p:sldId id="292" r:id="rId26"/>
    <p:sldId id="318" r:id="rId27"/>
    <p:sldId id="319" r:id="rId28"/>
    <p:sldId id="320" r:id="rId29"/>
    <p:sldId id="295" r:id="rId30"/>
    <p:sldId id="296" r:id="rId31"/>
    <p:sldId id="294" r:id="rId32"/>
    <p:sldId id="297" r:id="rId33"/>
    <p:sldId id="298" r:id="rId34"/>
    <p:sldId id="300" r:id="rId35"/>
    <p:sldId id="299" r:id="rId36"/>
    <p:sldId id="302" r:id="rId37"/>
    <p:sldId id="301" r:id="rId38"/>
    <p:sldId id="305" r:id="rId39"/>
    <p:sldId id="306" r:id="rId40"/>
    <p:sldId id="303" r:id="rId41"/>
    <p:sldId id="304" r:id="rId42"/>
    <p:sldId id="321" r:id="rId43"/>
    <p:sldId id="322" r:id="rId44"/>
    <p:sldId id="323" r:id="rId45"/>
    <p:sldId id="324" r:id="rId46"/>
    <p:sldId id="325" r:id="rId47"/>
    <p:sldId id="307" r:id="rId48"/>
    <p:sldId id="309" r:id="rId49"/>
    <p:sldId id="308" r:id="rId50"/>
    <p:sldId id="310" r:id="rId51"/>
  </p:sldIdLst>
  <p:sldSz cx="9144000" cy="6858000" type="screen4x3"/>
  <p:notesSz cx="6858000" cy="9144000"/>
  <p:defaultTextStyle>
    <a:defPPr>
      <a:defRPr lang="en-US"/>
    </a:defPPr>
    <a:lvl1pPr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gray"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84"/>
    <p:restoredTop sz="94690"/>
  </p:normalViewPr>
  <p:slideViewPr>
    <p:cSldViewPr>
      <p:cViewPr varScale="1">
        <p:scale>
          <a:sx n="110" d="100"/>
          <a:sy n="110" d="100"/>
        </p:scale>
        <p:origin x="1692" y="108"/>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24BC6739-E166-4E58-8370-B66B93591157\Student%20Union%20chart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Users\nicola\Library\Containers\com.apple.mail\Data\Library\Mail%20Downloads\C20D73A1-9575-4DD0-8F26-DECCA3F2D45D\Student%20Union%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Which of the following best describes your gender?</a:t>
            </a:r>
          </a:p>
          <a:p>
            <a:pPr algn="l">
              <a:defRPr>
                <a:solidFill>
                  <a:schemeClr val="accent2">
                    <a:lumMod val="75000"/>
                  </a:schemeClr>
                </a:solidFill>
              </a:defRPr>
            </a:pPr>
            <a:r>
              <a:rPr lang="en-US" sz="1200">
                <a:solidFill>
                  <a:schemeClr val="accent2">
                    <a:lumMod val="75000"/>
                  </a:schemeClr>
                </a:solidFill>
              </a:rPr>
              <a:t>n=642  </a:t>
            </a:r>
          </a:p>
        </c:rich>
      </c:tx>
      <c:layout>
        <c:manualLayout>
          <c:xMode val="edge"/>
          <c:yMode val="edge"/>
          <c:x val="3.88305393277453E-2"/>
          <c:y val="2.1186440677966101E-2"/>
        </c:manualLayout>
      </c:layout>
      <c:overlay val="0"/>
    </c:title>
    <c:autoTitleDeleted val="0"/>
    <c:plotArea>
      <c:layout/>
      <c:pieChart>
        <c:varyColors val="1"/>
        <c:ser>
          <c:idx val="0"/>
          <c:order val="0"/>
          <c:dPt>
            <c:idx val="0"/>
            <c:bubble3D val="0"/>
            <c:spPr>
              <a:solidFill>
                <a:schemeClr val="tx2">
                  <a:lumMod val="40000"/>
                  <a:lumOff val="60000"/>
                </a:schemeClr>
              </a:solidFill>
            </c:spPr>
            <c:extLst xmlns:c16r2="http://schemas.microsoft.com/office/drawing/2015/06/chart">
              <c:ext xmlns:c16="http://schemas.microsoft.com/office/drawing/2014/chart" uri="{C3380CC4-5D6E-409C-BE32-E72D297353CC}">
                <c16:uniqueId val="{00000001-BF34-1146-9EF9-253D5138A4E1}"/>
              </c:ext>
            </c:extLst>
          </c:dPt>
          <c:dPt>
            <c:idx val="1"/>
            <c:bubble3D val="0"/>
            <c:spPr>
              <a:solidFill>
                <a:srgbClr val="FF99FF"/>
              </a:solidFill>
            </c:spPr>
            <c:extLst xmlns:c16r2="http://schemas.microsoft.com/office/drawing/2015/06/chart">
              <c:ext xmlns:c16="http://schemas.microsoft.com/office/drawing/2014/chart" uri="{C3380CC4-5D6E-409C-BE32-E72D297353CC}">
                <c16:uniqueId val="{00000003-BF34-1146-9EF9-253D5138A4E1}"/>
              </c:ext>
            </c:extLst>
          </c:dPt>
          <c:dLbls>
            <c:spPr>
              <a:noFill/>
              <a:ln>
                <a:noFill/>
              </a:ln>
              <a:effectLst/>
            </c:spPr>
            <c:txPr>
              <a:bodyPr/>
              <a:lstStyle/>
              <a:p>
                <a:pPr>
                  <a:defRPr b="1">
                    <a:solidFill>
                      <a:schemeClr val="accent2">
                        <a:lumMod val="75000"/>
                      </a:schemeClr>
                    </a:solidFill>
                  </a:defRPr>
                </a:pPr>
                <a:endParaRPr lang="en-US"/>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'Chart 2 Gender'!$A$4:$A$7</c:f>
              <c:strCache>
                <c:ptCount val="4"/>
                <c:pt idx="0">
                  <c:v>Man</c:v>
                </c:pt>
                <c:pt idx="1">
                  <c:v>Woman</c:v>
                </c:pt>
                <c:pt idx="2">
                  <c:v>In Another Way</c:v>
                </c:pt>
                <c:pt idx="3">
                  <c:v>Prefer Not To Say</c:v>
                </c:pt>
              </c:strCache>
            </c:strRef>
          </c:cat>
          <c:val>
            <c:numRef>
              <c:f>'Chart 2 Gender'!$B$4:$B$7</c:f>
              <c:numCache>
                <c:formatCode>General</c:formatCode>
                <c:ptCount val="4"/>
                <c:pt idx="0">
                  <c:v>179</c:v>
                </c:pt>
                <c:pt idx="1">
                  <c:v>454</c:v>
                </c:pt>
                <c:pt idx="2">
                  <c:v>4</c:v>
                </c:pt>
                <c:pt idx="3">
                  <c:v>5</c:v>
                </c:pt>
              </c:numCache>
            </c:numRef>
          </c:val>
          <c:extLst xmlns:c16r2="http://schemas.microsoft.com/office/drawing/2015/06/chart">
            <c:ext xmlns:c16="http://schemas.microsoft.com/office/drawing/2014/chart" uri="{C3380CC4-5D6E-409C-BE32-E72D297353CC}">
              <c16:uniqueId val="{00000004-BF34-1146-9EF9-253D5138A4E1}"/>
            </c:ext>
          </c:extLst>
        </c:ser>
        <c:dLbls>
          <c:showLegendKey val="0"/>
          <c:showVal val="0"/>
          <c:showCatName val="0"/>
          <c:showSerName val="0"/>
          <c:showPercent val="0"/>
          <c:showBubbleSize val="0"/>
          <c:showLeaderLines val="1"/>
        </c:dLbls>
        <c:firstSliceAng val="0"/>
      </c:pieChart>
    </c:plotArea>
    <c:legend>
      <c:legendPos val="r"/>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Approximately how often, if at all, have you visited one or more of the following so far this year? n= 604</a:t>
            </a:r>
          </a:p>
        </c:rich>
      </c:tx>
      <c:layout>
        <c:manualLayout>
          <c:xMode val="edge"/>
          <c:yMode val="edge"/>
          <c:x val="7.3598130841121597E-3"/>
          <c:y val="1.17004680187208E-2"/>
        </c:manualLayout>
      </c:layout>
      <c:overlay val="0"/>
    </c:title>
    <c:autoTitleDeleted val="0"/>
    <c:plotArea>
      <c:layout>
        <c:manualLayout>
          <c:layoutTarget val="inner"/>
          <c:xMode val="edge"/>
          <c:yMode val="edge"/>
          <c:x val="0.23394405629752801"/>
          <c:y val="7.6758294741238506E-2"/>
          <c:w val="0.60005650578724301"/>
          <c:h val="0.85696239266893504"/>
        </c:manualLayout>
      </c:layout>
      <c:barChart>
        <c:barDir val="bar"/>
        <c:grouping val="clustered"/>
        <c:varyColors val="0"/>
        <c:ser>
          <c:idx val="0"/>
          <c:order val="0"/>
          <c:tx>
            <c:strRef>
              <c:f>'Chart 10 visited this year'!$B$12</c:f>
              <c:strCache>
                <c:ptCount val="1"/>
                <c:pt idx="0">
                  <c:v>Everyday</c:v>
                </c:pt>
              </c:strCache>
            </c:strRef>
          </c:tx>
          <c:spPr>
            <a:solidFill>
              <a:srgbClr val="CC66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10 visited this year'!$A$13:$A$19</c:f>
              <c:strCache>
                <c:ptCount val="7"/>
                <c:pt idx="0">
                  <c:v>Bar Latitude</c:v>
                </c:pt>
                <c:pt idx="1">
                  <c:v>Sparrows Bar</c:v>
                </c:pt>
                <c:pt idx="2">
                  <c:v>The Village Shop</c:v>
                </c:pt>
                <c:pt idx="3">
                  <c:v>Cooper Building (not incl. Bar Latitude)</c:v>
                </c:pt>
                <c:pt idx="4">
                  <c:v>Avery Hill SU Office</c:v>
                </c:pt>
                <c:pt idx="5">
                  <c:v>The Student Hub, Medway</c:v>
                </c:pt>
                <c:pt idx="6">
                  <c:v>The Deep End, Medway</c:v>
                </c:pt>
              </c:strCache>
            </c:strRef>
          </c:cat>
          <c:val>
            <c:numRef>
              <c:f>'Chart 10 visited this year'!$B$13:$B$19</c:f>
              <c:numCache>
                <c:formatCode>0.0</c:formatCode>
                <c:ptCount val="7"/>
                <c:pt idx="0">
                  <c:v>0.49668874172185401</c:v>
                </c:pt>
                <c:pt idx="1">
                  <c:v>0.49668874172185401</c:v>
                </c:pt>
                <c:pt idx="2">
                  <c:v>1.821192052980132</c:v>
                </c:pt>
                <c:pt idx="3">
                  <c:v>0.82781456953642396</c:v>
                </c:pt>
                <c:pt idx="4">
                  <c:v>0.66225165562913901</c:v>
                </c:pt>
                <c:pt idx="5">
                  <c:v>1.324503311258278</c:v>
                </c:pt>
                <c:pt idx="6">
                  <c:v>0.99337748344370902</c:v>
                </c:pt>
              </c:numCache>
            </c:numRef>
          </c:val>
          <c:extLst xmlns:c16r2="http://schemas.microsoft.com/office/drawing/2015/06/chart">
            <c:ext xmlns:c16="http://schemas.microsoft.com/office/drawing/2014/chart" uri="{C3380CC4-5D6E-409C-BE32-E72D297353CC}">
              <c16:uniqueId val="{00000000-B714-A049-9159-6CCE8786E05C}"/>
            </c:ext>
          </c:extLst>
        </c:ser>
        <c:ser>
          <c:idx val="1"/>
          <c:order val="1"/>
          <c:tx>
            <c:strRef>
              <c:f>'Chart 10 visited this year'!$C$12</c:f>
              <c:strCache>
                <c:ptCount val="1"/>
                <c:pt idx="0">
                  <c:v>Almost every day</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10 visited this year'!$A$13:$A$19</c:f>
              <c:strCache>
                <c:ptCount val="7"/>
                <c:pt idx="0">
                  <c:v>Bar Latitude</c:v>
                </c:pt>
                <c:pt idx="1">
                  <c:v>Sparrows Bar</c:v>
                </c:pt>
                <c:pt idx="2">
                  <c:v>The Village Shop</c:v>
                </c:pt>
                <c:pt idx="3">
                  <c:v>Cooper Building (not incl. Bar Latitude)</c:v>
                </c:pt>
                <c:pt idx="4">
                  <c:v>Avery Hill SU Office</c:v>
                </c:pt>
                <c:pt idx="5">
                  <c:v>The Student Hub, Medway</c:v>
                </c:pt>
                <c:pt idx="6">
                  <c:v>The Deep End, Medway</c:v>
                </c:pt>
              </c:strCache>
            </c:strRef>
          </c:cat>
          <c:val>
            <c:numRef>
              <c:f>'Chart 10 visited this year'!$C$13:$C$19</c:f>
              <c:numCache>
                <c:formatCode>0.0</c:formatCode>
                <c:ptCount val="7"/>
                <c:pt idx="0">
                  <c:v>2.1523178807947021</c:v>
                </c:pt>
                <c:pt idx="1">
                  <c:v>0.99337748344370902</c:v>
                </c:pt>
                <c:pt idx="2">
                  <c:v>3.311258278145695</c:v>
                </c:pt>
                <c:pt idx="3">
                  <c:v>1.490066225165563</c:v>
                </c:pt>
                <c:pt idx="4">
                  <c:v>0.66225165562913901</c:v>
                </c:pt>
                <c:pt idx="5">
                  <c:v>2.317880794701987</c:v>
                </c:pt>
                <c:pt idx="6">
                  <c:v>2.483443708609272</c:v>
                </c:pt>
              </c:numCache>
            </c:numRef>
          </c:val>
          <c:extLst xmlns:c16r2="http://schemas.microsoft.com/office/drawing/2015/06/chart">
            <c:ext xmlns:c16="http://schemas.microsoft.com/office/drawing/2014/chart" uri="{C3380CC4-5D6E-409C-BE32-E72D297353CC}">
              <c16:uniqueId val="{00000001-B714-A049-9159-6CCE8786E05C}"/>
            </c:ext>
          </c:extLst>
        </c:ser>
        <c:ser>
          <c:idx val="2"/>
          <c:order val="2"/>
          <c:tx>
            <c:strRef>
              <c:f>'Chart 10 visited this year'!$D$12</c:f>
              <c:strCache>
                <c:ptCount val="1"/>
                <c:pt idx="0">
                  <c:v>Fairly often</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10 visited this year'!$A$13:$A$19</c:f>
              <c:strCache>
                <c:ptCount val="7"/>
                <c:pt idx="0">
                  <c:v>Bar Latitude</c:v>
                </c:pt>
                <c:pt idx="1">
                  <c:v>Sparrows Bar</c:v>
                </c:pt>
                <c:pt idx="2">
                  <c:v>The Village Shop</c:v>
                </c:pt>
                <c:pt idx="3">
                  <c:v>Cooper Building (not incl. Bar Latitude)</c:v>
                </c:pt>
                <c:pt idx="4">
                  <c:v>Avery Hill SU Office</c:v>
                </c:pt>
                <c:pt idx="5">
                  <c:v>The Student Hub, Medway</c:v>
                </c:pt>
                <c:pt idx="6">
                  <c:v>The Deep End, Medway</c:v>
                </c:pt>
              </c:strCache>
            </c:strRef>
          </c:cat>
          <c:val>
            <c:numRef>
              <c:f>'Chart 10 visited this year'!$D$13:$D$19</c:f>
              <c:numCache>
                <c:formatCode>0.0</c:formatCode>
                <c:ptCount val="7"/>
                <c:pt idx="0">
                  <c:v>8.9403973509933756</c:v>
                </c:pt>
                <c:pt idx="1">
                  <c:v>9.2715231788079464</c:v>
                </c:pt>
                <c:pt idx="2">
                  <c:v>13.90728476821192</c:v>
                </c:pt>
                <c:pt idx="3">
                  <c:v>4.6357615894039732</c:v>
                </c:pt>
                <c:pt idx="4">
                  <c:v>2.317880794701987</c:v>
                </c:pt>
                <c:pt idx="5">
                  <c:v>6.1258278145695364</c:v>
                </c:pt>
                <c:pt idx="6">
                  <c:v>6.7880794701986762</c:v>
                </c:pt>
              </c:numCache>
            </c:numRef>
          </c:val>
          <c:extLst xmlns:c16r2="http://schemas.microsoft.com/office/drawing/2015/06/chart">
            <c:ext xmlns:c16="http://schemas.microsoft.com/office/drawing/2014/chart" uri="{C3380CC4-5D6E-409C-BE32-E72D297353CC}">
              <c16:uniqueId val="{00000002-B714-A049-9159-6CCE8786E05C}"/>
            </c:ext>
          </c:extLst>
        </c:ser>
        <c:ser>
          <c:idx val="3"/>
          <c:order val="3"/>
          <c:tx>
            <c:strRef>
              <c:f>'Chart 10 visited this year'!$E$12</c:f>
              <c:strCache>
                <c:ptCount val="1"/>
                <c:pt idx="0">
                  <c:v>Occasionally</c:v>
                </c:pt>
              </c:strCache>
            </c:strRef>
          </c:tx>
          <c:spPr>
            <a:solidFill>
              <a:srgbClr val="FF99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10 visited this year'!$A$13:$A$19</c:f>
              <c:strCache>
                <c:ptCount val="7"/>
                <c:pt idx="0">
                  <c:v>Bar Latitude</c:v>
                </c:pt>
                <c:pt idx="1">
                  <c:v>Sparrows Bar</c:v>
                </c:pt>
                <c:pt idx="2">
                  <c:v>The Village Shop</c:v>
                </c:pt>
                <c:pt idx="3">
                  <c:v>Cooper Building (not incl. Bar Latitude)</c:v>
                </c:pt>
                <c:pt idx="4">
                  <c:v>Avery Hill SU Office</c:v>
                </c:pt>
                <c:pt idx="5">
                  <c:v>The Student Hub, Medway</c:v>
                </c:pt>
                <c:pt idx="6">
                  <c:v>The Deep End, Medway</c:v>
                </c:pt>
              </c:strCache>
            </c:strRef>
          </c:cat>
          <c:val>
            <c:numRef>
              <c:f>'Chart 10 visited this year'!$E$13:$E$19</c:f>
              <c:numCache>
                <c:formatCode>0.0</c:formatCode>
                <c:ptCount val="7"/>
                <c:pt idx="0">
                  <c:v>15.06622516556291</c:v>
                </c:pt>
                <c:pt idx="1">
                  <c:v>8.2781456953642394</c:v>
                </c:pt>
                <c:pt idx="2">
                  <c:v>18.377483443708609</c:v>
                </c:pt>
                <c:pt idx="3">
                  <c:v>7.7814569536423832</c:v>
                </c:pt>
                <c:pt idx="4">
                  <c:v>7.4503311258278151</c:v>
                </c:pt>
                <c:pt idx="5">
                  <c:v>4.9668874172185422</c:v>
                </c:pt>
                <c:pt idx="6">
                  <c:v>5.6291390728476811</c:v>
                </c:pt>
              </c:numCache>
            </c:numRef>
          </c:val>
          <c:extLst xmlns:c16r2="http://schemas.microsoft.com/office/drawing/2015/06/chart">
            <c:ext xmlns:c16="http://schemas.microsoft.com/office/drawing/2014/chart" uri="{C3380CC4-5D6E-409C-BE32-E72D297353CC}">
              <c16:uniqueId val="{00000003-B714-A049-9159-6CCE8786E05C}"/>
            </c:ext>
          </c:extLst>
        </c:ser>
        <c:ser>
          <c:idx val="4"/>
          <c:order val="4"/>
          <c:tx>
            <c:strRef>
              <c:f>'Chart 10 visited this year'!$F$12</c:f>
              <c:strCache>
                <c:ptCount val="1"/>
                <c:pt idx="0">
                  <c:v>Rarely</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10 visited this year'!$A$13:$A$19</c:f>
              <c:strCache>
                <c:ptCount val="7"/>
                <c:pt idx="0">
                  <c:v>Bar Latitude</c:v>
                </c:pt>
                <c:pt idx="1">
                  <c:v>Sparrows Bar</c:v>
                </c:pt>
                <c:pt idx="2">
                  <c:v>The Village Shop</c:v>
                </c:pt>
                <c:pt idx="3">
                  <c:v>Cooper Building (not incl. Bar Latitude)</c:v>
                </c:pt>
                <c:pt idx="4">
                  <c:v>Avery Hill SU Office</c:v>
                </c:pt>
                <c:pt idx="5">
                  <c:v>The Student Hub, Medway</c:v>
                </c:pt>
                <c:pt idx="6">
                  <c:v>The Deep End, Medway</c:v>
                </c:pt>
              </c:strCache>
            </c:strRef>
          </c:cat>
          <c:val>
            <c:numRef>
              <c:f>'Chart 10 visited this year'!$F$13:$F$19</c:f>
              <c:numCache>
                <c:formatCode>0.0</c:formatCode>
                <c:ptCount val="7"/>
                <c:pt idx="0">
                  <c:v>23.50993377483444</c:v>
                </c:pt>
                <c:pt idx="1">
                  <c:v>18.708609271523169</c:v>
                </c:pt>
                <c:pt idx="2">
                  <c:v>18.543046357615889</c:v>
                </c:pt>
                <c:pt idx="3">
                  <c:v>21.026490066225161</c:v>
                </c:pt>
                <c:pt idx="4">
                  <c:v>14.40397350993377</c:v>
                </c:pt>
                <c:pt idx="5">
                  <c:v>6.1258278145695364</c:v>
                </c:pt>
                <c:pt idx="6">
                  <c:v>5.298013245033113</c:v>
                </c:pt>
              </c:numCache>
            </c:numRef>
          </c:val>
          <c:extLst xmlns:c16r2="http://schemas.microsoft.com/office/drawing/2015/06/chart">
            <c:ext xmlns:c16="http://schemas.microsoft.com/office/drawing/2014/chart" uri="{C3380CC4-5D6E-409C-BE32-E72D297353CC}">
              <c16:uniqueId val="{00000004-B714-A049-9159-6CCE8786E05C}"/>
            </c:ext>
          </c:extLst>
        </c:ser>
        <c:ser>
          <c:idx val="5"/>
          <c:order val="5"/>
          <c:tx>
            <c:strRef>
              <c:f>'Chart 10 visited this year'!$G$12</c:f>
              <c:strCache>
                <c:ptCount val="1"/>
                <c:pt idx="0">
                  <c:v>Not at all</c:v>
                </c:pt>
              </c:strCache>
            </c:strRef>
          </c:tx>
          <c:spPr>
            <a:solidFill>
              <a:schemeClr val="accent6">
                <a:lumMod val="60000"/>
                <a:lumOff val="40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10 visited this year'!$A$13:$A$19</c:f>
              <c:strCache>
                <c:ptCount val="7"/>
                <c:pt idx="0">
                  <c:v>Bar Latitude</c:v>
                </c:pt>
                <c:pt idx="1">
                  <c:v>Sparrows Bar</c:v>
                </c:pt>
                <c:pt idx="2">
                  <c:v>The Village Shop</c:v>
                </c:pt>
                <c:pt idx="3">
                  <c:v>Cooper Building (not incl. Bar Latitude)</c:v>
                </c:pt>
                <c:pt idx="4">
                  <c:v>Avery Hill SU Office</c:v>
                </c:pt>
                <c:pt idx="5">
                  <c:v>The Student Hub, Medway</c:v>
                </c:pt>
                <c:pt idx="6">
                  <c:v>The Deep End, Medway</c:v>
                </c:pt>
              </c:strCache>
            </c:strRef>
          </c:cat>
          <c:val>
            <c:numRef>
              <c:f>'Chart 10 visited this year'!$G$13:$G$19</c:f>
              <c:numCache>
                <c:formatCode>0.0</c:formatCode>
                <c:ptCount val="7"/>
                <c:pt idx="0">
                  <c:v>49.834437086092699</c:v>
                </c:pt>
                <c:pt idx="1">
                  <c:v>62.251655629139073</c:v>
                </c:pt>
                <c:pt idx="2">
                  <c:v>44.039735099337747</c:v>
                </c:pt>
                <c:pt idx="3">
                  <c:v>64.238410596026469</c:v>
                </c:pt>
                <c:pt idx="4">
                  <c:v>74.503311258278146</c:v>
                </c:pt>
                <c:pt idx="5">
                  <c:v>79.139072847682101</c:v>
                </c:pt>
                <c:pt idx="6">
                  <c:v>78.807947019867555</c:v>
                </c:pt>
              </c:numCache>
            </c:numRef>
          </c:val>
          <c:extLst xmlns:c16r2="http://schemas.microsoft.com/office/drawing/2015/06/chart">
            <c:ext xmlns:c16="http://schemas.microsoft.com/office/drawing/2014/chart" uri="{C3380CC4-5D6E-409C-BE32-E72D297353CC}">
              <c16:uniqueId val="{00000005-B714-A049-9159-6CCE8786E05C}"/>
            </c:ext>
          </c:extLst>
        </c:ser>
        <c:dLbls>
          <c:showLegendKey val="0"/>
          <c:showVal val="0"/>
          <c:showCatName val="0"/>
          <c:showSerName val="0"/>
          <c:showPercent val="0"/>
          <c:showBubbleSize val="0"/>
        </c:dLbls>
        <c:gapWidth val="150"/>
        <c:axId val="261802544"/>
        <c:axId val="261803104"/>
      </c:barChart>
      <c:catAx>
        <c:axId val="261802544"/>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1803104"/>
        <c:crosses val="autoZero"/>
        <c:auto val="1"/>
        <c:lblAlgn val="ctr"/>
        <c:lblOffset val="100"/>
        <c:noMultiLvlLbl val="0"/>
      </c:catAx>
      <c:valAx>
        <c:axId val="261803104"/>
        <c:scaling>
          <c:orientation val="minMax"/>
          <c:max val="8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1802544"/>
        <c:crosses val="autoZero"/>
        <c:crossBetween val="between"/>
      </c:valAx>
    </c:plotArea>
    <c:legend>
      <c:legendPos val="r"/>
      <c:layout>
        <c:manualLayout>
          <c:xMode val="edge"/>
          <c:yMode val="edge"/>
          <c:x val="0.81205430299411197"/>
          <c:y val="0.40881249680966403"/>
          <c:w val="0.180534750272795"/>
          <c:h val="0.27246634758300098"/>
        </c:manualLayout>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How</a:t>
            </a:r>
            <a:r>
              <a:rPr lang="en-US" sz="1200" baseline="0">
                <a:solidFill>
                  <a:schemeClr val="accent2">
                    <a:lumMod val="75000"/>
                  </a:schemeClr>
                </a:solidFill>
              </a:rPr>
              <a:t> much do you agree with the following statements about your SU space?</a:t>
            </a:r>
            <a:r>
              <a:rPr lang="en-US" sz="1200">
                <a:solidFill>
                  <a:schemeClr val="accent2">
                    <a:lumMod val="75000"/>
                  </a:schemeClr>
                </a:solidFill>
              </a:rPr>
              <a:t> n= 604</a:t>
            </a:r>
          </a:p>
        </c:rich>
      </c:tx>
      <c:layout>
        <c:manualLayout>
          <c:xMode val="edge"/>
          <c:yMode val="edge"/>
          <c:x val="7.3598130841121597E-3"/>
          <c:y val="1.17004680187208E-2"/>
        </c:manualLayout>
      </c:layout>
      <c:overlay val="0"/>
    </c:title>
    <c:autoTitleDeleted val="0"/>
    <c:plotArea>
      <c:layout>
        <c:manualLayout>
          <c:layoutTarget val="inner"/>
          <c:xMode val="edge"/>
          <c:yMode val="edge"/>
          <c:x val="0.26018088396746603"/>
          <c:y val="7.6758294741238603E-2"/>
          <c:w val="0.57381963545786197"/>
          <c:h val="0.85696239266893504"/>
        </c:manualLayout>
      </c:layout>
      <c:barChart>
        <c:barDir val="bar"/>
        <c:grouping val="clustered"/>
        <c:varyColors val="0"/>
        <c:ser>
          <c:idx val="0"/>
          <c:order val="0"/>
          <c:tx>
            <c:strRef>
              <c:f>'Chart 11 SU spaces'!$B$8</c:f>
              <c:strCache>
                <c:ptCount val="1"/>
                <c:pt idx="0">
                  <c:v>Strongly Disagree</c:v>
                </c:pt>
              </c:strCache>
            </c:strRef>
          </c:tx>
          <c:spPr>
            <a:solidFill>
              <a:srgbClr val="CC66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11 SU spaces'!$A$9:$A$11</c:f>
              <c:strCache>
                <c:ptCount val="3"/>
                <c:pt idx="0">
                  <c:v>The spaces are welcoming.</c:v>
                </c:pt>
                <c:pt idx="1">
                  <c:v>The spaces are easy to get to.</c:v>
                </c:pt>
                <c:pt idx="2">
                  <c:v>The spaces meet my needs.</c:v>
                </c:pt>
              </c:strCache>
            </c:strRef>
          </c:cat>
          <c:val>
            <c:numRef>
              <c:f>'Chart 11 SU spaces'!$B$9:$B$11</c:f>
              <c:numCache>
                <c:formatCode>0.0</c:formatCode>
                <c:ptCount val="3"/>
                <c:pt idx="0">
                  <c:v>1.986754966887418</c:v>
                </c:pt>
                <c:pt idx="1">
                  <c:v>2.6490066225165569</c:v>
                </c:pt>
                <c:pt idx="2">
                  <c:v>3.4768211920529799</c:v>
                </c:pt>
              </c:numCache>
            </c:numRef>
          </c:val>
          <c:extLst xmlns:c16r2="http://schemas.microsoft.com/office/drawing/2015/06/chart">
            <c:ext xmlns:c16="http://schemas.microsoft.com/office/drawing/2014/chart" uri="{C3380CC4-5D6E-409C-BE32-E72D297353CC}">
              <c16:uniqueId val="{00000000-EE30-6B4F-A9BB-988DCD6B1EF2}"/>
            </c:ext>
          </c:extLst>
        </c:ser>
        <c:ser>
          <c:idx val="1"/>
          <c:order val="1"/>
          <c:tx>
            <c:strRef>
              <c:f>'Chart 11 SU spaces'!$C$8</c:f>
              <c:strCache>
                <c:ptCount val="1"/>
                <c:pt idx="0">
                  <c:v>Disagree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11 SU spaces'!$A$9:$A$11</c:f>
              <c:strCache>
                <c:ptCount val="3"/>
                <c:pt idx="0">
                  <c:v>The spaces are welcoming.</c:v>
                </c:pt>
                <c:pt idx="1">
                  <c:v>The spaces are easy to get to.</c:v>
                </c:pt>
                <c:pt idx="2">
                  <c:v>The spaces meet my needs.</c:v>
                </c:pt>
              </c:strCache>
            </c:strRef>
          </c:cat>
          <c:val>
            <c:numRef>
              <c:f>'Chart 11 SU spaces'!$C$9:$C$11</c:f>
              <c:numCache>
                <c:formatCode>0.0</c:formatCode>
                <c:ptCount val="3"/>
                <c:pt idx="0">
                  <c:v>5.4635761589403966</c:v>
                </c:pt>
                <c:pt idx="1">
                  <c:v>7.1192052980132452</c:v>
                </c:pt>
                <c:pt idx="2">
                  <c:v>9.2715231788079464</c:v>
                </c:pt>
              </c:numCache>
            </c:numRef>
          </c:val>
          <c:extLst xmlns:c16r2="http://schemas.microsoft.com/office/drawing/2015/06/chart">
            <c:ext xmlns:c16="http://schemas.microsoft.com/office/drawing/2014/chart" uri="{C3380CC4-5D6E-409C-BE32-E72D297353CC}">
              <c16:uniqueId val="{00000001-EE30-6B4F-A9BB-988DCD6B1EF2}"/>
            </c:ext>
          </c:extLst>
        </c:ser>
        <c:ser>
          <c:idx val="2"/>
          <c:order val="2"/>
          <c:tx>
            <c:strRef>
              <c:f>'Chart 11 SU spaces'!$D$8</c:f>
              <c:strCache>
                <c:ptCount val="1"/>
                <c:pt idx="0">
                  <c:v>Neither Agree nor Disagree</c:v>
                </c:pt>
              </c:strCache>
            </c:strRef>
          </c:tx>
          <c:spPr>
            <a:solidFill>
              <a:schemeClr val="accent5">
                <a:lumMod val="50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11 SU spaces'!$A$9:$A$11</c:f>
              <c:strCache>
                <c:ptCount val="3"/>
                <c:pt idx="0">
                  <c:v>The spaces are welcoming.</c:v>
                </c:pt>
                <c:pt idx="1">
                  <c:v>The spaces are easy to get to.</c:v>
                </c:pt>
                <c:pt idx="2">
                  <c:v>The spaces meet my needs.</c:v>
                </c:pt>
              </c:strCache>
            </c:strRef>
          </c:cat>
          <c:val>
            <c:numRef>
              <c:f>'Chart 11 SU spaces'!$D$9:$D$11</c:f>
              <c:numCache>
                <c:formatCode>0.0</c:formatCode>
                <c:ptCount val="3"/>
                <c:pt idx="0">
                  <c:v>30.13245033112582</c:v>
                </c:pt>
                <c:pt idx="1">
                  <c:v>25.16556291390728</c:v>
                </c:pt>
                <c:pt idx="2">
                  <c:v>34.271523178807954</c:v>
                </c:pt>
              </c:numCache>
            </c:numRef>
          </c:val>
          <c:extLst xmlns:c16r2="http://schemas.microsoft.com/office/drawing/2015/06/chart">
            <c:ext xmlns:c16="http://schemas.microsoft.com/office/drawing/2014/chart" uri="{C3380CC4-5D6E-409C-BE32-E72D297353CC}">
              <c16:uniqueId val="{00000002-EE30-6B4F-A9BB-988DCD6B1EF2}"/>
            </c:ext>
          </c:extLst>
        </c:ser>
        <c:ser>
          <c:idx val="3"/>
          <c:order val="3"/>
          <c:tx>
            <c:strRef>
              <c:f>'Chart 11 SU spaces'!$E$8</c:f>
              <c:strCache>
                <c:ptCount val="1"/>
                <c:pt idx="0">
                  <c:v>Agree</c:v>
                </c:pt>
              </c:strCache>
            </c:strRef>
          </c:tx>
          <c:spPr>
            <a:solidFill>
              <a:srgbClr val="FF99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11 SU spaces'!$A$9:$A$11</c:f>
              <c:strCache>
                <c:ptCount val="3"/>
                <c:pt idx="0">
                  <c:v>The spaces are welcoming.</c:v>
                </c:pt>
                <c:pt idx="1">
                  <c:v>The spaces are easy to get to.</c:v>
                </c:pt>
                <c:pt idx="2">
                  <c:v>The spaces meet my needs.</c:v>
                </c:pt>
              </c:strCache>
            </c:strRef>
          </c:cat>
          <c:val>
            <c:numRef>
              <c:f>'Chart 11 SU spaces'!$E$9:$E$11</c:f>
              <c:numCache>
                <c:formatCode>0.0</c:formatCode>
                <c:ptCount val="3"/>
                <c:pt idx="0">
                  <c:v>52.980132450331133</c:v>
                </c:pt>
                <c:pt idx="1">
                  <c:v>52.980132450331133</c:v>
                </c:pt>
                <c:pt idx="2">
                  <c:v>44.039735099337747</c:v>
                </c:pt>
              </c:numCache>
            </c:numRef>
          </c:val>
          <c:extLst xmlns:c16r2="http://schemas.microsoft.com/office/drawing/2015/06/chart">
            <c:ext xmlns:c16="http://schemas.microsoft.com/office/drawing/2014/chart" uri="{C3380CC4-5D6E-409C-BE32-E72D297353CC}">
              <c16:uniqueId val="{00000003-EE30-6B4F-A9BB-988DCD6B1EF2}"/>
            </c:ext>
          </c:extLst>
        </c:ser>
        <c:ser>
          <c:idx val="4"/>
          <c:order val="4"/>
          <c:tx>
            <c:strRef>
              <c:f>'Chart 11 SU spaces'!$F$8</c:f>
              <c:strCache>
                <c:ptCount val="1"/>
                <c:pt idx="0">
                  <c:v>Strongly 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11 SU spaces'!$A$9:$A$11</c:f>
              <c:strCache>
                <c:ptCount val="3"/>
                <c:pt idx="0">
                  <c:v>The spaces are welcoming.</c:v>
                </c:pt>
                <c:pt idx="1">
                  <c:v>The spaces are easy to get to.</c:v>
                </c:pt>
                <c:pt idx="2">
                  <c:v>The spaces meet my needs.</c:v>
                </c:pt>
              </c:strCache>
            </c:strRef>
          </c:cat>
          <c:val>
            <c:numRef>
              <c:f>'Chart 11 SU spaces'!$F$9:$F$11</c:f>
              <c:numCache>
                <c:formatCode>0.0</c:formatCode>
                <c:ptCount val="3"/>
                <c:pt idx="0">
                  <c:v>9.4370860927152336</c:v>
                </c:pt>
                <c:pt idx="1">
                  <c:v>12.086092715231789</c:v>
                </c:pt>
                <c:pt idx="2">
                  <c:v>8.9403973509933756</c:v>
                </c:pt>
              </c:numCache>
            </c:numRef>
          </c:val>
          <c:extLst xmlns:c16r2="http://schemas.microsoft.com/office/drawing/2015/06/chart">
            <c:ext xmlns:c16="http://schemas.microsoft.com/office/drawing/2014/chart" uri="{C3380CC4-5D6E-409C-BE32-E72D297353CC}">
              <c16:uniqueId val="{00000004-EE30-6B4F-A9BB-988DCD6B1EF2}"/>
            </c:ext>
          </c:extLst>
        </c:ser>
        <c:dLbls>
          <c:showLegendKey val="0"/>
          <c:showVal val="0"/>
          <c:showCatName val="0"/>
          <c:showSerName val="0"/>
          <c:showPercent val="0"/>
          <c:showBubbleSize val="0"/>
        </c:dLbls>
        <c:gapWidth val="150"/>
        <c:axId val="261765488"/>
        <c:axId val="261766048"/>
      </c:barChart>
      <c:catAx>
        <c:axId val="261765488"/>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1766048"/>
        <c:crosses val="autoZero"/>
        <c:auto val="1"/>
        <c:lblAlgn val="ctr"/>
        <c:lblOffset val="100"/>
        <c:noMultiLvlLbl val="0"/>
      </c:catAx>
      <c:valAx>
        <c:axId val="261766048"/>
        <c:scaling>
          <c:orientation val="minMax"/>
          <c:max val="7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1765488"/>
        <c:crosses val="autoZero"/>
        <c:crossBetween val="between"/>
      </c:valAx>
    </c:plotArea>
    <c:legend>
      <c:legendPos val="r"/>
      <c:layout>
        <c:manualLayout>
          <c:xMode val="edge"/>
          <c:yMode val="edge"/>
          <c:x val="0.69956712380142505"/>
          <c:y val="0.43696331835534902"/>
          <c:w val="0.30043287619857501"/>
          <c:h val="0.22093309362029301"/>
        </c:manualLayout>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02571911808601"/>
          <c:y val="0.117820895149591"/>
          <c:w val="0.50790451348132104"/>
          <c:h val="0.81270432421856398"/>
        </c:manualLayout>
      </c:layout>
      <c:barChart>
        <c:barDir val="bar"/>
        <c:grouping val="clustered"/>
        <c:varyColors val="0"/>
        <c:ser>
          <c:idx val="0"/>
          <c:order val="0"/>
          <c:tx>
            <c:strRef>
              <c:f>'Chart 11 SU ALL spaces per age'!$C$14</c:f>
              <c:strCache>
                <c:ptCount val="1"/>
                <c:pt idx="0">
                  <c:v>Strongly Disagree</c:v>
                </c:pt>
              </c:strCache>
            </c:strRef>
          </c:tx>
          <c:spPr>
            <a:solidFill>
              <a:srgbClr val="CC66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per age'!$A$15:$B$25</c:f>
              <c:multiLvlStrCache>
                <c:ptCount val="11"/>
                <c:lvl>
                  <c:pt idx="0">
                    <c:v>18-21 years</c:v>
                  </c:pt>
                  <c:pt idx="1">
                    <c:v>21-25 years</c:v>
                  </c:pt>
                  <c:pt idx="2">
                    <c:v>26+ years</c:v>
                  </c:pt>
                  <c:pt idx="4">
                    <c:v>18-21 years</c:v>
                  </c:pt>
                  <c:pt idx="5">
                    <c:v>21-25 years</c:v>
                  </c:pt>
                  <c:pt idx="6">
                    <c:v>26+ years</c:v>
                  </c:pt>
                  <c:pt idx="8">
                    <c:v>18-21 years</c:v>
                  </c:pt>
                  <c:pt idx="9">
                    <c:v>21-25 years</c:v>
                  </c:pt>
                  <c:pt idx="10">
                    <c:v>26+ years</c:v>
                  </c:pt>
                </c:lvl>
                <c:lvl>
                  <c:pt idx="0">
                    <c:v>The spaces are welcoming.</c:v>
                  </c:pt>
                  <c:pt idx="4">
                    <c:v>The spaces are easy to get to.</c:v>
                  </c:pt>
                  <c:pt idx="8">
                    <c:v>The spaces meet my needs.</c:v>
                  </c:pt>
                </c:lvl>
              </c:multiLvlStrCache>
            </c:multiLvlStrRef>
          </c:cat>
          <c:val>
            <c:numRef>
              <c:f>'Chart 11 SU ALL spaces per age'!$C$15:$C$25</c:f>
              <c:numCache>
                <c:formatCode>0.0</c:formatCode>
                <c:ptCount val="11"/>
                <c:pt idx="0">
                  <c:v>2.1582733812949639</c:v>
                </c:pt>
                <c:pt idx="1">
                  <c:v>1.834862385321101</c:v>
                </c:pt>
                <c:pt idx="2">
                  <c:v>1.8691588785046731</c:v>
                </c:pt>
                <c:pt idx="4">
                  <c:v>2.1582733812949639</c:v>
                </c:pt>
                <c:pt idx="5">
                  <c:v>2.7522935779816522</c:v>
                </c:pt>
                <c:pt idx="6">
                  <c:v>3.7383177570093462</c:v>
                </c:pt>
                <c:pt idx="8">
                  <c:v>3.9568345323741001</c:v>
                </c:pt>
                <c:pt idx="9">
                  <c:v>2.7522935779816522</c:v>
                </c:pt>
                <c:pt idx="10">
                  <c:v>3.7383177570093462</c:v>
                </c:pt>
              </c:numCache>
            </c:numRef>
          </c:val>
          <c:extLst xmlns:c16r2="http://schemas.microsoft.com/office/drawing/2015/06/chart">
            <c:ext xmlns:c16="http://schemas.microsoft.com/office/drawing/2014/chart" uri="{C3380CC4-5D6E-409C-BE32-E72D297353CC}">
              <c16:uniqueId val="{00000000-7805-2549-A1F7-E102D62127AA}"/>
            </c:ext>
          </c:extLst>
        </c:ser>
        <c:ser>
          <c:idx val="1"/>
          <c:order val="1"/>
          <c:tx>
            <c:strRef>
              <c:f>'Chart 11 SU ALL spaces per age'!$D$14</c:f>
              <c:strCache>
                <c:ptCount val="1"/>
                <c:pt idx="0">
                  <c:v>Disagree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per age'!$A$15:$B$25</c:f>
              <c:multiLvlStrCache>
                <c:ptCount val="11"/>
                <c:lvl>
                  <c:pt idx="0">
                    <c:v>18-21 years</c:v>
                  </c:pt>
                  <c:pt idx="1">
                    <c:v>21-25 years</c:v>
                  </c:pt>
                  <c:pt idx="2">
                    <c:v>26+ years</c:v>
                  </c:pt>
                  <c:pt idx="4">
                    <c:v>18-21 years</c:v>
                  </c:pt>
                  <c:pt idx="5">
                    <c:v>21-25 years</c:v>
                  </c:pt>
                  <c:pt idx="6">
                    <c:v>26+ years</c:v>
                  </c:pt>
                  <c:pt idx="8">
                    <c:v>18-21 years</c:v>
                  </c:pt>
                  <c:pt idx="9">
                    <c:v>21-25 years</c:v>
                  </c:pt>
                  <c:pt idx="10">
                    <c:v>26+ years</c:v>
                  </c:pt>
                </c:lvl>
                <c:lvl>
                  <c:pt idx="0">
                    <c:v>The spaces are welcoming.</c:v>
                  </c:pt>
                  <c:pt idx="4">
                    <c:v>The spaces are easy to get to.</c:v>
                  </c:pt>
                  <c:pt idx="8">
                    <c:v>The spaces meet my needs.</c:v>
                  </c:pt>
                </c:lvl>
              </c:multiLvlStrCache>
            </c:multiLvlStrRef>
          </c:cat>
          <c:val>
            <c:numRef>
              <c:f>'Chart 11 SU ALL spaces per age'!$D$15:$D$25</c:f>
              <c:numCache>
                <c:formatCode>0.0</c:formatCode>
                <c:ptCount val="11"/>
                <c:pt idx="0">
                  <c:v>6.1151079136690649</c:v>
                </c:pt>
                <c:pt idx="1">
                  <c:v>5.0458715596330279</c:v>
                </c:pt>
                <c:pt idx="2">
                  <c:v>4.6728971962616823</c:v>
                </c:pt>
                <c:pt idx="4">
                  <c:v>7.5539568345323742</c:v>
                </c:pt>
                <c:pt idx="5">
                  <c:v>5.96330275229358</c:v>
                </c:pt>
                <c:pt idx="6">
                  <c:v>8.4112149532710259</c:v>
                </c:pt>
                <c:pt idx="8">
                  <c:v>11.151079136690649</c:v>
                </c:pt>
                <c:pt idx="9">
                  <c:v>7.3394495412844041</c:v>
                </c:pt>
                <c:pt idx="10">
                  <c:v>8.4112149532710259</c:v>
                </c:pt>
              </c:numCache>
            </c:numRef>
          </c:val>
          <c:extLst xmlns:c16r2="http://schemas.microsoft.com/office/drawing/2015/06/chart">
            <c:ext xmlns:c16="http://schemas.microsoft.com/office/drawing/2014/chart" uri="{C3380CC4-5D6E-409C-BE32-E72D297353CC}">
              <c16:uniqueId val="{00000001-7805-2549-A1F7-E102D62127AA}"/>
            </c:ext>
          </c:extLst>
        </c:ser>
        <c:ser>
          <c:idx val="2"/>
          <c:order val="2"/>
          <c:tx>
            <c:strRef>
              <c:f>'Chart 11 SU ALL spaces per age'!$E$14</c:f>
              <c:strCache>
                <c:ptCount val="1"/>
                <c:pt idx="0">
                  <c:v>Neither Agree nor Disagree</c:v>
                </c:pt>
              </c:strCache>
            </c:strRef>
          </c:tx>
          <c:spPr>
            <a:solidFill>
              <a:schemeClr val="accent5">
                <a:lumMod val="50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per age'!$A$15:$B$25</c:f>
              <c:multiLvlStrCache>
                <c:ptCount val="11"/>
                <c:lvl>
                  <c:pt idx="0">
                    <c:v>18-21 years</c:v>
                  </c:pt>
                  <c:pt idx="1">
                    <c:v>21-25 years</c:v>
                  </c:pt>
                  <c:pt idx="2">
                    <c:v>26+ years</c:v>
                  </c:pt>
                  <c:pt idx="4">
                    <c:v>18-21 years</c:v>
                  </c:pt>
                  <c:pt idx="5">
                    <c:v>21-25 years</c:v>
                  </c:pt>
                  <c:pt idx="6">
                    <c:v>26+ years</c:v>
                  </c:pt>
                  <c:pt idx="8">
                    <c:v>18-21 years</c:v>
                  </c:pt>
                  <c:pt idx="9">
                    <c:v>21-25 years</c:v>
                  </c:pt>
                  <c:pt idx="10">
                    <c:v>26+ years</c:v>
                  </c:pt>
                </c:lvl>
                <c:lvl>
                  <c:pt idx="0">
                    <c:v>The spaces are welcoming.</c:v>
                  </c:pt>
                  <c:pt idx="4">
                    <c:v>The spaces are easy to get to.</c:v>
                  </c:pt>
                  <c:pt idx="8">
                    <c:v>The spaces meet my needs.</c:v>
                  </c:pt>
                </c:lvl>
              </c:multiLvlStrCache>
            </c:multiLvlStrRef>
          </c:cat>
          <c:val>
            <c:numRef>
              <c:f>'Chart 11 SU ALL spaces per age'!$E$15:$E$25</c:f>
              <c:numCache>
                <c:formatCode>0.0</c:formatCode>
                <c:ptCount val="11"/>
                <c:pt idx="0">
                  <c:v>27.338129496402878</c:v>
                </c:pt>
                <c:pt idx="1">
                  <c:v>29.35779816513762</c:v>
                </c:pt>
                <c:pt idx="2">
                  <c:v>39.252336448598129</c:v>
                </c:pt>
                <c:pt idx="4">
                  <c:v>20.86330935251798</c:v>
                </c:pt>
                <c:pt idx="5">
                  <c:v>25.688073394495419</c:v>
                </c:pt>
                <c:pt idx="6">
                  <c:v>35.514018691588781</c:v>
                </c:pt>
                <c:pt idx="8">
                  <c:v>30.57553956834532</c:v>
                </c:pt>
                <c:pt idx="9">
                  <c:v>37.155963302752298</c:v>
                </c:pt>
                <c:pt idx="10">
                  <c:v>38.317757009345783</c:v>
                </c:pt>
              </c:numCache>
            </c:numRef>
          </c:val>
          <c:extLst xmlns:c16r2="http://schemas.microsoft.com/office/drawing/2015/06/chart">
            <c:ext xmlns:c16="http://schemas.microsoft.com/office/drawing/2014/chart" uri="{C3380CC4-5D6E-409C-BE32-E72D297353CC}">
              <c16:uniqueId val="{00000002-7805-2549-A1F7-E102D62127AA}"/>
            </c:ext>
          </c:extLst>
        </c:ser>
        <c:ser>
          <c:idx val="3"/>
          <c:order val="3"/>
          <c:tx>
            <c:strRef>
              <c:f>'Chart 11 SU ALL spaces per age'!$F$14</c:f>
              <c:strCache>
                <c:ptCount val="1"/>
                <c:pt idx="0">
                  <c:v>Agree</c:v>
                </c:pt>
              </c:strCache>
            </c:strRef>
          </c:tx>
          <c:spPr>
            <a:solidFill>
              <a:srgbClr val="FF99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per age'!$A$15:$B$25</c:f>
              <c:multiLvlStrCache>
                <c:ptCount val="11"/>
                <c:lvl>
                  <c:pt idx="0">
                    <c:v>18-21 years</c:v>
                  </c:pt>
                  <c:pt idx="1">
                    <c:v>21-25 years</c:v>
                  </c:pt>
                  <c:pt idx="2">
                    <c:v>26+ years</c:v>
                  </c:pt>
                  <c:pt idx="4">
                    <c:v>18-21 years</c:v>
                  </c:pt>
                  <c:pt idx="5">
                    <c:v>21-25 years</c:v>
                  </c:pt>
                  <c:pt idx="6">
                    <c:v>26+ years</c:v>
                  </c:pt>
                  <c:pt idx="8">
                    <c:v>18-21 years</c:v>
                  </c:pt>
                  <c:pt idx="9">
                    <c:v>21-25 years</c:v>
                  </c:pt>
                  <c:pt idx="10">
                    <c:v>26+ years</c:v>
                  </c:pt>
                </c:lvl>
                <c:lvl>
                  <c:pt idx="0">
                    <c:v>The spaces are welcoming.</c:v>
                  </c:pt>
                  <c:pt idx="4">
                    <c:v>The spaces are easy to get to.</c:v>
                  </c:pt>
                  <c:pt idx="8">
                    <c:v>The spaces meet my needs.</c:v>
                  </c:pt>
                </c:lvl>
              </c:multiLvlStrCache>
            </c:multiLvlStrRef>
          </c:cat>
          <c:val>
            <c:numRef>
              <c:f>'Chart 11 SU ALL spaces per age'!$F$15:$F$25</c:f>
              <c:numCache>
                <c:formatCode>0.0</c:formatCode>
                <c:ptCount val="11"/>
                <c:pt idx="0">
                  <c:v>55.755395683453237</c:v>
                </c:pt>
                <c:pt idx="1">
                  <c:v>54.128440366972477</c:v>
                </c:pt>
                <c:pt idx="2">
                  <c:v>42.99065420560747</c:v>
                </c:pt>
                <c:pt idx="4">
                  <c:v>58.992805755395679</c:v>
                </c:pt>
                <c:pt idx="5">
                  <c:v>50.917431192660537</c:v>
                </c:pt>
                <c:pt idx="6">
                  <c:v>41.121495327102799</c:v>
                </c:pt>
                <c:pt idx="8">
                  <c:v>46.402877697841717</c:v>
                </c:pt>
                <c:pt idx="9">
                  <c:v>42.660550458715598</c:v>
                </c:pt>
                <c:pt idx="10">
                  <c:v>40.186915887850468</c:v>
                </c:pt>
              </c:numCache>
            </c:numRef>
          </c:val>
          <c:extLst xmlns:c16r2="http://schemas.microsoft.com/office/drawing/2015/06/chart">
            <c:ext xmlns:c16="http://schemas.microsoft.com/office/drawing/2014/chart" uri="{C3380CC4-5D6E-409C-BE32-E72D297353CC}">
              <c16:uniqueId val="{00000003-7805-2549-A1F7-E102D62127AA}"/>
            </c:ext>
          </c:extLst>
        </c:ser>
        <c:ser>
          <c:idx val="4"/>
          <c:order val="4"/>
          <c:tx>
            <c:strRef>
              <c:f>'Chart 11 SU ALL spaces per age'!$G$14</c:f>
              <c:strCache>
                <c:ptCount val="1"/>
                <c:pt idx="0">
                  <c:v>Strongly 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per age'!$A$15:$B$25</c:f>
              <c:multiLvlStrCache>
                <c:ptCount val="11"/>
                <c:lvl>
                  <c:pt idx="0">
                    <c:v>18-21 years</c:v>
                  </c:pt>
                  <c:pt idx="1">
                    <c:v>21-25 years</c:v>
                  </c:pt>
                  <c:pt idx="2">
                    <c:v>26+ years</c:v>
                  </c:pt>
                  <c:pt idx="4">
                    <c:v>18-21 years</c:v>
                  </c:pt>
                  <c:pt idx="5">
                    <c:v>21-25 years</c:v>
                  </c:pt>
                  <c:pt idx="6">
                    <c:v>26+ years</c:v>
                  </c:pt>
                  <c:pt idx="8">
                    <c:v>18-21 years</c:v>
                  </c:pt>
                  <c:pt idx="9">
                    <c:v>21-25 years</c:v>
                  </c:pt>
                  <c:pt idx="10">
                    <c:v>26+ years</c:v>
                  </c:pt>
                </c:lvl>
                <c:lvl>
                  <c:pt idx="0">
                    <c:v>The spaces are welcoming.</c:v>
                  </c:pt>
                  <c:pt idx="4">
                    <c:v>The spaces are easy to get to.</c:v>
                  </c:pt>
                  <c:pt idx="8">
                    <c:v>The spaces meet my needs.</c:v>
                  </c:pt>
                </c:lvl>
              </c:multiLvlStrCache>
            </c:multiLvlStrRef>
          </c:cat>
          <c:val>
            <c:numRef>
              <c:f>'Chart 11 SU ALL spaces per age'!$G$15:$G$25</c:f>
              <c:numCache>
                <c:formatCode>0.0</c:formatCode>
                <c:ptCount val="11"/>
                <c:pt idx="0">
                  <c:v>8.633093525179854</c:v>
                </c:pt>
                <c:pt idx="1">
                  <c:v>9.6330275229357785</c:v>
                </c:pt>
                <c:pt idx="2">
                  <c:v>11.21495327102804</c:v>
                </c:pt>
                <c:pt idx="4">
                  <c:v>10.431654676259001</c:v>
                </c:pt>
                <c:pt idx="5">
                  <c:v>14.67889908256881</c:v>
                </c:pt>
                <c:pt idx="6">
                  <c:v>11.21495327102804</c:v>
                </c:pt>
                <c:pt idx="8">
                  <c:v>7.9136690647482011</c:v>
                </c:pt>
                <c:pt idx="9">
                  <c:v>10.091743119266059</c:v>
                </c:pt>
                <c:pt idx="10">
                  <c:v>9.3457943925233664</c:v>
                </c:pt>
              </c:numCache>
            </c:numRef>
          </c:val>
          <c:extLst xmlns:c16r2="http://schemas.microsoft.com/office/drawing/2015/06/chart">
            <c:ext xmlns:c16="http://schemas.microsoft.com/office/drawing/2014/chart" uri="{C3380CC4-5D6E-409C-BE32-E72D297353CC}">
              <c16:uniqueId val="{00000004-7805-2549-A1F7-E102D62127AA}"/>
            </c:ext>
          </c:extLst>
        </c:ser>
        <c:dLbls>
          <c:showLegendKey val="0"/>
          <c:showVal val="0"/>
          <c:showCatName val="0"/>
          <c:showSerName val="0"/>
          <c:showPercent val="0"/>
          <c:showBubbleSize val="0"/>
        </c:dLbls>
        <c:gapWidth val="150"/>
        <c:axId val="261770528"/>
        <c:axId val="261771088"/>
      </c:barChart>
      <c:catAx>
        <c:axId val="261770528"/>
        <c:scaling>
          <c:orientation val="minMax"/>
        </c:scaling>
        <c:delete val="0"/>
        <c:axPos val="l"/>
        <c:numFmt formatCode="General" sourceLinked="1"/>
        <c:majorTickMark val="out"/>
        <c:minorTickMark val="none"/>
        <c:tickLblPos val="nextTo"/>
        <c:txPr>
          <a:bodyPr/>
          <a:lstStyle/>
          <a:p>
            <a:pPr>
              <a:defRPr>
                <a:solidFill>
                  <a:schemeClr val="accent2">
                    <a:lumMod val="75000"/>
                  </a:schemeClr>
                </a:solidFill>
              </a:defRPr>
            </a:pPr>
            <a:endParaRPr lang="en-US"/>
          </a:p>
        </c:txPr>
        <c:crossAx val="261771088"/>
        <c:crosses val="autoZero"/>
        <c:auto val="1"/>
        <c:lblAlgn val="ctr"/>
        <c:lblOffset val="100"/>
        <c:noMultiLvlLbl val="0"/>
      </c:catAx>
      <c:valAx>
        <c:axId val="261771088"/>
        <c:scaling>
          <c:orientation val="minMax"/>
          <c:max val="7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1770528"/>
        <c:crosses val="autoZero"/>
        <c:crossBetween val="between"/>
      </c:valAx>
    </c:plotArea>
    <c:legend>
      <c:legendPos val="r"/>
      <c:layout>
        <c:manualLayout>
          <c:xMode val="edge"/>
          <c:yMode val="edge"/>
          <c:x val="0.70338192653878495"/>
          <c:y val="0.35546459994246399"/>
          <c:w val="0.19616138710324699"/>
          <c:h val="0.31363823693929899"/>
        </c:manualLayout>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143618268896301"/>
          <c:y val="4.3549574027536203E-2"/>
          <c:w val="0.58707794932072699"/>
          <c:h val="0.81028195919513701"/>
        </c:manualLayout>
      </c:layout>
      <c:barChart>
        <c:barDir val="bar"/>
        <c:grouping val="clustered"/>
        <c:varyColors val="0"/>
        <c:ser>
          <c:idx val="0"/>
          <c:order val="0"/>
          <c:tx>
            <c:strRef>
              <c:f>'Chart 11 SU ALL spaces gender'!$C$11</c:f>
              <c:strCache>
                <c:ptCount val="1"/>
                <c:pt idx="0">
                  <c:v>Strongly Disagree</c:v>
                </c:pt>
              </c:strCache>
            </c:strRef>
          </c:tx>
          <c:spPr>
            <a:solidFill>
              <a:srgbClr val="CC66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gender'!$A$12:$B$19</c:f>
              <c:multiLvlStrCache>
                <c:ptCount val="8"/>
                <c:lvl>
                  <c:pt idx="0">
                    <c:v>Man</c:v>
                  </c:pt>
                  <c:pt idx="1">
                    <c:v>Woman</c:v>
                  </c:pt>
                  <c:pt idx="3">
                    <c:v>Man</c:v>
                  </c:pt>
                  <c:pt idx="4">
                    <c:v>Woman</c:v>
                  </c:pt>
                  <c:pt idx="6">
                    <c:v>Man</c:v>
                  </c:pt>
                  <c:pt idx="7">
                    <c:v>Woman</c:v>
                  </c:pt>
                </c:lvl>
                <c:lvl>
                  <c:pt idx="0">
                    <c:v>The spaces are welcoming.</c:v>
                  </c:pt>
                  <c:pt idx="3">
                    <c:v>The spaces are easy to get to.</c:v>
                  </c:pt>
                  <c:pt idx="6">
                    <c:v>The spaces meet my needs.</c:v>
                  </c:pt>
                </c:lvl>
              </c:multiLvlStrCache>
            </c:multiLvlStrRef>
          </c:cat>
          <c:val>
            <c:numRef>
              <c:f>'Chart 11 SU ALL spaces gender'!$C$12:$C$19</c:f>
              <c:numCache>
                <c:formatCode>0.0</c:formatCode>
                <c:ptCount val="8"/>
                <c:pt idx="0">
                  <c:v>3.5714285714285712</c:v>
                </c:pt>
                <c:pt idx="1">
                  <c:v>1.405152224824356</c:v>
                </c:pt>
                <c:pt idx="3">
                  <c:v>5.3571428571428559</c:v>
                </c:pt>
                <c:pt idx="4">
                  <c:v>1.639344262295082</c:v>
                </c:pt>
                <c:pt idx="6">
                  <c:v>5.9523809523809508</c:v>
                </c:pt>
                <c:pt idx="7">
                  <c:v>2.3419203747072599</c:v>
                </c:pt>
              </c:numCache>
            </c:numRef>
          </c:val>
          <c:extLst xmlns:c16r2="http://schemas.microsoft.com/office/drawing/2015/06/chart">
            <c:ext xmlns:c16="http://schemas.microsoft.com/office/drawing/2014/chart" uri="{C3380CC4-5D6E-409C-BE32-E72D297353CC}">
              <c16:uniqueId val="{00000000-53B2-8D42-8802-C1FC18D69548}"/>
            </c:ext>
          </c:extLst>
        </c:ser>
        <c:ser>
          <c:idx val="1"/>
          <c:order val="1"/>
          <c:tx>
            <c:strRef>
              <c:f>'Chart 11 SU ALL spaces gender'!$D$11</c:f>
              <c:strCache>
                <c:ptCount val="1"/>
                <c:pt idx="0">
                  <c:v>Disagree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gender'!$A$12:$B$19</c:f>
              <c:multiLvlStrCache>
                <c:ptCount val="8"/>
                <c:lvl>
                  <c:pt idx="0">
                    <c:v>Man</c:v>
                  </c:pt>
                  <c:pt idx="1">
                    <c:v>Woman</c:v>
                  </c:pt>
                  <c:pt idx="3">
                    <c:v>Man</c:v>
                  </c:pt>
                  <c:pt idx="4">
                    <c:v>Woman</c:v>
                  </c:pt>
                  <c:pt idx="6">
                    <c:v>Man</c:v>
                  </c:pt>
                  <c:pt idx="7">
                    <c:v>Woman</c:v>
                  </c:pt>
                </c:lvl>
                <c:lvl>
                  <c:pt idx="0">
                    <c:v>The spaces are welcoming.</c:v>
                  </c:pt>
                  <c:pt idx="3">
                    <c:v>The spaces are easy to get to.</c:v>
                  </c:pt>
                  <c:pt idx="6">
                    <c:v>The spaces meet my needs.</c:v>
                  </c:pt>
                </c:lvl>
              </c:multiLvlStrCache>
            </c:multiLvlStrRef>
          </c:cat>
          <c:val>
            <c:numRef>
              <c:f>'Chart 11 SU ALL spaces gender'!$D$12:$D$19</c:f>
              <c:numCache>
                <c:formatCode>0.0</c:formatCode>
                <c:ptCount val="8"/>
                <c:pt idx="0">
                  <c:v>5.9523809523809508</c:v>
                </c:pt>
                <c:pt idx="1">
                  <c:v>5.3864168618266968</c:v>
                </c:pt>
                <c:pt idx="3">
                  <c:v>7.7380952380952372</c:v>
                </c:pt>
                <c:pt idx="4">
                  <c:v>7.0257611241217797</c:v>
                </c:pt>
                <c:pt idx="6">
                  <c:v>11.9047619047619</c:v>
                </c:pt>
                <c:pt idx="7">
                  <c:v>8.4309133489461345</c:v>
                </c:pt>
              </c:numCache>
            </c:numRef>
          </c:val>
          <c:extLst xmlns:c16r2="http://schemas.microsoft.com/office/drawing/2015/06/chart">
            <c:ext xmlns:c16="http://schemas.microsoft.com/office/drawing/2014/chart" uri="{C3380CC4-5D6E-409C-BE32-E72D297353CC}">
              <c16:uniqueId val="{00000001-53B2-8D42-8802-C1FC18D69548}"/>
            </c:ext>
          </c:extLst>
        </c:ser>
        <c:ser>
          <c:idx val="2"/>
          <c:order val="2"/>
          <c:tx>
            <c:strRef>
              <c:f>'Chart 11 SU ALL spaces gender'!$E$11</c:f>
              <c:strCache>
                <c:ptCount val="1"/>
                <c:pt idx="0">
                  <c:v>Neither Agree nor Disagree</c:v>
                </c:pt>
              </c:strCache>
            </c:strRef>
          </c:tx>
          <c:spPr>
            <a:solidFill>
              <a:schemeClr val="accent5">
                <a:lumMod val="50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gender'!$A$12:$B$19</c:f>
              <c:multiLvlStrCache>
                <c:ptCount val="8"/>
                <c:lvl>
                  <c:pt idx="0">
                    <c:v>Man</c:v>
                  </c:pt>
                  <c:pt idx="1">
                    <c:v>Woman</c:v>
                  </c:pt>
                  <c:pt idx="3">
                    <c:v>Man</c:v>
                  </c:pt>
                  <c:pt idx="4">
                    <c:v>Woman</c:v>
                  </c:pt>
                  <c:pt idx="6">
                    <c:v>Man</c:v>
                  </c:pt>
                  <c:pt idx="7">
                    <c:v>Woman</c:v>
                  </c:pt>
                </c:lvl>
                <c:lvl>
                  <c:pt idx="0">
                    <c:v>The spaces are welcoming.</c:v>
                  </c:pt>
                  <c:pt idx="3">
                    <c:v>The spaces are easy to get to.</c:v>
                  </c:pt>
                  <c:pt idx="6">
                    <c:v>The spaces meet my needs.</c:v>
                  </c:pt>
                </c:lvl>
              </c:multiLvlStrCache>
            </c:multiLvlStrRef>
          </c:cat>
          <c:val>
            <c:numRef>
              <c:f>'Chart 11 SU ALL spaces gender'!$E$12:$E$19</c:f>
              <c:numCache>
                <c:formatCode>0.0</c:formatCode>
                <c:ptCount val="8"/>
                <c:pt idx="0">
                  <c:v>30.952380952380949</c:v>
                </c:pt>
                <c:pt idx="1">
                  <c:v>29.742388758782202</c:v>
                </c:pt>
                <c:pt idx="3">
                  <c:v>26.785714285714281</c:v>
                </c:pt>
                <c:pt idx="4">
                  <c:v>24.355971896955509</c:v>
                </c:pt>
                <c:pt idx="6">
                  <c:v>30.952380952380949</c:v>
                </c:pt>
                <c:pt idx="7">
                  <c:v>35.597189695550362</c:v>
                </c:pt>
              </c:numCache>
            </c:numRef>
          </c:val>
          <c:extLst xmlns:c16r2="http://schemas.microsoft.com/office/drawing/2015/06/chart">
            <c:ext xmlns:c16="http://schemas.microsoft.com/office/drawing/2014/chart" uri="{C3380CC4-5D6E-409C-BE32-E72D297353CC}">
              <c16:uniqueId val="{00000002-53B2-8D42-8802-C1FC18D69548}"/>
            </c:ext>
          </c:extLst>
        </c:ser>
        <c:ser>
          <c:idx val="3"/>
          <c:order val="3"/>
          <c:tx>
            <c:strRef>
              <c:f>'Chart 11 SU ALL spaces gender'!$F$11</c:f>
              <c:strCache>
                <c:ptCount val="1"/>
                <c:pt idx="0">
                  <c:v>Agree</c:v>
                </c:pt>
              </c:strCache>
            </c:strRef>
          </c:tx>
          <c:spPr>
            <a:solidFill>
              <a:srgbClr val="FF99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gender'!$A$12:$B$19</c:f>
              <c:multiLvlStrCache>
                <c:ptCount val="8"/>
                <c:lvl>
                  <c:pt idx="0">
                    <c:v>Man</c:v>
                  </c:pt>
                  <c:pt idx="1">
                    <c:v>Woman</c:v>
                  </c:pt>
                  <c:pt idx="3">
                    <c:v>Man</c:v>
                  </c:pt>
                  <c:pt idx="4">
                    <c:v>Woman</c:v>
                  </c:pt>
                  <c:pt idx="6">
                    <c:v>Man</c:v>
                  </c:pt>
                  <c:pt idx="7">
                    <c:v>Woman</c:v>
                  </c:pt>
                </c:lvl>
                <c:lvl>
                  <c:pt idx="0">
                    <c:v>The spaces are welcoming.</c:v>
                  </c:pt>
                  <c:pt idx="3">
                    <c:v>The spaces are easy to get to.</c:v>
                  </c:pt>
                  <c:pt idx="6">
                    <c:v>The spaces meet my needs.</c:v>
                  </c:pt>
                </c:lvl>
              </c:multiLvlStrCache>
            </c:multiLvlStrRef>
          </c:cat>
          <c:val>
            <c:numRef>
              <c:f>'Chart 11 SU ALL spaces gender'!$F$12:$F$19</c:f>
              <c:numCache>
                <c:formatCode>0.0</c:formatCode>
                <c:ptCount val="8"/>
                <c:pt idx="0">
                  <c:v>45.833333333333329</c:v>
                </c:pt>
                <c:pt idx="1">
                  <c:v>55.737704918032783</c:v>
                </c:pt>
                <c:pt idx="3">
                  <c:v>47.023809523809533</c:v>
                </c:pt>
                <c:pt idx="4">
                  <c:v>55.503512880562063</c:v>
                </c:pt>
                <c:pt idx="6">
                  <c:v>39.285714285714278</c:v>
                </c:pt>
                <c:pt idx="7">
                  <c:v>46.13583138173302</c:v>
                </c:pt>
              </c:numCache>
            </c:numRef>
          </c:val>
          <c:extLst xmlns:c16r2="http://schemas.microsoft.com/office/drawing/2015/06/chart">
            <c:ext xmlns:c16="http://schemas.microsoft.com/office/drawing/2014/chart" uri="{C3380CC4-5D6E-409C-BE32-E72D297353CC}">
              <c16:uniqueId val="{00000003-53B2-8D42-8802-C1FC18D69548}"/>
            </c:ext>
          </c:extLst>
        </c:ser>
        <c:ser>
          <c:idx val="4"/>
          <c:order val="4"/>
          <c:tx>
            <c:strRef>
              <c:f>'Chart 11 SU ALL spaces gender'!$G$11</c:f>
              <c:strCache>
                <c:ptCount val="1"/>
                <c:pt idx="0">
                  <c:v>Strongly 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gender'!$A$12:$B$19</c:f>
              <c:multiLvlStrCache>
                <c:ptCount val="8"/>
                <c:lvl>
                  <c:pt idx="0">
                    <c:v>Man</c:v>
                  </c:pt>
                  <c:pt idx="1">
                    <c:v>Woman</c:v>
                  </c:pt>
                  <c:pt idx="3">
                    <c:v>Man</c:v>
                  </c:pt>
                  <c:pt idx="4">
                    <c:v>Woman</c:v>
                  </c:pt>
                  <c:pt idx="6">
                    <c:v>Man</c:v>
                  </c:pt>
                  <c:pt idx="7">
                    <c:v>Woman</c:v>
                  </c:pt>
                </c:lvl>
                <c:lvl>
                  <c:pt idx="0">
                    <c:v>The spaces are welcoming.</c:v>
                  </c:pt>
                  <c:pt idx="3">
                    <c:v>The spaces are easy to get to.</c:v>
                  </c:pt>
                  <c:pt idx="6">
                    <c:v>The spaces meet my needs.</c:v>
                  </c:pt>
                </c:lvl>
              </c:multiLvlStrCache>
            </c:multiLvlStrRef>
          </c:cat>
          <c:val>
            <c:numRef>
              <c:f>'Chart 11 SU ALL spaces gender'!$G$12:$G$19</c:f>
              <c:numCache>
                <c:formatCode>0.0</c:formatCode>
                <c:ptCount val="8"/>
                <c:pt idx="0">
                  <c:v>13.69047619047619</c:v>
                </c:pt>
                <c:pt idx="1">
                  <c:v>7.7283372365339567</c:v>
                </c:pt>
                <c:pt idx="3">
                  <c:v>13.0952380952381</c:v>
                </c:pt>
                <c:pt idx="4">
                  <c:v>11.47540983606558</c:v>
                </c:pt>
                <c:pt idx="6">
                  <c:v>11.9047619047619</c:v>
                </c:pt>
                <c:pt idx="7">
                  <c:v>7.4941451990632322</c:v>
                </c:pt>
              </c:numCache>
            </c:numRef>
          </c:val>
          <c:extLst xmlns:c16r2="http://schemas.microsoft.com/office/drawing/2015/06/chart">
            <c:ext xmlns:c16="http://schemas.microsoft.com/office/drawing/2014/chart" uri="{C3380CC4-5D6E-409C-BE32-E72D297353CC}">
              <c16:uniqueId val="{00000004-53B2-8D42-8802-C1FC18D69548}"/>
            </c:ext>
          </c:extLst>
        </c:ser>
        <c:dLbls>
          <c:showLegendKey val="0"/>
          <c:showVal val="0"/>
          <c:showCatName val="0"/>
          <c:showSerName val="0"/>
          <c:showPercent val="0"/>
          <c:showBubbleSize val="0"/>
        </c:dLbls>
        <c:gapWidth val="150"/>
        <c:axId val="262416320"/>
        <c:axId val="262416880"/>
      </c:barChart>
      <c:catAx>
        <c:axId val="262416320"/>
        <c:scaling>
          <c:orientation val="minMax"/>
        </c:scaling>
        <c:delete val="0"/>
        <c:axPos val="l"/>
        <c:numFmt formatCode="General" sourceLinked="1"/>
        <c:majorTickMark val="out"/>
        <c:minorTickMark val="none"/>
        <c:tickLblPos val="nextTo"/>
        <c:txPr>
          <a:bodyPr/>
          <a:lstStyle/>
          <a:p>
            <a:pPr>
              <a:defRPr>
                <a:solidFill>
                  <a:schemeClr val="accent2">
                    <a:lumMod val="75000"/>
                  </a:schemeClr>
                </a:solidFill>
              </a:defRPr>
            </a:pPr>
            <a:endParaRPr lang="en-US"/>
          </a:p>
        </c:txPr>
        <c:crossAx val="262416880"/>
        <c:crosses val="autoZero"/>
        <c:auto val="1"/>
        <c:lblAlgn val="ctr"/>
        <c:lblOffset val="100"/>
        <c:noMultiLvlLbl val="0"/>
      </c:catAx>
      <c:valAx>
        <c:axId val="262416880"/>
        <c:scaling>
          <c:orientation val="minMax"/>
          <c:max val="7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2416320"/>
        <c:crosses val="autoZero"/>
        <c:crossBetween val="between"/>
      </c:valAx>
    </c:plotArea>
    <c:legend>
      <c:legendPos val="r"/>
      <c:layout>
        <c:manualLayout>
          <c:xMode val="edge"/>
          <c:yMode val="edge"/>
          <c:x val="0.71391210565306895"/>
          <c:y val="0.41703995479905798"/>
          <c:w val="0.19756645137992099"/>
          <c:h val="0.252518612740052"/>
        </c:manualLayout>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67702030031001"/>
          <c:y val="3.6831724186835099E-2"/>
          <c:w val="0.62692583919183598"/>
          <c:h val="0.89688898731796096"/>
        </c:manualLayout>
      </c:layout>
      <c:barChart>
        <c:barDir val="bar"/>
        <c:grouping val="clustered"/>
        <c:varyColors val="0"/>
        <c:ser>
          <c:idx val="0"/>
          <c:order val="0"/>
          <c:tx>
            <c:strRef>
              <c:f>'Chart 11 SU ALL spaces ethnic'!$C$17</c:f>
              <c:strCache>
                <c:ptCount val="1"/>
                <c:pt idx="0">
                  <c:v>Strongly Disagree</c:v>
                </c:pt>
              </c:strCache>
            </c:strRef>
          </c:tx>
          <c:spPr>
            <a:solidFill>
              <a:srgbClr val="CC66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ethnic'!$A$18:$B$31</c:f>
              <c:multiLvlStrCache>
                <c:ptCount val="14"/>
                <c:lvl>
                  <c:pt idx="0">
                    <c:v>White British</c:v>
                  </c:pt>
                  <c:pt idx="1">
                    <c:v>Other White</c:v>
                  </c:pt>
                  <c:pt idx="2">
                    <c:v>Black or Black British</c:v>
                  </c:pt>
                  <c:pt idx="3">
                    <c:v>Asian or Asian British</c:v>
                  </c:pt>
                  <c:pt idx="5">
                    <c:v>White British</c:v>
                  </c:pt>
                  <c:pt idx="6">
                    <c:v>Other White</c:v>
                  </c:pt>
                  <c:pt idx="7">
                    <c:v>Black or Black British</c:v>
                  </c:pt>
                  <c:pt idx="8">
                    <c:v>Asian or Asian British</c:v>
                  </c:pt>
                  <c:pt idx="10">
                    <c:v>White British</c:v>
                  </c:pt>
                  <c:pt idx="11">
                    <c:v>Other White</c:v>
                  </c:pt>
                  <c:pt idx="12">
                    <c:v>Black or Black British</c:v>
                  </c:pt>
                  <c:pt idx="13">
                    <c:v>Asian or Asian British</c:v>
                  </c:pt>
                </c:lvl>
                <c:lvl>
                  <c:pt idx="0">
                    <c:v>The spaces are welcoming.</c:v>
                  </c:pt>
                  <c:pt idx="5">
                    <c:v>The spaces are easy to get to.</c:v>
                  </c:pt>
                  <c:pt idx="10">
                    <c:v>The spaces meet my needs.</c:v>
                  </c:pt>
                </c:lvl>
              </c:multiLvlStrCache>
            </c:multiLvlStrRef>
          </c:cat>
          <c:val>
            <c:numRef>
              <c:f>'Chart 11 SU ALL spaces ethnic'!$C$18:$C$31</c:f>
              <c:numCache>
                <c:formatCode>0.0</c:formatCode>
                <c:ptCount val="14"/>
                <c:pt idx="0">
                  <c:v>1.7391304347826091</c:v>
                </c:pt>
                <c:pt idx="1">
                  <c:v>1.5748031496063</c:v>
                </c:pt>
                <c:pt idx="2">
                  <c:v>1.3513513513513511</c:v>
                </c:pt>
                <c:pt idx="3">
                  <c:v>2.150537634408602</c:v>
                </c:pt>
                <c:pt idx="5">
                  <c:v>1.7391304347826091</c:v>
                </c:pt>
                <c:pt idx="6">
                  <c:v>3.1496062992125982</c:v>
                </c:pt>
                <c:pt idx="7">
                  <c:v>2.7027027027027031</c:v>
                </c:pt>
                <c:pt idx="8">
                  <c:v>3.225806451612903</c:v>
                </c:pt>
                <c:pt idx="10">
                  <c:v>3.9130434782608701</c:v>
                </c:pt>
                <c:pt idx="11">
                  <c:v>3.1496062992125982</c:v>
                </c:pt>
                <c:pt idx="12">
                  <c:v>1.3513513513513511</c:v>
                </c:pt>
                <c:pt idx="13">
                  <c:v>4.301075268817204</c:v>
                </c:pt>
              </c:numCache>
            </c:numRef>
          </c:val>
          <c:extLst xmlns:c16r2="http://schemas.microsoft.com/office/drawing/2015/06/chart">
            <c:ext xmlns:c16="http://schemas.microsoft.com/office/drawing/2014/chart" uri="{C3380CC4-5D6E-409C-BE32-E72D297353CC}">
              <c16:uniqueId val="{00000000-A198-3E45-8E4C-B4283C8C251F}"/>
            </c:ext>
          </c:extLst>
        </c:ser>
        <c:ser>
          <c:idx val="1"/>
          <c:order val="1"/>
          <c:tx>
            <c:strRef>
              <c:f>'Chart 11 SU ALL spaces ethnic'!$D$17</c:f>
              <c:strCache>
                <c:ptCount val="1"/>
                <c:pt idx="0">
                  <c:v>Disagree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ethnic'!$A$18:$B$31</c:f>
              <c:multiLvlStrCache>
                <c:ptCount val="14"/>
                <c:lvl>
                  <c:pt idx="0">
                    <c:v>White British</c:v>
                  </c:pt>
                  <c:pt idx="1">
                    <c:v>Other White</c:v>
                  </c:pt>
                  <c:pt idx="2">
                    <c:v>Black or Black British</c:v>
                  </c:pt>
                  <c:pt idx="3">
                    <c:v>Asian or Asian British</c:v>
                  </c:pt>
                  <c:pt idx="5">
                    <c:v>White British</c:v>
                  </c:pt>
                  <c:pt idx="6">
                    <c:v>Other White</c:v>
                  </c:pt>
                  <c:pt idx="7">
                    <c:v>Black or Black British</c:v>
                  </c:pt>
                  <c:pt idx="8">
                    <c:v>Asian or Asian British</c:v>
                  </c:pt>
                  <c:pt idx="10">
                    <c:v>White British</c:v>
                  </c:pt>
                  <c:pt idx="11">
                    <c:v>Other White</c:v>
                  </c:pt>
                  <c:pt idx="12">
                    <c:v>Black or Black British</c:v>
                  </c:pt>
                  <c:pt idx="13">
                    <c:v>Asian or Asian British</c:v>
                  </c:pt>
                </c:lvl>
                <c:lvl>
                  <c:pt idx="0">
                    <c:v>The spaces are welcoming.</c:v>
                  </c:pt>
                  <c:pt idx="5">
                    <c:v>The spaces are easy to get to.</c:v>
                  </c:pt>
                  <c:pt idx="10">
                    <c:v>The spaces meet my needs.</c:v>
                  </c:pt>
                </c:lvl>
              </c:multiLvlStrCache>
            </c:multiLvlStrRef>
          </c:cat>
          <c:val>
            <c:numRef>
              <c:f>'Chart 11 SU ALL spaces ethnic'!$D$18:$D$31</c:f>
              <c:numCache>
                <c:formatCode>0.0</c:formatCode>
                <c:ptCount val="14"/>
                <c:pt idx="0">
                  <c:v>8.2608695652173907</c:v>
                </c:pt>
                <c:pt idx="1">
                  <c:v>3.9370078740157481</c:v>
                </c:pt>
                <c:pt idx="2">
                  <c:v>6.7567567567567561</c:v>
                </c:pt>
                <c:pt idx="3">
                  <c:v>1.075268817204301</c:v>
                </c:pt>
                <c:pt idx="5">
                  <c:v>7.8260869565217384</c:v>
                </c:pt>
                <c:pt idx="6">
                  <c:v>4.7244094488188964</c:v>
                </c:pt>
                <c:pt idx="7">
                  <c:v>8.108108108108107</c:v>
                </c:pt>
                <c:pt idx="8">
                  <c:v>5.376344086021505</c:v>
                </c:pt>
                <c:pt idx="10">
                  <c:v>13.043478260869559</c:v>
                </c:pt>
                <c:pt idx="11">
                  <c:v>4.7244094488188964</c:v>
                </c:pt>
                <c:pt idx="12">
                  <c:v>9.4594594594594597</c:v>
                </c:pt>
                <c:pt idx="13">
                  <c:v>5.376344086021505</c:v>
                </c:pt>
              </c:numCache>
            </c:numRef>
          </c:val>
          <c:extLst xmlns:c16r2="http://schemas.microsoft.com/office/drawing/2015/06/chart">
            <c:ext xmlns:c16="http://schemas.microsoft.com/office/drawing/2014/chart" uri="{C3380CC4-5D6E-409C-BE32-E72D297353CC}">
              <c16:uniqueId val="{00000001-A198-3E45-8E4C-B4283C8C251F}"/>
            </c:ext>
          </c:extLst>
        </c:ser>
        <c:ser>
          <c:idx val="2"/>
          <c:order val="2"/>
          <c:tx>
            <c:strRef>
              <c:f>'Chart 11 SU ALL spaces ethnic'!$E$17</c:f>
              <c:strCache>
                <c:ptCount val="1"/>
                <c:pt idx="0">
                  <c:v>Neither Agree nor Disagree</c:v>
                </c:pt>
              </c:strCache>
            </c:strRef>
          </c:tx>
          <c:spPr>
            <a:solidFill>
              <a:schemeClr val="accent5">
                <a:lumMod val="50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ethnic'!$A$18:$B$31</c:f>
              <c:multiLvlStrCache>
                <c:ptCount val="14"/>
                <c:lvl>
                  <c:pt idx="0">
                    <c:v>White British</c:v>
                  </c:pt>
                  <c:pt idx="1">
                    <c:v>Other White</c:v>
                  </c:pt>
                  <c:pt idx="2">
                    <c:v>Black or Black British</c:v>
                  </c:pt>
                  <c:pt idx="3">
                    <c:v>Asian or Asian British</c:v>
                  </c:pt>
                  <c:pt idx="5">
                    <c:v>White British</c:v>
                  </c:pt>
                  <c:pt idx="6">
                    <c:v>Other White</c:v>
                  </c:pt>
                  <c:pt idx="7">
                    <c:v>Black or Black British</c:v>
                  </c:pt>
                  <c:pt idx="8">
                    <c:v>Asian or Asian British</c:v>
                  </c:pt>
                  <c:pt idx="10">
                    <c:v>White British</c:v>
                  </c:pt>
                  <c:pt idx="11">
                    <c:v>Other White</c:v>
                  </c:pt>
                  <c:pt idx="12">
                    <c:v>Black or Black British</c:v>
                  </c:pt>
                  <c:pt idx="13">
                    <c:v>Asian or Asian British</c:v>
                  </c:pt>
                </c:lvl>
                <c:lvl>
                  <c:pt idx="0">
                    <c:v>The spaces are welcoming.</c:v>
                  </c:pt>
                  <c:pt idx="5">
                    <c:v>The spaces are easy to get to.</c:v>
                  </c:pt>
                  <c:pt idx="10">
                    <c:v>The spaces meet my needs.</c:v>
                  </c:pt>
                </c:lvl>
              </c:multiLvlStrCache>
            </c:multiLvlStrRef>
          </c:cat>
          <c:val>
            <c:numRef>
              <c:f>'Chart 11 SU ALL spaces ethnic'!$E$18:$E$31</c:f>
              <c:numCache>
                <c:formatCode>0.0</c:formatCode>
                <c:ptCount val="14"/>
                <c:pt idx="0">
                  <c:v>27.826086956521731</c:v>
                </c:pt>
                <c:pt idx="1">
                  <c:v>25.98425196850393</c:v>
                </c:pt>
                <c:pt idx="2">
                  <c:v>29.729729729729719</c:v>
                </c:pt>
                <c:pt idx="3">
                  <c:v>38.70967741935484</c:v>
                </c:pt>
                <c:pt idx="5">
                  <c:v>23.478260869565219</c:v>
                </c:pt>
                <c:pt idx="6">
                  <c:v>26.771653543307089</c:v>
                </c:pt>
                <c:pt idx="7">
                  <c:v>25.67567567567567</c:v>
                </c:pt>
                <c:pt idx="8">
                  <c:v>29.032258064516139</c:v>
                </c:pt>
                <c:pt idx="10">
                  <c:v>27.39130434782609</c:v>
                </c:pt>
                <c:pt idx="11">
                  <c:v>37.007874015748023</c:v>
                </c:pt>
                <c:pt idx="12">
                  <c:v>37.837837837837832</c:v>
                </c:pt>
                <c:pt idx="13">
                  <c:v>36.55913978494624</c:v>
                </c:pt>
              </c:numCache>
            </c:numRef>
          </c:val>
          <c:extLst xmlns:c16r2="http://schemas.microsoft.com/office/drawing/2015/06/chart">
            <c:ext xmlns:c16="http://schemas.microsoft.com/office/drawing/2014/chart" uri="{C3380CC4-5D6E-409C-BE32-E72D297353CC}">
              <c16:uniqueId val="{00000002-A198-3E45-8E4C-B4283C8C251F}"/>
            </c:ext>
          </c:extLst>
        </c:ser>
        <c:ser>
          <c:idx val="3"/>
          <c:order val="3"/>
          <c:tx>
            <c:strRef>
              <c:f>'Chart 11 SU ALL spaces ethnic'!$F$17</c:f>
              <c:strCache>
                <c:ptCount val="1"/>
                <c:pt idx="0">
                  <c:v>Agree</c:v>
                </c:pt>
              </c:strCache>
            </c:strRef>
          </c:tx>
          <c:spPr>
            <a:solidFill>
              <a:srgbClr val="FF99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ethnic'!$A$18:$B$31</c:f>
              <c:multiLvlStrCache>
                <c:ptCount val="14"/>
                <c:lvl>
                  <c:pt idx="0">
                    <c:v>White British</c:v>
                  </c:pt>
                  <c:pt idx="1">
                    <c:v>Other White</c:v>
                  </c:pt>
                  <c:pt idx="2">
                    <c:v>Black or Black British</c:v>
                  </c:pt>
                  <c:pt idx="3">
                    <c:v>Asian or Asian British</c:v>
                  </c:pt>
                  <c:pt idx="5">
                    <c:v>White British</c:v>
                  </c:pt>
                  <c:pt idx="6">
                    <c:v>Other White</c:v>
                  </c:pt>
                  <c:pt idx="7">
                    <c:v>Black or Black British</c:v>
                  </c:pt>
                  <c:pt idx="8">
                    <c:v>Asian or Asian British</c:v>
                  </c:pt>
                  <c:pt idx="10">
                    <c:v>White British</c:v>
                  </c:pt>
                  <c:pt idx="11">
                    <c:v>Other White</c:v>
                  </c:pt>
                  <c:pt idx="12">
                    <c:v>Black or Black British</c:v>
                  </c:pt>
                  <c:pt idx="13">
                    <c:v>Asian or Asian British</c:v>
                  </c:pt>
                </c:lvl>
                <c:lvl>
                  <c:pt idx="0">
                    <c:v>The spaces are welcoming.</c:v>
                  </c:pt>
                  <c:pt idx="5">
                    <c:v>The spaces are easy to get to.</c:v>
                  </c:pt>
                  <c:pt idx="10">
                    <c:v>The spaces meet my needs.</c:v>
                  </c:pt>
                </c:lvl>
              </c:multiLvlStrCache>
            </c:multiLvlStrRef>
          </c:cat>
          <c:val>
            <c:numRef>
              <c:f>'Chart 11 SU ALL spaces ethnic'!$F$18:$F$31</c:f>
              <c:numCache>
                <c:formatCode>0.0</c:formatCode>
                <c:ptCount val="14"/>
                <c:pt idx="0">
                  <c:v>54.347826086956502</c:v>
                </c:pt>
                <c:pt idx="1">
                  <c:v>59.055118110236222</c:v>
                </c:pt>
                <c:pt idx="2">
                  <c:v>48.648648648648653</c:v>
                </c:pt>
                <c:pt idx="3">
                  <c:v>47.311827956989241</c:v>
                </c:pt>
                <c:pt idx="5">
                  <c:v>53.478260869565212</c:v>
                </c:pt>
                <c:pt idx="6">
                  <c:v>54.330708661417319</c:v>
                </c:pt>
                <c:pt idx="7">
                  <c:v>51.35135135135134</c:v>
                </c:pt>
                <c:pt idx="8">
                  <c:v>53.763440860215049</c:v>
                </c:pt>
                <c:pt idx="10">
                  <c:v>46.086956521739133</c:v>
                </c:pt>
                <c:pt idx="11">
                  <c:v>48.031496062992119</c:v>
                </c:pt>
                <c:pt idx="12">
                  <c:v>40.54054054054054</c:v>
                </c:pt>
                <c:pt idx="13">
                  <c:v>44.086021505376337</c:v>
                </c:pt>
              </c:numCache>
            </c:numRef>
          </c:val>
          <c:extLst xmlns:c16r2="http://schemas.microsoft.com/office/drawing/2015/06/chart">
            <c:ext xmlns:c16="http://schemas.microsoft.com/office/drawing/2014/chart" uri="{C3380CC4-5D6E-409C-BE32-E72D297353CC}">
              <c16:uniqueId val="{00000003-A198-3E45-8E4C-B4283C8C251F}"/>
            </c:ext>
          </c:extLst>
        </c:ser>
        <c:ser>
          <c:idx val="4"/>
          <c:order val="4"/>
          <c:tx>
            <c:strRef>
              <c:f>'Chart 11 SU ALL spaces ethnic'!$G$17</c:f>
              <c:strCache>
                <c:ptCount val="1"/>
                <c:pt idx="0">
                  <c:v>Strongly 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multiLvlStrRef>
              <c:f>'Chart 11 SU ALL spaces ethnic'!$A$18:$B$31</c:f>
              <c:multiLvlStrCache>
                <c:ptCount val="14"/>
                <c:lvl>
                  <c:pt idx="0">
                    <c:v>White British</c:v>
                  </c:pt>
                  <c:pt idx="1">
                    <c:v>Other White</c:v>
                  </c:pt>
                  <c:pt idx="2">
                    <c:v>Black or Black British</c:v>
                  </c:pt>
                  <c:pt idx="3">
                    <c:v>Asian or Asian British</c:v>
                  </c:pt>
                  <c:pt idx="5">
                    <c:v>White British</c:v>
                  </c:pt>
                  <c:pt idx="6">
                    <c:v>Other White</c:v>
                  </c:pt>
                  <c:pt idx="7">
                    <c:v>Black or Black British</c:v>
                  </c:pt>
                  <c:pt idx="8">
                    <c:v>Asian or Asian British</c:v>
                  </c:pt>
                  <c:pt idx="10">
                    <c:v>White British</c:v>
                  </c:pt>
                  <c:pt idx="11">
                    <c:v>Other White</c:v>
                  </c:pt>
                  <c:pt idx="12">
                    <c:v>Black or Black British</c:v>
                  </c:pt>
                  <c:pt idx="13">
                    <c:v>Asian or Asian British</c:v>
                  </c:pt>
                </c:lvl>
                <c:lvl>
                  <c:pt idx="0">
                    <c:v>The spaces are welcoming.</c:v>
                  </c:pt>
                  <c:pt idx="5">
                    <c:v>The spaces are easy to get to.</c:v>
                  </c:pt>
                  <c:pt idx="10">
                    <c:v>The spaces meet my needs.</c:v>
                  </c:pt>
                </c:lvl>
              </c:multiLvlStrCache>
            </c:multiLvlStrRef>
          </c:cat>
          <c:val>
            <c:numRef>
              <c:f>'Chart 11 SU ALL spaces ethnic'!$G$18:$G$31</c:f>
              <c:numCache>
                <c:formatCode>0.0</c:formatCode>
                <c:ptCount val="14"/>
                <c:pt idx="0">
                  <c:v>7.8260869565217384</c:v>
                </c:pt>
                <c:pt idx="1">
                  <c:v>9.4488188976377927</c:v>
                </c:pt>
                <c:pt idx="2">
                  <c:v>13.51351351351351</c:v>
                </c:pt>
                <c:pt idx="3">
                  <c:v>10.75268817204301</c:v>
                </c:pt>
                <c:pt idx="5">
                  <c:v>13.47826086956522</c:v>
                </c:pt>
                <c:pt idx="6">
                  <c:v>11.023622047244089</c:v>
                </c:pt>
                <c:pt idx="7">
                  <c:v>12.16216216216216</c:v>
                </c:pt>
                <c:pt idx="8">
                  <c:v>8.6021505376344098</c:v>
                </c:pt>
                <c:pt idx="10">
                  <c:v>9.5652173913043494</c:v>
                </c:pt>
                <c:pt idx="11">
                  <c:v>7.0866141732283463</c:v>
                </c:pt>
                <c:pt idx="12">
                  <c:v>10.810810810810811</c:v>
                </c:pt>
                <c:pt idx="13">
                  <c:v>9.67741935483871</c:v>
                </c:pt>
              </c:numCache>
            </c:numRef>
          </c:val>
          <c:extLst xmlns:c16r2="http://schemas.microsoft.com/office/drawing/2015/06/chart">
            <c:ext xmlns:c16="http://schemas.microsoft.com/office/drawing/2014/chart" uri="{C3380CC4-5D6E-409C-BE32-E72D297353CC}">
              <c16:uniqueId val="{00000004-A198-3E45-8E4C-B4283C8C251F}"/>
            </c:ext>
          </c:extLst>
        </c:ser>
        <c:dLbls>
          <c:showLegendKey val="0"/>
          <c:showVal val="0"/>
          <c:showCatName val="0"/>
          <c:showSerName val="0"/>
          <c:showPercent val="0"/>
          <c:showBubbleSize val="0"/>
        </c:dLbls>
        <c:gapWidth val="150"/>
        <c:axId val="262421360"/>
        <c:axId val="262095904"/>
      </c:barChart>
      <c:catAx>
        <c:axId val="262421360"/>
        <c:scaling>
          <c:orientation val="minMax"/>
        </c:scaling>
        <c:delete val="0"/>
        <c:axPos val="l"/>
        <c:numFmt formatCode="General" sourceLinked="1"/>
        <c:majorTickMark val="out"/>
        <c:minorTickMark val="none"/>
        <c:tickLblPos val="nextTo"/>
        <c:txPr>
          <a:bodyPr/>
          <a:lstStyle/>
          <a:p>
            <a:pPr>
              <a:defRPr>
                <a:solidFill>
                  <a:schemeClr val="accent2">
                    <a:lumMod val="75000"/>
                  </a:schemeClr>
                </a:solidFill>
              </a:defRPr>
            </a:pPr>
            <a:endParaRPr lang="en-US"/>
          </a:p>
        </c:txPr>
        <c:crossAx val="262095904"/>
        <c:crosses val="autoZero"/>
        <c:auto val="1"/>
        <c:lblAlgn val="ctr"/>
        <c:lblOffset val="100"/>
        <c:noMultiLvlLbl val="0"/>
      </c:catAx>
      <c:valAx>
        <c:axId val="262095904"/>
        <c:scaling>
          <c:orientation val="minMax"/>
          <c:max val="7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2421360"/>
        <c:crosses val="autoZero"/>
        <c:crossBetween val="between"/>
      </c:valAx>
    </c:plotArea>
    <c:legend>
      <c:legendPos val="r"/>
      <c:layout>
        <c:manualLayout>
          <c:xMode val="edge"/>
          <c:yMode val="edge"/>
          <c:x val="0.80383864193375598"/>
          <c:y val="0.32879825725525003"/>
          <c:w val="0.19616138710324699"/>
          <c:h val="0.35705880008206098"/>
        </c:manualLayout>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In</a:t>
            </a:r>
            <a:r>
              <a:rPr lang="en-US" sz="1200" baseline="0">
                <a:solidFill>
                  <a:schemeClr val="accent2">
                    <a:lumMod val="75000"/>
                  </a:schemeClr>
                </a:solidFill>
              </a:rPr>
              <a:t> the last month, how many times have you used the SU website</a:t>
            </a:r>
            <a:r>
              <a:rPr lang="en-US" sz="1200">
                <a:solidFill>
                  <a:schemeClr val="accent2">
                    <a:lumMod val="75000"/>
                  </a:schemeClr>
                </a:solidFill>
              </a:rPr>
              <a:t>? n= 604</a:t>
            </a:r>
          </a:p>
        </c:rich>
      </c:tx>
      <c:layout>
        <c:manualLayout>
          <c:xMode val="edge"/>
          <c:yMode val="edge"/>
          <c:x val="7.3598130841121597E-3"/>
          <c:y val="1.17004680187208E-2"/>
        </c:manualLayout>
      </c:layout>
      <c:overlay val="0"/>
    </c:title>
    <c:autoTitleDeleted val="0"/>
    <c:plotArea>
      <c:layout>
        <c:manualLayout>
          <c:layoutTarget val="inner"/>
          <c:xMode val="edge"/>
          <c:yMode val="edge"/>
          <c:x val="0.23394405629752801"/>
          <c:y val="7.6758294741238603E-2"/>
          <c:w val="0.60005650578724201"/>
          <c:h val="0.80396989808942199"/>
        </c:manualLayout>
      </c:layout>
      <c:barChart>
        <c:barDir val="bar"/>
        <c:grouping val="clustered"/>
        <c:varyColors val="0"/>
        <c:ser>
          <c:idx val="0"/>
          <c:order val="0"/>
          <c:tx>
            <c:strRef>
              <c:f>'Chart 18 SU website usage'!$A$7</c:f>
              <c:strCache>
                <c:ptCount val="1"/>
                <c:pt idx="0">
                  <c:v>Su website</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18 SU website usage'!$B$6:$G$6</c:f>
              <c:strCache>
                <c:ptCount val="6"/>
                <c:pt idx="0">
                  <c:v>Everyday</c:v>
                </c:pt>
                <c:pt idx="1">
                  <c:v>Almost every day</c:v>
                </c:pt>
                <c:pt idx="2">
                  <c:v>Fairly often</c:v>
                </c:pt>
                <c:pt idx="3">
                  <c:v>Occasionally</c:v>
                </c:pt>
                <c:pt idx="4">
                  <c:v>Rarely</c:v>
                </c:pt>
                <c:pt idx="5">
                  <c:v>Not at all</c:v>
                </c:pt>
              </c:strCache>
            </c:strRef>
          </c:cat>
          <c:val>
            <c:numRef>
              <c:f>'Chart 18 SU website usage'!$B$7:$G$7</c:f>
              <c:numCache>
                <c:formatCode>0.0</c:formatCode>
                <c:ptCount val="6"/>
                <c:pt idx="0">
                  <c:v>0.99337748344370902</c:v>
                </c:pt>
                <c:pt idx="1">
                  <c:v>3.6423841059602649</c:v>
                </c:pt>
                <c:pt idx="2">
                  <c:v>18.211920529801329</c:v>
                </c:pt>
                <c:pt idx="3">
                  <c:v>27.649006622516559</c:v>
                </c:pt>
                <c:pt idx="4">
                  <c:v>26.65562913907284</c:v>
                </c:pt>
                <c:pt idx="5">
                  <c:v>22.847682119205299</c:v>
                </c:pt>
              </c:numCache>
            </c:numRef>
          </c:val>
          <c:extLst xmlns:c16r2="http://schemas.microsoft.com/office/drawing/2015/06/chart">
            <c:ext xmlns:c16="http://schemas.microsoft.com/office/drawing/2014/chart" uri="{C3380CC4-5D6E-409C-BE32-E72D297353CC}">
              <c16:uniqueId val="{00000000-6A66-7F44-882F-8A698B1B6949}"/>
            </c:ext>
          </c:extLst>
        </c:ser>
        <c:dLbls>
          <c:showLegendKey val="0"/>
          <c:showVal val="0"/>
          <c:showCatName val="0"/>
          <c:showSerName val="0"/>
          <c:showPercent val="0"/>
          <c:showBubbleSize val="0"/>
        </c:dLbls>
        <c:gapWidth val="150"/>
        <c:axId val="262101504"/>
        <c:axId val="266258576"/>
      </c:barChart>
      <c:catAx>
        <c:axId val="262101504"/>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6258576"/>
        <c:crosses val="autoZero"/>
        <c:auto val="1"/>
        <c:lblAlgn val="ctr"/>
        <c:lblOffset val="100"/>
        <c:noMultiLvlLbl val="0"/>
      </c:catAx>
      <c:valAx>
        <c:axId val="266258576"/>
        <c:scaling>
          <c:orientation val="minMax"/>
          <c:max val="4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2101504"/>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How</a:t>
            </a:r>
            <a:r>
              <a:rPr lang="en-US" sz="1200" baseline="0">
                <a:solidFill>
                  <a:schemeClr val="accent2">
                    <a:lumMod val="75000"/>
                  </a:schemeClr>
                </a:solidFill>
              </a:rPr>
              <a:t> much do you agree with the following statements about SU website?</a:t>
            </a:r>
            <a:r>
              <a:rPr lang="en-US" sz="1200">
                <a:solidFill>
                  <a:schemeClr val="accent2">
                    <a:lumMod val="75000"/>
                  </a:schemeClr>
                </a:solidFill>
              </a:rPr>
              <a:t> n= 604</a:t>
            </a:r>
          </a:p>
        </c:rich>
      </c:tx>
      <c:layout>
        <c:manualLayout>
          <c:xMode val="edge"/>
          <c:yMode val="edge"/>
          <c:x val="7.359813084112171E-3"/>
          <c:y val="1.170046801872078E-2"/>
        </c:manualLayout>
      </c:layout>
      <c:overlay val="0"/>
    </c:title>
    <c:autoTitleDeleted val="0"/>
    <c:plotArea>
      <c:layout>
        <c:manualLayout>
          <c:layoutTarget val="inner"/>
          <c:xMode val="edge"/>
          <c:yMode val="edge"/>
          <c:x val="0.27530944575507832"/>
          <c:y val="7.6758294741238589E-2"/>
          <c:w val="0.57120852354545171"/>
          <c:h val="0.85696239266893515"/>
        </c:manualLayout>
      </c:layout>
      <c:barChart>
        <c:barDir val="bar"/>
        <c:grouping val="clustered"/>
        <c:varyColors val="0"/>
        <c:ser>
          <c:idx val="0"/>
          <c:order val="0"/>
          <c:tx>
            <c:strRef>
              <c:f>'Chart 19 SU website statements'!$B$8</c:f>
              <c:strCache>
                <c:ptCount val="1"/>
                <c:pt idx="0">
                  <c:v>Strongly Agree</c:v>
                </c:pt>
              </c:strCache>
            </c:strRef>
          </c:tx>
          <c:spPr>
            <a:solidFill>
              <a:srgbClr val="CC66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19 SU website statements'!$A$9:$A$11</c:f>
              <c:strCache>
                <c:ptCount val="3"/>
                <c:pt idx="0">
                  <c:v>The website is welcoming.</c:v>
                </c:pt>
                <c:pt idx="1">
                  <c:v>The website is easy to use.</c:v>
                </c:pt>
                <c:pt idx="2">
                  <c:v>The website provides the information / function that I need.</c:v>
                </c:pt>
              </c:strCache>
            </c:strRef>
          </c:cat>
          <c:val>
            <c:numRef>
              <c:f>'Chart 19 SU website statements'!$B$9:$B$11</c:f>
              <c:numCache>
                <c:formatCode>0.0</c:formatCode>
                <c:ptCount val="3"/>
                <c:pt idx="0">
                  <c:v>11.423841059602649</c:v>
                </c:pt>
                <c:pt idx="1">
                  <c:v>12.086092715231789</c:v>
                </c:pt>
                <c:pt idx="2">
                  <c:v>12.748344370860929</c:v>
                </c:pt>
              </c:numCache>
            </c:numRef>
          </c:val>
          <c:extLst xmlns:c16r2="http://schemas.microsoft.com/office/drawing/2015/06/chart">
            <c:ext xmlns:c16="http://schemas.microsoft.com/office/drawing/2014/chart" uri="{C3380CC4-5D6E-409C-BE32-E72D297353CC}">
              <c16:uniqueId val="{00000000-604E-CE4D-A4A4-19DB798C3ED4}"/>
            </c:ext>
          </c:extLst>
        </c:ser>
        <c:ser>
          <c:idx val="1"/>
          <c:order val="1"/>
          <c:tx>
            <c:strRef>
              <c:f>'Chart 19 SU website statements'!$C$8</c:f>
              <c:strCache>
                <c:ptCount val="1"/>
                <c:pt idx="0">
                  <c:v>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19 SU website statements'!$A$9:$A$11</c:f>
              <c:strCache>
                <c:ptCount val="3"/>
                <c:pt idx="0">
                  <c:v>The website is welcoming.</c:v>
                </c:pt>
                <c:pt idx="1">
                  <c:v>The website is easy to use.</c:v>
                </c:pt>
                <c:pt idx="2">
                  <c:v>The website provides the information / function that I need.</c:v>
                </c:pt>
              </c:strCache>
            </c:strRef>
          </c:cat>
          <c:val>
            <c:numRef>
              <c:f>'Chart 19 SU website statements'!$C$9:$C$11</c:f>
              <c:numCache>
                <c:formatCode>0.0</c:formatCode>
                <c:ptCount val="3"/>
                <c:pt idx="0">
                  <c:v>53.145695364238406</c:v>
                </c:pt>
                <c:pt idx="1">
                  <c:v>51.324503311258276</c:v>
                </c:pt>
                <c:pt idx="2">
                  <c:v>53.973509933774835</c:v>
                </c:pt>
              </c:numCache>
            </c:numRef>
          </c:val>
          <c:extLst xmlns:c16r2="http://schemas.microsoft.com/office/drawing/2015/06/chart">
            <c:ext xmlns:c16="http://schemas.microsoft.com/office/drawing/2014/chart" uri="{C3380CC4-5D6E-409C-BE32-E72D297353CC}">
              <c16:uniqueId val="{00000001-604E-CE4D-A4A4-19DB798C3ED4}"/>
            </c:ext>
          </c:extLst>
        </c:ser>
        <c:ser>
          <c:idx val="2"/>
          <c:order val="2"/>
          <c:tx>
            <c:strRef>
              <c:f>'Chart 19 SU website statements'!$D$8</c:f>
              <c:strCache>
                <c:ptCount val="1"/>
                <c:pt idx="0">
                  <c:v>Neither Agree nor Disagree</c:v>
                </c:pt>
              </c:strCache>
            </c:strRef>
          </c:tx>
          <c:spPr>
            <a:solidFill>
              <a:schemeClr val="accent5">
                <a:lumMod val="50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19 SU website statements'!$A$9:$A$11</c:f>
              <c:strCache>
                <c:ptCount val="3"/>
                <c:pt idx="0">
                  <c:v>The website is welcoming.</c:v>
                </c:pt>
                <c:pt idx="1">
                  <c:v>The website is easy to use.</c:v>
                </c:pt>
                <c:pt idx="2">
                  <c:v>The website provides the information / function that I need.</c:v>
                </c:pt>
              </c:strCache>
            </c:strRef>
          </c:cat>
          <c:val>
            <c:numRef>
              <c:f>'Chart 19 SU website statements'!$D$9:$D$11</c:f>
              <c:numCache>
                <c:formatCode>0.0</c:formatCode>
                <c:ptCount val="3"/>
                <c:pt idx="0">
                  <c:v>33.278145695364238</c:v>
                </c:pt>
                <c:pt idx="1">
                  <c:v>30.463576158940398</c:v>
                </c:pt>
                <c:pt idx="2">
                  <c:v>29.304635761589402</c:v>
                </c:pt>
              </c:numCache>
            </c:numRef>
          </c:val>
          <c:extLst xmlns:c16r2="http://schemas.microsoft.com/office/drawing/2015/06/chart">
            <c:ext xmlns:c16="http://schemas.microsoft.com/office/drawing/2014/chart" uri="{C3380CC4-5D6E-409C-BE32-E72D297353CC}">
              <c16:uniqueId val="{00000002-604E-CE4D-A4A4-19DB798C3ED4}"/>
            </c:ext>
          </c:extLst>
        </c:ser>
        <c:ser>
          <c:idx val="3"/>
          <c:order val="3"/>
          <c:tx>
            <c:strRef>
              <c:f>'Chart 19 SU website statements'!$E$8</c:f>
              <c:strCache>
                <c:ptCount val="1"/>
                <c:pt idx="0">
                  <c:v>Disagree</c:v>
                </c:pt>
              </c:strCache>
            </c:strRef>
          </c:tx>
          <c:spPr>
            <a:solidFill>
              <a:srgbClr val="FF99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19 SU website statements'!$A$9:$A$11</c:f>
              <c:strCache>
                <c:ptCount val="3"/>
                <c:pt idx="0">
                  <c:v>The website is welcoming.</c:v>
                </c:pt>
                <c:pt idx="1">
                  <c:v>The website is easy to use.</c:v>
                </c:pt>
                <c:pt idx="2">
                  <c:v>The website provides the information / function that I need.</c:v>
                </c:pt>
              </c:strCache>
            </c:strRef>
          </c:cat>
          <c:val>
            <c:numRef>
              <c:f>'Chart 19 SU website statements'!$E$9:$E$11</c:f>
              <c:numCache>
                <c:formatCode>0.0</c:formatCode>
                <c:ptCount val="3"/>
                <c:pt idx="0">
                  <c:v>1.490066225165563</c:v>
                </c:pt>
                <c:pt idx="1">
                  <c:v>4.8013245033112586</c:v>
                </c:pt>
                <c:pt idx="2">
                  <c:v>2.9801324503311259</c:v>
                </c:pt>
              </c:numCache>
            </c:numRef>
          </c:val>
          <c:extLst xmlns:c16r2="http://schemas.microsoft.com/office/drawing/2015/06/chart">
            <c:ext xmlns:c16="http://schemas.microsoft.com/office/drawing/2014/chart" uri="{C3380CC4-5D6E-409C-BE32-E72D297353CC}">
              <c16:uniqueId val="{00000003-604E-CE4D-A4A4-19DB798C3ED4}"/>
            </c:ext>
          </c:extLst>
        </c:ser>
        <c:ser>
          <c:idx val="4"/>
          <c:order val="4"/>
          <c:tx>
            <c:strRef>
              <c:f>'Chart 19 SU website statements'!$F$8</c:f>
              <c:strCache>
                <c:ptCount val="1"/>
                <c:pt idx="0">
                  <c:v>Strongly Disagree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19 SU website statements'!$A$9:$A$11</c:f>
              <c:strCache>
                <c:ptCount val="3"/>
                <c:pt idx="0">
                  <c:v>The website is welcoming.</c:v>
                </c:pt>
                <c:pt idx="1">
                  <c:v>The website is easy to use.</c:v>
                </c:pt>
                <c:pt idx="2">
                  <c:v>The website provides the information / function that I need.</c:v>
                </c:pt>
              </c:strCache>
            </c:strRef>
          </c:cat>
          <c:val>
            <c:numRef>
              <c:f>'Chart 19 SU website statements'!$F$9:$F$11</c:f>
              <c:numCache>
                <c:formatCode>0.0</c:formatCode>
                <c:ptCount val="3"/>
                <c:pt idx="0">
                  <c:v>0.66225165562913912</c:v>
                </c:pt>
                <c:pt idx="1">
                  <c:v>1.3245033112582782</c:v>
                </c:pt>
                <c:pt idx="2">
                  <c:v>0.99337748344370869</c:v>
                </c:pt>
              </c:numCache>
            </c:numRef>
          </c:val>
          <c:extLst xmlns:c16r2="http://schemas.microsoft.com/office/drawing/2015/06/chart">
            <c:ext xmlns:c16="http://schemas.microsoft.com/office/drawing/2014/chart" uri="{C3380CC4-5D6E-409C-BE32-E72D297353CC}">
              <c16:uniqueId val="{00000004-604E-CE4D-A4A4-19DB798C3ED4}"/>
            </c:ext>
          </c:extLst>
        </c:ser>
        <c:dLbls>
          <c:showLegendKey val="0"/>
          <c:showVal val="0"/>
          <c:showCatName val="0"/>
          <c:showSerName val="0"/>
          <c:showPercent val="0"/>
          <c:showBubbleSize val="0"/>
        </c:dLbls>
        <c:gapWidth val="150"/>
        <c:axId val="266263056"/>
        <c:axId val="266263616"/>
      </c:barChart>
      <c:catAx>
        <c:axId val="266263056"/>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6263616"/>
        <c:crosses val="autoZero"/>
        <c:auto val="1"/>
        <c:lblAlgn val="ctr"/>
        <c:lblOffset val="100"/>
        <c:noMultiLvlLbl val="0"/>
      </c:catAx>
      <c:valAx>
        <c:axId val="266263616"/>
        <c:scaling>
          <c:orientation val="minMax"/>
          <c:max val="7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6263056"/>
        <c:crosses val="autoZero"/>
        <c:crossBetween val="between"/>
      </c:valAx>
    </c:plotArea>
    <c:legend>
      <c:legendPos val="r"/>
      <c:layout>
        <c:manualLayout>
          <c:xMode val="edge"/>
          <c:yMode val="edge"/>
          <c:x val="0.83012398255665509"/>
          <c:y val="0.33337792126902505"/>
          <c:w val="0.168254746366821"/>
          <c:h val="0.40131647605669263"/>
        </c:manualLayout>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To</a:t>
            </a:r>
            <a:r>
              <a:rPr lang="en-US" sz="1200" baseline="0">
                <a:solidFill>
                  <a:schemeClr val="accent2">
                    <a:lumMod val="75000"/>
                  </a:schemeClr>
                </a:solidFill>
              </a:rPr>
              <a:t> what extent do you agree with the following statements about your involvement in Student Groups</a:t>
            </a:r>
            <a:r>
              <a:rPr lang="en-US" sz="1200">
                <a:solidFill>
                  <a:schemeClr val="accent2">
                    <a:lumMod val="75000"/>
                  </a:schemeClr>
                </a:solidFill>
              </a:rPr>
              <a:t>? n= 183</a:t>
            </a:r>
          </a:p>
        </c:rich>
      </c:tx>
      <c:layout>
        <c:manualLayout>
          <c:xMode val="edge"/>
          <c:yMode val="edge"/>
          <c:x val="7.3598130841121597E-3"/>
          <c:y val="1.17004680187208E-2"/>
        </c:manualLayout>
      </c:layout>
      <c:overlay val="0"/>
    </c:title>
    <c:autoTitleDeleted val="0"/>
    <c:plotArea>
      <c:layout>
        <c:manualLayout>
          <c:layoutTarget val="inner"/>
          <c:xMode val="edge"/>
          <c:yMode val="edge"/>
          <c:x val="0.23394405629752801"/>
          <c:y val="7.6758294741238603E-2"/>
          <c:w val="0.57992471841459203"/>
          <c:h val="0.85696239266893504"/>
        </c:manualLayout>
      </c:layout>
      <c:barChart>
        <c:barDir val="bar"/>
        <c:grouping val="clustered"/>
        <c:varyColors val="0"/>
        <c:ser>
          <c:idx val="0"/>
          <c:order val="0"/>
          <c:tx>
            <c:strRef>
              <c:f>'Chart 20 student groups'!$B$10</c:f>
              <c:strCache>
                <c:ptCount val="1"/>
                <c:pt idx="0">
                  <c:v>Strongly Disagree</c:v>
                </c:pt>
              </c:strCache>
            </c:strRef>
          </c:tx>
          <c:spPr>
            <a:solidFill>
              <a:srgbClr val="CC66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20 student groups'!$A$11:$A$15</c:f>
              <c:strCache>
                <c:ptCount val="5"/>
                <c:pt idx="0">
                  <c:v>Being a member has a positive impact on my physical health.</c:v>
                </c:pt>
                <c:pt idx="1">
                  <c:v>Being a member has a positive impact on my mental health.</c:v>
                </c:pt>
                <c:pt idx="2">
                  <c:v>It helps me feel connected with other students.</c:v>
                </c:pt>
                <c:pt idx="3">
                  <c:v>I enjoy being involved in student group/s.</c:v>
                </c:pt>
                <c:pt idx="4">
                  <c:v>I have made new friends as a result of being involved in a student group.</c:v>
                </c:pt>
              </c:strCache>
            </c:strRef>
          </c:cat>
          <c:val>
            <c:numRef>
              <c:f>'Chart 20 student groups'!$B$11:$B$15</c:f>
              <c:numCache>
                <c:formatCode>0.0</c:formatCode>
                <c:ptCount val="5"/>
                <c:pt idx="0">
                  <c:v>4.3715846994535514</c:v>
                </c:pt>
                <c:pt idx="1">
                  <c:v>2.1857923497267762</c:v>
                </c:pt>
                <c:pt idx="2">
                  <c:v>1.648351648351648</c:v>
                </c:pt>
                <c:pt idx="3">
                  <c:v>2.1857923497267762</c:v>
                </c:pt>
                <c:pt idx="4">
                  <c:v>1.639344262295082</c:v>
                </c:pt>
              </c:numCache>
            </c:numRef>
          </c:val>
          <c:extLst xmlns:c16r2="http://schemas.microsoft.com/office/drawing/2015/06/chart">
            <c:ext xmlns:c16="http://schemas.microsoft.com/office/drawing/2014/chart" uri="{C3380CC4-5D6E-409C-BE32-E72D297353CC}">
              <c16:uniqueId val="{00000000-939D-DF47-9A5B-D887A721869D}"/>
            </c:ext>
          </c:extLst>
        </c:ser>
        <c:ser>
          <c:idx val="1"/>
          <c:order val="1"/>
          <c:tx>
            <c:strRef>
              <c:f>'Chart 20 student groups'!$C$10</c:f>
              <c:strCache>
                <c:ptCount val="1"/>
                <c:pt idx="0">
                  <c:v>Disagree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20 student groups'!$A$11:$A$15</c:f>
              <c:strCache>
                <c:ptCount val="5"/>
                <c:pt idx="0">
                  <c:v>Being a member has a positive impact on my physical health.</c:v>
                </c:pt>
                <c:pt idx="1">
                  <c:v>Being a member has a positive impact on my mental health.</c:v>
                </c:pt>
                <c:pt idx="2">
                  <c:v>It helps me feel connected with other students.</c:v>
                </c:pt>
                <c:pt idx="3">
                  <c:v>I enjoy being involved in student group/s.</c:v>
                </c:pt>
                <c:pt idx="4">
                  <c:v>I have made new friends as a result of being involved in a student group.</c:v>
                </c:pt>
              </c:strCache>
            </c:strRef>
          </c:cat>
          <c:val>
            <c:numRef>
              <c:f>'Chart 20 student groups'!$C$11:$C$15</c:f>
              <c:numCache>
                <c:formatCode>0.0</c:formatCode>
                <c:ptCount val="5"/>
                <c:pt idx="0">
                  <c:v>8.1967213114754074</c:v>
                </c:pt>
                <c:pt idx="1">
                  <c:v>5.464480874316938</c:v>
                </c:pt>
                <c:pt idx="2">
                  <c:v>3.296703296703297</c:v>
                </c:pt>
                <c:pt idx="3">
                  <c:v>1.0928961748633881</c:v>
                </c:pt>
                <c:pt idx="4">
                  <c:v>5.464480874316938</c:v>
                </c:pt>
              </c:numCache>
            </c:numRef>
          </c:val>
          <c:extLst xmlns:c16r2="http://schemas.microsoft.com/office/drawing/2015/06/chart">
            <c:ext xmlns:c16="http://schemas.microsoft.com/office/drawing/2014/chart" uri="{C3380CC4-5D6E-409C-BE32-E72D297353CC}">
              <c16:uniqueId val="{00000001-939D-DF47-9A5B-D887A721869D}"/>
            </c:ext>
          </c:extLst>
        </c:ser>
        <c:ser>
          <c:idx val="2"/>
          <c:order val="2"/>
          <c:tx>
            <c:strRef>
              <c:f>'Chart 20 student groups'!$D$10</c:f>
              <c:strCache>
                <c:ptCount val="1"/>
                <c:pt idx="0">
                  <c:v>Neither Agree nor Disagree</c:v>
                </c:pt>
              </c:strCache>
            </c:strRef>
          </c:tx>
          <c:spPr>
            <a:solidFill>
              <a:schemeClr val="accent5">
                <a:lumMod val="50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20 student groups'!$A$11:$A$15</c:f>
              <c:strCache>
                <c:ptCount val="5"/>
                <c:pt idx="0">
                  <c:v>Being a member has a positive impact on my physical health.</c:v>
                </c:pt>
                <c:pt idx="1">
                  <c:v>Being a member has a positive impact on my mental health.</c:v>
                </c:pt>
                <c:pt idx="2">
                  <c:v>It helps me feel connected with other students.</c:v>
                </c:pt>
                <c:pt idx="3">
                  <c:v>I enjoy being involved in student group/s.</c:v>
                </c:pt>
                <c:pt idx="4">
                  <c:v>I have made new friends as a result of being involved in a student group.</c:v>
                </c:pt>
              </c:strCache>
            </c:strRef>
          </c:cat>
          <c:val>
            <c:numRef>
              <c:f>'Chart 20 student groups'!$D$11:$D$15</c:f>
              <c:numCache>
                <c:formatCode>0.0</c:formatCode>
                <c:ptCount val="5"/>
                <c:pt idx="0">
                  <c:v>34.42622950819672</c:v>
                </c:pt>
                <c:pt idx="1">
                  <c:v>23.497267759562838</c:v>
                </c:pt>
                <c:pt idx="2">
                  <c:v>8.2417582417582409</c:v>
                </c:pt>
                <c:pt idx="3">
                  <c:v>8.1967213114754074</c:v>
                </c:pt>
                <c:pt idx="4">
                  <c:v>9.8360655737704921</c:v>
                </c:pt>
              </c:numCache>
            </c:numRef>
          </c:val>
          <c:extLst xmlns:c16r2="http://schemas.microsoft.com/office/drawing/2015/06/chart">
            <c:ext xmlns:c16="http://schemas.microsoft.com/office/drawing/2014/chart" uri="{C3380CC4-5D6E-409C-BE32-E72D297353CC}">
              <c16:uniqueId val="{00000002-939D-DF47-9A5B-D887A721869D}"/>
            </c:ext>
          </c:extLst>
        </c:ser>
        <c:ser>
          <c:idx val="3"/>
          <c:order val="3"/>
          <c:tx>
            <c:strRef>
              <c:f>'Chart 20 student groups'!$E$10</c:f>
              <c:strCache>
                <c:ptCount val="1"/>
                <c:pt idx="0">
                  <c:v>Agree</c:v>
                </c:pt>
              </c:strCache>
            </c:strRef>
          </c:tx>
          <c:spPr>
            <a:solidFill>
              <a:srgbClr val="FF99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20 student groups'!$A$11:$A$15</c:f>
              <c:strCache>
                <c:ptCount val="5"/>
                <c:pt idx="0">
                  <c:v>Being a member has a positive impact on my physical health.</c:v>
                </c:pt>
                <c:pt idx="1">
                  <c:v>Being a member has a positive impact on my mental health.</c:v>
                </c:pt>
                <c:pt idx="2">
                  <c:v>It helps me feel connected with other students.</c:v>
                </c:pt>
                <c:pt idx="3">
                  <c:v>I enjoy being involved in student group/s.</c:v>
                </c:pt>
                <c:pt idx="4">
                  <c:v>I have made new friends as a result of being involved in a student group.</c:v>
                </c:pt>
              </c:strCache>
            </c:strRef>
          </c:cat>
          <c:val>
            <c:numRef>
              <c:f>'Chart 20 student groups'!$E$11:$E$15</c:f>
              <c:numCache>
                <c:formatCode>0.0</c:formatCode>
                <c:ptCount val="5"/>
                <c:pt idx="0">
                  <c:v>30.05464480874317</c:v>
                </c:pt>
                <c:pt idx="1">
                  <c:v>42.622950819672127</c:v>
                </c:pt>
                <c:pt idx="2">
                  <c:v>51.098901098901102</c:v>
                </c:pt>
                <c:pt idx="3">
                  <c:v>50.819672131147527</c:v>
                </c:pt>
                <c:pt idx="4">
                  <c:v>46.994535519125698</c:v>
                </c:pt>
              </c:numCache>
            </c:numRef>
          </c:val>
          <c:extLst xmlns:c16r2="http://schemas.microsoft.com/office/drawing/2015/06/chart">
            <c:ext xmlns:c16="http://schemas.microsoft.com/office/drawing/2014/chart" uri="{C3380CC4-5D6E-409C-BE32-E72D297353CC}">
              <c16:uniqueId val="{00000003-939D-DF47-9A5B-D887A721869D}"/>
            </c:ext>
          </c:extLst>
        </c:ser>
        <c:ser>
          <c:idx val="4"/>
          <c:order val="4"/>
          <c:tx>
            <c:strRef>
              <c:f>'Chart 20 student groups'!$F$10</c:f>
              <c:strCache>
                <c:ptCount val="1"/>
                <c:pt idx="0">
                  <c:v>Strongly Agree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20 student groups'!$A$11:$A$15</c:f>
              <c:strCache>
                <c:ptCount val="5"/>
                <c:pt idx="0">
                  <c:v>Being a member has a positive impact on my physical health.</c:v>
                </c:pt>
                <c:pt idx="1">
                  <c:v>Being a member has a positive impact on my mental health.</c:v>
                </c:pt>
                <c:pt idx="2">
                  <c:v>It helps me feel connected with other students.</c:v>
                </c:pt>
                <c:pt idx="3">
                  <c:v>I enjoy being involved in student group/s.</c:v>
                </c:pt>
                <c:pt idx="4">
                  <c:v>I have made new friends as a result of being involved in a student group.</c:v>
                </c:pt>
              </c:strCache>
            </c:strRef>
          </c:cat>
          <c:val>
            <c:numRef>
              <c:f>'Chart 20 student groups'!$F$11:$F$15</c:f>
              <c:numCache>
                <c:formatCode>0.0</c:formatCode>
                <c:ptCount val="5"/>
                <c:pt idx="0">
                  <c:v>22.950819672131139</c:v>
                </c:pt>
                <c:pt idx="1">
                  <c:v>26.229508196721309</c:v>
                </c:pt>
                <c:pt idx="2">
                  <c:v>35.714285714285722</c:v>
                </c:pt>
                <c:pt idx="3">
                  <c:v>37.7049180327869</c:v>
                </c:pt>
                <c:pt idx="4">
                  <c:v>36.065573770491802</c:v>
                </c:pt>
              </c:numCache>
            </c:numRef>
          </c:val>
          <c:extLst xmlns:c16r2="http://schemas.microsoft.com/office/drawing/2015/06/chart">
            <c:ext xmlns:c16="http://schemas.microsoft.com/office/drawing/2014/chart" uri="{C3380CC4-5D6E-409C-BE32-E72D297353CC}">
              <c16:uniqueId val="{00000004-939D-DF47-9A5B-D887A721869D}"/>
            </c:ext>
          </c:extLst>
        </c:ser>
        <c:dLbls>
          <c:showLegendKey val="0"/>
          <c:showVal val="0"/>
          <c:showCatName val="0"/>
          <c:showSerName val="0"/>
          <c:showPercent val="0"/>
          <c:showBubbleSize val="0"/>
        </c:dLbls>
        <c:gapWidth val="150"/>
        <c:axId val="268020320"/>
        <c:axId val="268020880"/>
      </c:barChart>
      <c:catAx>
        <c:axId val="268020320"/>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8020880"/>
        <c:crosses val="autoZero"/>
        <c:auto val="1"/>
        <c:lblAlgn val="ctr"/>
        <c:lblOffset val="100"/>
        <c:noMultiLvlLbl val="0"/>
      </c:catAx>
      <c:valAx>
        <c:axId val="268020880"/>
        <c:scaling>
          <c:orientation val="minMax"/>
          <c:max val="6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8020320"/>
        <c:crosses val="autoZero"/>
        <c:crossBetween val="between"/>
      </c:valAx>
    </c:plotArea>
    <c:legend>
      <c:legendPos val="r"/>
      <c:layout>
        <c:manualLayout>
          <c:xMode val="edge"/>
          <c:yMode val="edge"/>
          <c:x val="0.80363654442535803"/>
          <c:y val="0.33530082622569002"/>
          <c:w val="0.194489369488484"/>
          <c:h val="0.33677113791053498"/>
        </c:manualLayout>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To</a:t>
            </a:r>
            <a:r>
              <a:rPr lang="en-US" sz="1200" baseline="0">
                <a:solidFill>
                  <a:schemeClr val="accent2">
                    <a:lumMod val="75000"/>
                  </a:schemeClr>
                </a:solidFill>
              </a:rPr>
              <a:t> what extent do you agree that the food and drink offered by your SU includes healthy options? n=604</a:t>
            </a:r>
            <a:endParaRPr lang="en-US" sz="1200">
              <a:solidFill>
                <a:schemeClr val="accent2">
                  <a:lumMod val="75000"/>
                </a:schemeClr>
              </a:solidFill>
            </a:endParaRPr>
          </a:p>
        </c:rich>
      </c:tx>
      <c:layout>
        <c:manualLayout>
          <c:xMode val="edge"/>
          <c:yMode val="edge"/>
          <c:x val="2.8941777376946799E-2"/>
          <c:y val="2.3310023310023301E-2"/>
        </c:manualLayout>
      </c:layout>
      <c:overlay val="0"/>
    </c:title>
    <c:autoTitleDeleted val="0"/>
    <c:plotArea>
      <c:layout/>
      <c:barChart>
        <c:barDir val="bar"/>
        <c:grouping val="clustered"/>
        <c:varyColors val="0"/>
        <c:ser>
          <c:idx val="1"/>
          <c:order val="0"/>
          <c:spPr>
            <a:solidFill>
              <a:schemeClr val="accent1"/>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26 food'!$A$4:$A$8</c:f>
              <c:strCache>
                <c:ptCount val="5"/>
                <c:pt idx="0">
                  <c:v>Strongly Disagree</c:v>
                </c:pt>
                <c:pt idx="1">
                  <c:v>Disagree</c:v>
                </c:pt>
                <c:pt idx="2">
                  <c:v>Neither Agree nor Disagree</c:v>
                </c:pt>
                <c:pt idx="3">
                  <c:v>Agree</c:v>
                </c:pt>
                <c:pt idx="4">
                  <c:v>Strongly Agree</c:v>
                </c:pt>
              </c:strCache>
            </c:strRef>
          </c:cat>
          <c:val>
            <c:numRef>
              <c:f>'chart 26 food'!$C$4:$C$8</c:f>
              <c:numCache>
                <c:formatCode>0.0</c:formatCode>
                <c:ptCount val="5"/>
                <c:pt idx="0">
                  <c:v>2.9801324503311259</c:v>
                </c:pt>
                <c:pt idx="1">
                  <c:v>10.430463576158941</c:v>
                </c:pt>
                <c:pt idx="2">
                  <c:v>32.947019867549663</c:v>
                </c:pt>
                <c:pt idx="3">
                  <c:v>46.688741721854313</c:v>
                </c:pt>
                <c:pt idx="4">
                  <c:v>6.9536423841059598</c:v>
                </c:pt>
              </c:numCache>
            </c:numRef>
          </c:val>
          <c:extLst xmlns:c16r2="http://schemas.microsoft.com/office/drawing/2015/06/chart">
            <c:ext xmlns:c16="http://schemas.microsoft.com/office/drawing/2014/chart" uri="{C3380CC4-5D6E-409C-BE32-E72D297353CC}">
              <c16:uniqueId val="{00000000-C33E-3946-8CF7-C512F5AAE9BF}"/>
            </c:ext>
          </c:extLst>
        </c:ser>
        <c:dLbls>
          <c:showLegendKey val="0"/>
          <c:showVal val="0"/>
          <c:showCatName val="0"/>
          <c:showSerName val="0"/>
          <c:showPercent val="0"/>
          <c:showBubbleSize val="0"/>
        </c:dLbls>
        <c:gapWidth val="150"/>
        <c:axId val="268023120"/>
        <c:axId val="268023680"/>
      </c:barChart>
      <c:catAx>
        <c:axId val="268023120"/>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8023680"/>
        <c:crosses val="autoZero"/>
        <c:auto val="1"/>
        <c:lblAlgn val="ctr"/>
        <c:lblOffset val="100"/>
        <c:noMultiLvlLbl val="0"/>
      </c:catAx>
      <c:valAx>
        <c:axId val="268023680"/>
        <c:scaling>
          <c:orientation val="minMax"/>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8023120"/>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What part of your University experience do you want to influence (please pick the three most important for you) n= 568</a:t>
            </a:r>
          </a:p>
        </c:rich>
      </c:tx>
      <c:layout>
        <c:manualLayout>
          <c:xMode val="edge"/>
          <c:yMode val="edge"/>
          <c:x val="2.8941777376946799E-2"/>
          <c:y val="2.3310023310023301E-2"/>
        </c:manualLayout>
      </c:layout>
      <c:overlay val="0"/>
    </c:title>
    <c:autoTitleDeleted val="0"/>
    <c:plotArea>
      <c:layout/>
      <c:barChart>
        <c:barDir val="bar"/>
        <c:grouping val="clustered"/>
        <c:varyColors val="0"/>
        <c:ser>
          <c:idx val="1"/>
          <c:order val="0"/>
          <c:spPr>
            <a:solidFill>
              <a:schemeClr val="accent1"/>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23 Influence'!$A$4:$A$10</c:f>
              <c:strCache>
                <c:ptCount val="7"/>
                <c:pt idx="0">
                  <c:v>Your course</c:v>
                </c:pt>
                <c:pt idx="1">
                  <c:v>Academic Organisation (e.g. timetabling, attendance policy changes, disciplinary policy)</c:v>
                </c:pt>
                <c:pt idx="2">
                  <c:v>Local Community</c:v>
                </c:pt>
                <c:pt idx="3">
                  <c:v>The support on offer to me (e.g. counselling services, plagiarism advice, student finance, housing advice)</c:v>
                </c:pt>
                <c:pt idx="4">
                  <c:v>Opportunities available to me (e.g. extracurricular activities, sports, employability, social events)</c:v>
                </c:pt>
                <c:pt idx="5">
                  <c:v>My SU's governance (e.g. the way that the SU spends money on my behalf)</c:v>
                </c:pt>
                <c:pt idx="6">
                  <c:v>Other (please specify)</c:v>
                </c:pt>
              </c:strCache>
            </c:strRef>
          </c:cat>
          <c:val>
            <c:numRef>
              <c:f>'Chart 23 Influence'!$C$4:$C$10</c:f>
              <c:numCache>
                <c:formatCode>0.0</c:formatCode>
                <c:ptCount val="7"/>
                <c:pt idx="0">
                  <c:v>80.105633802816868</c:v>
                </c:pt>
                <c:pt idx="1">
                  <c:v>45.24647887323944</c:v>
                </c:pt>
                <c:pt idx="2">
                  <c:v>15.140845070422531</c:v>
                </c:pt>
                <c:pt idx="3">
                  <c:v>41.549295774647881</c:v>
                </c:pt>
                <c:pt idx="4">
                  <c:v>58.802816901408448</c:v>
                </c:pt>
                <c:pt idx="5">
                  <c:v>20.598591549295779</c:v>
                </c:pt>
                <c:pt idx="6">
                  <c:v>2.112676056338028</c:v>
                </c:pt>
              </c:numCache>
            </c:numRef>
          </c:val>
          <c:extLst xmlns:c16r2="http://schemas.microsoft.com/office/drawing/2015/06/chart">
            <c:ext xmlns:c16="http://schemas.microsoft.com/office/drawing/2014/chart" uri="{C3380CC4-5D6E-409C-BE32-E72D297353CC}">
              <c16:uniqueId val="{00000000-31AC-B54E-BF0B-FE7EEA2BA3BC}"/>
            </c:ext>
          </c:extLst>
        </c:ser>
        <c:dLbls>
          <c:showLegendKey val="0"/>
          <c:showVal val="0"/>
          <c:showCatName val="0"/>
          <c:showSerName val="0"/>
          <c:showPercent val="0"/>
          <c:showBubbleSize val="0"/>
        </c:dLbls>
        <c:gapWidth val="150"/>
        <c:axId val="268025920"/>
        <c:axId val="267969488"/>
      </c:barChart>
      <c:catAx>
        <c:axId val="268025920"/>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7969488"/>
        <c:crosses val="autoZero"/>
        <c:auto val="1"/>
        <c:lblAlgn val="ctr"/>
        <c:lblOffset val="100"/>
        <c:noMultiLvlLbl val="0"/>
      </c:catAx>
      <c:valAx>
        <c:axId val="267969488"/>
        <c:scaling>
          <c:orientation val="minMax"/>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8025920"/>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Which of the following best describes your sexuality? </a:t>
            </a:r>
          </a:p>
          <a:p>
            <a:pPr algn="l">
              <a:defRPr>
                <a:solidFill>
                  <a:schemeClr val="accent2">
                    <a:lumMod val="75000"/>
                  </a:schemeClr>
                </a:solidFill>
              </a:defRPr>
            </a:pPr>
            <a:r>
              <a:rPr lang="en-US" sz="1200">
                <a:solidFill>
                  <a:schemeClr val="accent2">
                    <a:lumMod val="75000"/>
                  </a:schemeClr>
                </a:solidFill>
              </a:rPr>
              <a:t>n= 642</a:t>
            </a:r>
          </a:p>
        </c:rich>
      </c:tx>
      <c:layout>
        <c:manualLayout>
          <c:xMode val="edge"/>
          <c:yMode val="edge"/>
          <c:x val="3.5849514563106803E-2"/>
          <c:y val="2.9840848806366099E-2"/>
        </c:manualLayout>
      </c:layout>
      <c:overlay val="0"/>
    </c:title>
    <c:autoTitleDeleted val="0"/>
    <c:plotArea>
      <c:layout/>
      <c:pieChart>
        <c:varyColors val="1"/>
        <c:ser>
          <c:idx val="0"/>
          <c:order val="0"/>
          <c:dPt>
            <c:idx val="0"/>
            <c:bubble3D val="0"/>
            <c:spPr>
              <a:solidFill>
                <a:schemeClr val="accent5">
                  <a:lumMod val="60000"/>
                  <a:lumOff val="40000"/>
                </a:schemeClr>
              </a:solidFill>
            </c:spPr>
            <c:extLst xmlns:c16r2="http://schemas.microsoft.com/office/drawing/2015/06/chart">
              <c:ext xmlns:c16="http://schemas.microsoft.com/office/drawing/2014/chart" uri="{C3380CC4-5D6E-409C-BE32-E72D297353CC}">
                <c16:uniqueId val="{00000001-F0D7-E040-84E0-D69727A591E4}"/>
              </c:ext>
            </c:extLst>
          </c:dPt>
          <c:dPt>
            <c:idx val="1"/>
            <c:bubble3D val="0"/>
            <c:spPr>
              <a:solidFill>
                <a:srgbClr val="FF99FF"/>
              </a:solidFill>
            </c:spPr>
            <c:extLst xmlns:c16r2="http://schemas.microsoft.com/office/drawing/2015/06/chart">
              <c:ext xmlns:c16="http://schemas.microsoft.com/office/drawing/2014/chart" uri="{C3380CC4-5D6E-409C-BE32-E72D297353CC}">
                <c16:uniqueId val="{00000003-F0D7-E040-84E0-D69727A591E4}"/>
              </c:ext>
            </c:extLst>
          </c:dPt>
          <c:dPt>
            <c:idx val="2"/>
            <c:bubble3D val="0"/>
            <c:spPr>
              <a:solidFill>
                <a:srgbClr val="92D050"/>
              </a:solidFill>
            </c:spPr>
            <c:extLst xmlns:c16r2="http://schemas.microsoft.com/office/drawing/2015/06/chart">
              <c:ext xmlns:c16="http://schemas.microsoft.com/office/drawing/2014/chart" uri="{C3380CC4-5D6E-409C-BE32-E72D297353CC}">
                <c16:uniqueId val="{00000005-F0D7-E040-84E0-D69727A591E4}"/>
              </c:ext>
            </c:extLst>
          </c:dPt>
          <c:dPt>
            <c:idx val="3"/>
            <c:bubble3D val="0"/>
            <c:spPr>
              <a:solidFill>
                <a:srgbClr val="FFC000"/>
              </a:solidFill>
            </c:spPr>
            <c:extLst xmlns:c16r2="http://schemas.microsoft.com/office/drawing/2015/06/chart">
              <c:ext xmlns:c16="http://schemas.microsoft.com/office/drawing/2014/chart" uri="{C3380CC4-5D6E-409C-BE32-E72D297353CC}">
                <c16:uniqueId val="{00000007-F0D7-E040-84E0-D69727A591E4}"/>
              </c:ext>
            </c:extLst>
          </c:dPt>
          <c:dPt>
            <c:idx val="4"/>
            <c:bubble3D val="0"/>
            <c:spPr>
              <a:solidFill>
                <a:srgbClr val="CC66FF"/>
              </a:solidFill>
            </c:spPr>
            <c:extLst xmlns:c16r2="http://schemas.microsoft.com/office/drawing/2015/06/chart">
              <c:ext xmlns:c16="http://schemas.microsoft.com/office/drawing/2014/chart" uri="{C3380CC4-5D6E-409C-BE32-E72D297353CC}">
                <c16:uniqueId val="{00000009-F0D7-E040-84E0-D69727A591E4}"/>
              </c:ext>
            </c:extLst>
          </c:dPt>
          <c:dPt>
            <c:idx val="5"/>
            <c:bubble3D val="0"/>
            <c:spPr>
              <a:solidFill>
                <a:schemeClr val="accent2"/>
              </a:solidFill>
            </c:spPr>
            <c:extLst xmlns:c16r2="http://schemas.microsoft.com/office/drawing/2015/06/chart">
              <c:ext xmlns:c16="http://schemas.microsoft.com/office/drawing/2014/chart" uri="{C3380CC4-5D6E-409C-BE32-E72D297353CC}">
                <c16:uniqueId val="{0000000B-F0D7-E040-84E0-D69727A591E4}"/>
              </c:ext>
            </c:extLst>
          </c:dPt>
          <c:dLbls>
            <c:spPr>
              <a:noFill/>
              <a:ln>
                <a:noFill/>
              </a:ln>
              <a:effectLst/>
            </c:spPr>
            <c:txPr>
              <a:bodyPr/>
              <a:lstStyle/>
              <a:p>
                <a:pPr>
                  <a:defRPr b="1">
                    <a:solidFill>
                      <a:schemeClr val="accent2">
                        <a:lumMod val="75000"/>
                      </a:schemeClr>
                    </a:solidFill>
                  </a:defRPr>
                </a:pPr>
                <a:endParaRPr lang="en-US"/>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'Chart 3 Sexuality'!$A$4:$A$9</c:f>
              <c:strCache>
                <c:ptCount val="6"/>
                <c:pt idx="0">
                  <c:v>Heterosexual</c:v>
                </c:pt>
                <c:pt idx="1">
                  <c:v>Lesbian/Gay</c:v>
                </c:pt>
                <c:pt idx="2">
                  <c:v>Bisexual</c:v>
                </c:pt>
                <c:pt idx="3">
                  <c:v>Queer</c:v>
                </c:pt>
                <c:pt idx="4">
                  <c:v>Prefer Not To Say</c:v>
                </c:pt>
                <c:pt idx="5">
                  <c:v>Other (please specify)</c:v>
                </c:pt>
              </c:strCache>
            </c:strRef>
          </c:cat>
          <c:val>
            <c:numRef>
              <c:f>'Chart 3 Sexuality'!$B$4:$B$9</c:f>
              <c:numCache>
                <c:formatCode>General</c:formatCode>
                <c:ptCount val="6"/>
                <c:pt idx="0">
                  <c:v>554</c:v>
                </c:pt>
                <c:pt idx="1">
                  <c:v>20</c:v>
                </c:pt>
                <c:pt idx="2">
                  <c:v>33</c:v>
                </c:pt>
                <c:pt idx="3">
                  <c:v>5</c:v>
                </c:pt>
                <c:pt idx="4">
                  <c:v>22</c:v>
                </c:pt>
                <c:pt idx="5">
                  <c:v>8</c:v>
                </c:pt>
              </c:numCache>
            </c:numRef>
          </c:val>
          <c:extLst xmlns:c16r2="http://schemas.microsoft.com/office/drawing/2015/06/chart">
            <c:ext xmlns:c16="http://schemas.microsoft.com/office/drawing/2014/chart" uri="{C3380CC4-5D6E-409C-BE32-E72D297353CC}">
              <c16:uniqueId val="{0000000C-F0D7-E040-84E0-D69727A591E4}"/>
            </c:ext>
          </c:extLst>
        </c:ser>
        <c:dLbls>
          <c:showLegendKey val="0"/>
          <c:showVal val="0"/>
          <c:showCatName val="0"/>
          <c:showSerName val="0"/>
          <c:showPercent val="0"/>
          <c:showBubbleSize val="0"/>
          <c:showLeaderLines val="1"/>
        </c:dLbls>
        <c:firstSliceAng val="0"/>
      </c:pieChart>
    </c:plotArea>
    <c:legend>
      <c:legendPos val="r"/>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When</a:t>
            </a:r>
            <a:r>
              <a:rPr lang="en-US" sz="1200" baseline="0">
                <a:solidFill>
                  <a:schemeClr val="accent2">
                    <a:lumMod val="75000"/>
                  </a:schemeClr>
                </a:solidFill>
              </a:rPr>
              <a:t> would you like to be directly consulted? </a:t>
            </a:r>
            <a:r>
              <a:rPr lang="en-US" sz="1200">
                <a:solidFill>
                  <a:schemeClr val="accent2">
                    <a:lumMod val="75000"/>
                  </a:schemeClr>
                </a:solidFill>
              </a:rPr>
              <a:t> n= 568</a:t>
            </a:r>
          </a:p>
        </c:rich>
      </c:tx>
      <c:layout>
        <c:manualLayout>
          <c:xMode val="edge"/>
          <c:yMode val="edge"/>
          <c:x val="2.8941777376946799E-2"/>
          <c:y val="2.3310023310023301E-2"/>
        </c:manualLayout>
      </c:layout>
      <c:overlay val="0"/>
    </c:title>
    <c:autoTitleDeleted val="0"/>
    <c:plotArea>
      <c:layout/>
      <c:barChart>
        <c:barDir val="bar"/>
        <c:grouping val="clustered"/>
        <c:varyColors val="0"/>
        <c:ser>
          <c:idx val="1"/>
          <c:order val="0"/>
          <c:spPr>
            <a:solidFill>
              <a:schemeClr val="accent1"/>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24 Consultation'!$A$4:$A$12</c:f>
              <c:strCache>
                <c:ptCount val="9"/>
                <c:pt idx="0">
                  <c:v>When a decision is being made about by course.</c:v>
                </c:pt>
                <c:pt idx="1">
                  <c:v>When a decision is being made that will affect my finances</c:v>
                </c:pt>
                <c:pt idx="2">
                  <c:v>When a decision is being made that will affect the support on offer to me</c:v>
                </c:pt>
                <c:pt idx="3">
                  <c:v>When representatives are taking a position on my behalf on a political issue (e.g. Brexit, increased tuition fees)</c:v>
                </c:pt>
                <c:pt idx="4">
                  <c:v>When my opportunities (employability, extracurricular activities, social events) may be affected.</c:v>
                </c:pt>
                <c:pt idx="5">
                  <c:v>When a decision is being made in relation to University Organisation (e.g. timetabling, attendance policy changes, disciplinary policy).</c:v>
                </c:pt>
                <c:pt idx="6">
                  <c:v>When my SU is making decisions about how to spend money.</c:v>
                </c:pt>
                <c:pt idx="7">
                  <c:v>When making decisions of the central priorities of my SU.</c:v>
                </c:pt>
                <c:pt idx="8">
                  <c:v>I don't need to be consulted.</c:v>
                </c:pt>
              </c:strCache>
            </c:strRef>
          </c:cat>
          <c:val>
            <c:numRef>
              <c:f>'Chart 24 Consultation'!$C$4:$C$12</c:f>
              <c:numCache>
                <c:formatCode>0.0</c:formatCode>
                <c:ptCount val="9"/>
                <c:pt idx="0">
                  <c:v>80.105633802816868</c:v>
                </c:pt>
                <c:pt idx="1">
                  <c:v>66.373239436619698</c:v>
                </c:pt>
                <c:pt idx="2">
                  <c:v>50.704225352112672</c:v>
                </c:pt>
                <c:pt idx="3">
                  <c:v>38.556338028169023</c:v>
                </c:pt>
                <c:pt idx="4">
                  <c:v>53.873239436619713</c:v>
                </c:pt>
                <c:pt idx="5">
                  <c:v>49.295774647887328</c:v>
                </c:pt>
                <c:pt idx="6">
                  <c:v>27.640845070422539</c:v>
                </c:pt>
                <c:pt idx="7">
                  <c:v>17.077464788732389</c:v>
                </c:pt>
                <c:pt idx="8">
                  <c:v>8.6267605633802802</c:v>
                </c:pt>
              </c:numCache>
            </c:numRef>
          </c:val>
          <c:extLst xmlns:c16r2="http://schemas.microsoft.com/office/drawing/2015/06/chart">
            <c:ext xmlns:c16="http://schemas.microsoft.com/office/drawing/2014/chart" uri="{C3380CC4-5D6E-409C-BE32-E72D297353CC}">
              <c16:uniqueId val="{00000000-9EEB-1345-915C-BA1581061F9F}"/>
            </c:ext>
          </c:extLst>
        </c:ser>
        <c:dLbls>
          <c:showLegendKey val="0"/>
          <c:showVal val="0"/>
          <c:showCatName val="0"/>
          <c:showSerName val="0"/>
          <c:showPercent val="0"/>
          <c:showBubbleSize val="0"/>
        </c:dLbls>
        <c:gapWidth val="150"/>
        <c:axId val="267971728"/>
        <c:axId val="267972288"/>
      </c:barChart>
      <c:catAx>
        <c:axId val="267971728"/>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7972288"/>
        <c:crosses val="autoZero"/>
        <c:auto val="1"/>
        <c:lblAlgn val="ctr"/>
        <c:lblOffset val="100"/>
        <c:noMultiLvlLbl val="0"/>
      </c:catAx>
      <c:valAx>
        <c:axId val="267972288"/>
        <c:scaling>
          <c:orientation val="minMax"/>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7971728"/>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baseline="0">
                <a:solidFill>
                  <a:schemeClr val="accent2">
                    <a:lumMod val="75000"/>
                  </a:schemeClr>
                </a:solidFill>
              </a:rPr>
              <a:t>When are you happy for others to make decisions for you? tick all that apply </a:t>
            </a:r>
            <a:r>
              <a:rPr lang="en-US" sz="1200">
                <a:solidFill>
                  <a:schemeClr val="accent2">
                    <a:lumMod val="75000"/>
                  </a:schemeClr>
                </a:solidFill>
              </a:rPr>
              <a:t> n= 568</a:t>
            </a:r>
          </a:p>
        </c:rich>
      </c:tx>
      <c:layout>
        <c:manualLayout>
          <c:xMode val="edge"/>
          <c:yMode val="edge"/>
          <c:x val="2.8941777376946799E-2"/>
          <c:y val="2.3310023310023301E-2"/>
        </c:manualLayout>
      </c:layout>
      <c:overlay val="0"/>
    </c:title>
    <c:autoTitleDeleted val="0"/>
    <c:plotArea>
      <c:layout/>
      <c:barChart>
        <c:barDir val="bar"/>
        <c:grouping val="clustered"/>
        <c:varyColors val="0"/>
        <c:ser>
          <c:idx val="1"/>
          <c:order val="0"/>
          <c:spPr>
            <a:solidFill>
              <a:schemeClr val="accent1"/>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'Chart25others making decisions '!$A$4:$A$10</c:f>
              <c:strCache>
                <c:ptCount val="7"/>
                <c:pt idx="0">
                  <c:v>When my views or the views of my peers have been collected.</c:v>
                </c:pt>
                <c:pt idx="1">
                  <c:v>When it has been considered through thorough research.</c:v>
                </c:pt>
                <c:pt idx="2">
                  <c:v>When it is agreed by paid SU student representatives to be in the best interests of students.</c:v>
                </c:pt>
                <c:pt idx="3">
                  <c:v>When the right person to make the decision has been elected.</c:v>
                </c:pt>
                <c:pt idx="4">
                  <c:v>When I have collaborated directly with the decision making process.</c:v>
                </c:pt>
                <c:pt idx="5">
                  <c:v>When there will be little impact for me personally (e.g. financially).</c:v>
                </c:pt>
                <c:pt idx="6">
                  <c:v>When the SU has been specifically directed by the University.</c:v>
                </c:pt>
              </c:strCache>
            </c:strRef>
          </c:cat>
          <c:val>
            <c:numRef>
              <c:f>'Chart25others making decisions '!$C$4:$C$10</c:f>
              <c:numCache>
                <c:formatCode>0.0</c:formatCode>
                <c:ptCount val="7"/>
                <c:pt idx="0">
                  <c:v>70.950704225352126</c:v>
                </c:pt>
                <c:pt idx="1">
                  <c:v>54.577464788732392</c:v>
                </c:pt>
                <c:pt idx="2">
                  <c:v>28.16901408450704</c:v>
                </c:pt>
                <c:pt idx="3">
                  <c:v>31.514084507042259</c:v>
                </c:pt>
                <c:pt idx="4">
                  <c:v>35.739436619718298</c:v>
                </c:pt>
                <c:pt idx="5">
                  <c:v>38.556338028169023</c:v>
                </c:pt>
                <c:pt idx="6">
                  <c:v>19.54225352112676</c:v>
                </c:pt>
              </c:numCache>
            </c:numRef>
          </c:val>
          <c:extLst xmlns:c16r2="http://schemas.microsoft.com/office/drawing/2015/06/chart">
            <c:ext xmlns:c16="http://schemas.microsoft.com/office/drawing/2014/chart" uri="{C3380CC4-5D6E-409C-BE32-E72D297353CC}">
              <c16:uniqueId val="{00000000-4F69-E448-940E-B0AB78567E53}"/>
            </c:ext>
          </c:extLst>
        </c:ser>
        <c:dLbls>
          <c:showLegendKey val="0"/>
          <c:showVal val="0"/>
          <c:showCatName val="0"/>
          <c:showSerName val="0"/>
          <c:showPercent val="0"/>
          <c:showBubbleSize val="0"/>
        </c:dLbls>
        <c:gapWidth val="150"/>
        <c:axId val="267974528"/>
        <c:axId val="267975088"/>
      </c:barChart>
      <c:catAx>
        <c:axId val="267974528"/>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7975088"/>
        <c:crosses val="autoZero"/>
        <c:auto val="1"/>
        <c:lblAlgn val="ctr"/>
        <c:lblOffset val="100"/>
        <c:noMultiLvlLbl val="0"/>
      </c:catAx>
      <c:valAx>
        <c:axId val="267975088"/>
        <c:scaling>
          <c:orientation val="minMax"/>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7974528"/>
        <c:crosses val="autoZero"/>
        <c:crossBetween val="between"/>
      </c:valAx>
    </c:plotArea>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How important is it for you that the SU offers the following services/ functions? </a:t>
            </a:r>
          </a:p>
          <a:p>
            <a:pPr algn="l">
              <a:defRPr>
                <a:solidFill>
                  <a:schemeClr val="accent2">
                    <a:lumMod val="75000"/>
                  </a:schemeClr>
                </a:solidFill>
              </a:defRPr>
            </a:pPr>
            <a:r>
              <a:rPr lang="en-US" sz="1200">
                <a:solidFill>
                  <a:schemeClr val="accent2">
                    <a:lumMod val="75000"/>
                  </a:schemeClr>
                </a:solidFill>
              </a:rPr>
              <a:t>n=568</a:t>
            </a:r>
          </a:p>
        </c:rich>
      </c:tx>
      <c:layout>
        <c:manualLayout>
          <c:xMode val="edge"/>
          <c:yMode val="edge"/>
          <c:x val="3.4711975341317598E-2"/>
          <c:y val="1.2019230769230799E-2"/>
        </c:manualLayout>
      </c:layout>
      <c:overlay val="0"/>
    </c:title>
    <c:autoTitleDeleted val="0"/>
    <c:plotArea>
      <c:layout>
        <c:manualLayout>
          <c:layoutTarget val="inner"/>
          <c:xMode val="edge"/>
          <c:yMode val="edge"/>
          <c:x val="0.32896678356381998"/>
          <c:y val="6.6088471895558498E-2"/>
          <c:w val="0.51389132424623396"/>
          <c:h val="0.85306424765086197"/>
        </c:manualLayout>
      </c:layout>
      <c:barChart>
        <c:barDir val="bar"/>
        <c:grouping val="clustered"/>
        <c:varyColors val="0"/>
        <c:ser>
          <c:idx val="0"/>
          <c:order val="0"/>
          <c:tx>
            <c:strRef>
              <c:f>'Chart 21 student functions'!$B$15</c:f>
              <c:strCache>
                <c:ptCount val="1"/>
                <c:pt idx="0">
                  <c:v>Very Important</c:v>
                </c:pt>
              </c:strCache>
            </c:strRef>
          </c:tx>
          <c:spPr>
            <a:solidFill>
              <a:schemeClr val="accent5"/>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21 student functions'!$A$16:$A$25</c:f>
              <c:strCache>
                <c:ptCount val="10"/>
                <c:pt idx="0">
                  <c:v>Financial Advice</c:v>
                </c:pt>
                <c:pt idx="1">
                  <c:v>Academic Advice</c:v>
                </c:pt>
                <c:pt idx="2">
                  <c:v>Supporting Sports Clubs</c:v>
                </c:pt>
                <c:pt idx="3">
                  <c:v>Supporting Student-Led Societies</c:v>
                </c:pt>
                <c:pt idx="4">
                  <c:v>Volunteering Opportunities</c:v>
                </c:pt>
                <c:pt idx="5">
                  <c:v>Representing your Academic Interests to the University</c:v>
                </c:pt>
                <c:pt idx="6">
                  <c:v>Campaigning on Local and National Student Issues</c:v>
                </c:pt>
                <c:pt idx="7">
                  <c:v>Bar Latitude</c:v>
                </c:pt>
                <c:pt idx="8">
                  <c:v>Sparrows Bar</c:v>
                </c:pt>
                <c:pt idx="9">
                  <c:v>Village Shop</c:v>
                </c:pt>
              </c:strCache>
            </c:strRef>
          </c:cat>
          <c:val>
            <c:numRef>
              <c:f>'Chart 21 student functions'!$B$16:$B$25</c:f>
              <c:numCache>
                <c:formatCode>0.0</c:formatCode>
                <c:ptCount val="10"/>
                <c:pt idx="0">
                  <c:v>50.528169014084511</c:v>
                </c:pt>
                <c:pt idx="1">
                  <c:v>61.267605633802823</c:v>
                </c:pt>
                <c:pt idx="2">
                  <c:v>34.507042253521128</c:v>
                </c:pt>
                <c:pt idx="3">
                  <c:v>41.901408450704217</c:v>
                </c:pt>
                <c:pt idx="4">
                  <c:v>45.422535211267608</c:v>
                </c:pt>
                <c:pt idx="5">
                  <c:v>54.577464788732392</c:v>
                </c:pt>
                <c:pt idx="6">
                  <c:v>44.014084507042227</c:v>
                </c:pt>
                <c:pt idx="7">
                  <c:v>17.429577464788728</c:v>
                </c:pt>
                <c:pt idx="8">
                  <c:v>15.49295774647887</c:v>
                </c:pt>
                <c:pt idx="9">
                  <c:v>24.471830985915489</c:v>
                </c:pt>
              </c:numCache>
            </c:numRef>
          </c:val>
          <c:extLst xmlns:c16r2="http://schemas.microsoft.com/office/drawing/2015/06/chart">
            <c:ext xmlns:c16="http://schemas.microsoft.com/office/drawing/2014/chart" uri="{C3380CC4-5D6E-409C-BE32-E72D297353CC}">
              <c16:uniqueId val="{00000000-9F80-1444-AFDD-3BD1712DF78F}"/>
            </c:ext>
          </c:extLst>
        </c:ser>
        <c:ser>
          <c:idx val="1"/>
          <c:order val="1"/>
          <c:tx>
            <c:strRef>
              <c:f>'Chart 21 student functions'!$C$15</c:f>
              <c:strCache>
                <c:ptCount val="1"/>
                <c:pt idx="0">
                  <c:v>Important</c:v>
                </c:pt>
              </c:strCache>
            </c:strRef>
          </c:tx>
          <c:spPr>
            <a:solidFill>
              <a:schemeClr val="accent2"/>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21 student functions'!$A$16:$A$25</c:f>
              <c:strCache>
                <c:ptCount val="10"/>
                <c:pt idx="0">
                  <c:v>Financial Advice</c:v>
                </c:pt>
                <c:pt idx="1">
                  <c:v>Academic Advice</c:v>
                </c:pt>
                <c:pt idx="2">
                  <c:v>Supporting Sports Clubs</c:v>
                </c:pt>
                <c:pt idx="3">
                  <c:v>Supporting Student-Led Societies</c:v>
                </c:pt>
                <c:pt idx="4">
                  <c:v>Volunteering Opportunities</c:v>
                </c:pt>
                <c:pt idx="5">
                  <c:v>Representing your Academic Interests to the University</c:v>
                </c:pt>
                <c:pt idx="6">
                  <c:v>Campaigning on Local and National Student Issues</c:v>
                </c:pt>
                <c:pt idx="7">
                  <c:v>Bar Latitude</c:v>
                </c:pt>
                <c:pt idx="8">
                  <c:v>Sparrows Bar</c:v>
                </c:pt>
                <c:pt idx="9">
                  <c:v>Village Shop</c:v>
                </c:pt>
              </c:strCache>
            </c:strRef>
          </c:cat>
          <c:val>
            <c:numRef>
              <c:f>'Chart 21 student functions'!$C$16:$C$25</c:f>
              <c:numCache>
                <c:formatCode>0.0</c:formatCode>
                <c:ptCount val="10"/>
                <c:pt idx="0">
                  <c:v>40.140845070422529</c:v>
                </c:pt>
                <c:pt idx="1">
                  <c:v>33.450704225352098</c:v>
                </c:pt>
                <c:pt idx="2">
                  <c:v>49.471830985915503</c:v>
                </c:pt>
                <c:pt idx="3">
                  <c:v>50.528169014084511</c:v>
                </c:pt>
                <c:pt idx="4">
                  <c:v>47.183098591549303</c:v>
                </c:pt>
                <c:pt idx="5">
                  <c:v>40.492957746478879</c:v>
                </c:pt>
                <c:pt idx="6">
                  <c:v>47.007042253521128</c:v>
                </c:pt>
                <c:pt idx="7">
                  <c:v>42.429577464788728</c:v>
                </c:pt>
                <c:pt idx="8">
                  <c:v>40.845070422535223</c:v>
                </c:pt>
                <c:pt idx="9">
                  <c:v>46.478873239436609</c:v>
                </c:pt>
              </c:numCache>
            </c:numRef>
          </c:val>
          <c:extLst xmlns:c16r2="http://schemas.microsoft.com/office/drawing/2015/06/chart">
            <c:ext xmlns:c16="http://schemas.microsoft.com/office/drawing/2014/chart" uri="{C3380CC4-5D6E-409C-BE32-E72D297353CC}">
              <c16:uniqueId val="{00000001-9F80-1444-AFDD-3BD1712DF78F}"/>
            </c:ext>
          </c:extLst>
        </c:ser>
        <c:ser>
          <c:idx val="2"/>
          <c:order val="2"/>
          <c:tx>
            <c:strRef>
              <c:f>'Chart 21 student functions'!$D$15</c:f>
              <c:strCache>
                <c:ptCount val="1"/>
                <c:pt idx="0">
                  <c:v>Not Important</c:v>
                </c:pt>
              </c:strCache>
            </c:strRef>
          </c:tx>
          <c:spPr>
            <a:solidFill>
              <a:schemeClr val="accent3">
                <a:lumMod val="75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21 student functions'!$A$16:$A$25</c:f>
              <c:strCache>
                <c:ptCount val="10"/>
                <c:pt idx="0">
                  <c:v>Financial Advice</c:v>
                </c:pt>
                <c:pt idx="1">
                  <c:v>Academic Advice</c:v>
                </c:pt>
                <c:pt idx="2">
                  <c:v>Supporting Sports Clubs</c:v>
                </c:pt>
                <c:pt idx="3">
                  <c:v>Supporting Student-Led Societies</c:v>
                </c:pt>
                <c:pt idx="4">
                  <c:v>Volunteering Opportunities</c:v>
                </c:pt>
                <c:pt idx="5">
                  <c:v>Representing your Academic Interests to the University</c:v>
                </c:pt>
                <c:pt idx="6">
                  <c:v>Campaigning on Local and National Student Issues</c:v>
                </c:pt>
                <c:pt idx="7">
                  <c:v>Bar Latitude</c:v>
                </c:pt>
                <c:pt idx="8">
                  <c:v>Sparrows Bar</c:v>
                </c:pt>
                <c:pt idx="9">
                  <c:v>Village Shop</c:v>
                </c:pt>
              </c:strCache>
            </c:strRef>
          </c:cat>
          <c:val>
            <c:numRef>
              <c:f>'Chart 21 student functions'!$D$16:$D$25</c:f>
              <c:numCache>
                <c:formatCode>0.0</c:formatCode>
                <c:ptCount val="10"/>
                <c:pt idx="0">
                  <c:v>9.3309859154929597</c:v>
                </c:pt>
                <c:pt idx="1">
                  <c:v>5.28169014084507</c:v>
                </c:pt>
                <c:pt idx="2">
                  <c:v>16.02112676056338</c:v>
                </c:pt>
                <c:pt idx="3">
                  <c:v>7.5704225352112671</c:v>
                </c:pt>
                <c:pt idx="4">
                  <c:v>7.3943661971830981</c:v>
                </c:pt>
                <c:pt idx="5">
                  <c:v>4.929577464788732</c:v>
                </c:pt>
                <c:pt idx="6">
                  <c:v>8.97887323943662</c:v>
                </c:pt>
                <c:pt idx="7">
                  <c:v>40.140845070422529</c:v>
                </c:pt>
                <c:pt idx="8">
                  <c:v>43.661971830985912</c:v>
                </c:pt>
                <c:pt idx="9">
                  <c:v>29.049295774647891</c:v>
                </c:pt>
              </c:numCache>
            </c:numRef>
          </c:val>
          <c:extLst xmlns:c16r2="http://schemas.microsoft.com/office/drawing/2015/06/chart">
            <c:ext xmlns:c16="http://schemas.microsoft.com/office/drawing/2014/chart" uri="{C3380CC4-5D6E-409C-BE32-E72D297353CC}">
              <c16:uniqueId val="{00000002-9F80-1444-AFDD-3BD1712DF78F}"/>
            </c:ext>
          </c:extLst>
        </c:ser>
        <c:dLbls>
          <c:showLegendKey val="0"/>
          <c:showVal val="0"/>
          <c:showCatName val="0"/>
          <c:showSerName val="0"/>
          <c:showPercent val="0"/>
          <c:showBubbleSize val="0"/>
        </c:dLbls>
        <c:gapWidth val="150"/>
        <c:axId val="268093488"/>
        <c:axId val="268094048"/>
      </c:barChart>
      <c:catAx>
        <c:axId val="268093488"/>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8094048"/>
        <c:crosses val="autoZero"/>
        <c:auto val="1"/>
        <c:lblAlgn val="ctr"/>
        <c:lblOffset val="100"/>
        <c:noMultiLvlLbl val="0"/>
      </c:catAx>
      <c:valAx>
        <c:axId val="268094048"/>
        <c:scaling>
          <c:orientation val="minMax"/>
          <c:max val="7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8093488"/>
        <c:crosses val="autoZero"/>
        <c:crossBetween val="between"/>
        <c:majorUnit val="10"/>
      </c:valAx>
    </c:plotArea>
    <c:legend>
      <c:legendPos val="r"/>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How satisfied are you with any services/ functions you have used? </a:t>
            </a:r>
          </a:p>
          <a:p>
            <a:pPr algn="l">
              <a:defRPr>
                <a:solidFill>
                  <a:schemeClr val="accent2">
                    <a:lumMod val="75000"/>
                  </a:schemeClr>
                </a:solidFill>
              </a:defRPr>
            </a:pPr>
            <a:r>
              <a:rPr lang="en-US" sz="1200">
                <a:solidFill>
                  <a:schemeClr val="accent2">
                    <a:lumMod val="75000"/>
                  </a:schemeClr>
                </a:solidFill>
              </a:rPr>
              <a:t>n=568</a:t>
            </a:r>
          </a:p>
        </c:rich>
      </c:tx>
      <c:layout>
        <c:manualLayout>
          <c:xMode val="edge"/>
          <c:yMode val="edge"/>
          <c:x val="3.4711975341317598E-2"/>
          <c:y val="1.2019230769230799E-2"/>
        </c:manualLayout>
      </c:layout>
      <c:overlay val="0"/>
    </c:title>
    <c:autoTitleDeleted val="0"/>
    <c:plotArea>
      <c:layout>
        <c:manualLayout>
          <c:layoutTarget val="inner"/>
          <c:xMode val="edge"/>
          <c:yMode val="edge"/>
          <c:x val="0.29323415283521198"/>
          <c:y val="6.6088471895558498E-2"/>
          <c:w val="0.55136131252478404"/>
          <c:h val="0.85306424765086197"/>
        </c:manualLayout>
      </c:layout>
      <c:barChart>
        <c:barDir val="bar"/>
        <c:grouping val="clustered"/>
        <c:varyColors val="0"/>
        <c:ser>
          <c:idx val="0"/>
          <c:order val="0"/>
          <c:tx>
            <c:strRef>
              <c:f>'chart 22 Satisfication '!$B$16</c:f>
              <c:strCache>
                <c:ptCount val="1"/>
                <c:pt idx="0">
                  <c:v>Very Unsatisfied</c:v>
                </c:pt>
              </c:strCache>
            </c:strRef>
          </c:tx>
          <c:spPr>
            <a:solidFill>
              <a:schemeClr val="accent5"/>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22 Satisfication '!$A$17:$A$27</c:f>
              <c:strCache>
                <c:ptCount val="11"/>
                <c:pt idx="0">
                  <c:v>Financial Advice</c:v>
                </c:pt>
                <c:pt idx="1">
                  <c:v>Academic Advice</c:v>
                </c:pt>
                <c:pt idx="2">
                  <c:v>Welfare Advice</c:v>
                </c:pt>
                <c:pt idx="3">
                  <c:v>Supporting Sports Clubs</c:v>
                </c:pt>
                <c:pt idx="4">
                  <c:v>Supporting Student-Led Societies</c:v>
                </c:pt>
                <c:pt idx="5">
                  <c:v>Volunteering Opportunities</c:v>
                </c:pt>
                <c:pt idx="6">
                  <c:v>Representing your Academic Interests to the University</c:v>
                </c:pt>
                <c:pt idx="7">
                  <c:v>Campaigning on Local and National Student Issues</c:v>
                </c:pt>
                <c:pt idx="8">
                  <c:v>Bar Latitude</c:v>
                </c:pt>
                <c:pt idx="9">
                  <c:v>Sparrows Bar</c:v>
                </c:pt>
                <c:pt idx="10">
                  <c:v>Village Shop</c:v>
                </c:pt>
              </c:strCache>
            </c:strRef>
          </c:cat>
          <c:val>
            <c:numRef>
              <c:f>'chart 22 Satisfication '!$B$17:$B$27</c:f>
              <c:numCache>
                <c:formatCode>0.0</c:formatCode>
                <c:ptCount val="11"/>
                <c:pt idx="0">
                  <c:v>1.408450704225352</c:v>
                </c:pt>
                <c:pt idx="1">
                  <c:v>2.2887323943661979</c:v>
                </c:pt>
                <c:pt idx="2">
                  <c:v>2.816901408450704</c:v>
                </c:pt>
                <c:pt idx="3">
                  <c:v>2.640845070422535</c:v>
                </c:pt>
                <c:pt idx="4">
                  <c:v>4.4014084507042259</c:v>
                </c:pt>
                <c:pt idx="5">
                  <c:v>1.584507042253521</c:v>
                </c:pt>
                <c:pt idx="6">
                  <c:v>3.345070422535211</c:v>
                </c:pt>
                <c:pt idx="7">
                  <c:v>2.816901408450704</c:v>
                </c:pt>
                <c:pt idx="8">
                  <c:v>2.816901408450704</c:v>
                </c:pt>
                <c:pt idx="9">
                  <c:v>3.6971830985915499</c:v>
                </c:pt>
                <c:pt idx="10">
                  <c:v>3.169014084507042</c:v>
                </c:pt>
              </c:numCache>
            </c:numRef>
          </c:val>
          <c:extLst xmlns:c16r2="http://schemas.microsoft.com/office/drawing/2015/06/chart">
            <c:ext xmlns:c16="http://schemas.microsoft.com/office/drawing/2014/chart" uri="{C3380CC4-5D6E-409C-BE32-E72D297353CC}">
              <c16:uniqueId val="{00000000-E13B-B34A-9D25-52091175FF97}"/>
            </c:ext>
          </c:extLst>
        </c:ser>
        <c:ser>
          <c:idx val="1"/>
          <c:order val="1"/>
          <c:tx>
            <c:strRef>
              <c:f>'chart 22 Satisfication '!$C$16</c:f>
              <c:strCache>
                <c:ptCount val="1"/>
                <c:pt idx="0">
                  <c:v>Unsatisfied</c:v>
                </c:pt>
              </c:strCache>
            </c:strRef>
          </c:tx>
          <c:spPr>
            <a:solidFill>
              <a:schemeClr val="accent2"/>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22 Satisfication '!$A$17:$A$27</c:f>
              <c:strCache>
                <c:ptCount val="11"/>
                <c:pt idx="0">
                  <c:v>Financial Advice</c:v>
                </c:pt>
                <c:pt idx="1">
                  <c:v>Academic Advice</c:v>
                </c:pt>
                <c:pt idx="2">
                  <c:v>Welfare Advice</c:v>
                </c:pt>
                <c:pt idx="3">
                  <c:v>Supporting Sports Clubs</c:v>
                </c:pt>
                <c:pt idx="4">
                  <c:v>Supporting Student-Led Societies</c:v>
                </c:pt>
                <c:pt idx="5">
                  <c:v>Volunteering Opportunities</c:v>
                </c:pt>
                <c:pt idx="6">
                  <c:v>Representing your Academic Interests to the University</c:v>
                </c:pt>
                <c:pt idx="7">
                  <c:v>Campaigning on Local and National Student Issues</c:v>
                </c:pt>
                <c:pt idx="8">
                  <c:v>Bar Latitude</c:v>
                </c:pt>
                <c:pt idx="9">
                  <c:v>Sparrows Bar</c:v>
                </c:pt>
                <c:pt idx="10">
                  <c:v>Village Shop</c:v>
                </c:pt>
              </c:strCache>
            </c:strRef>
          </c:cat>
          <c:val>
            <c:numRef>
              <c:f>'chart 22 Satisfication '!$C$17:$C$27</c:f>
              <c:numCache>
                <c:formatCode>0.0</c:formatCode>
                <c:ptCount val="11"/>
                <c:pt idx="0">
                  <c:v>3.5211267605633809</c:v>
                </c:pt>
                <c:pt idx="1">
                  <c:v>3.345070422535211</c:v>
                </c:pt>
                <c:pt idx="2">
                  <c:v>5.8098591549295771</c:v>
                </c:pt>
                <c:pt idx="3">
                  <c:v>5.6338028169014081</c:v>
                </c:pt>
                <c:pt idx="4">
                  <c:v>5.9859154929577461</c:v>
                </c:pt>
                <c:pt idx="5">
                  <c:v>4.929577464788732</c:v>
                </c:pt>
                <c:pt idx="6">
                  <c:v>7.042253521126761</c:v>
                </c:pt>
                <c:pt idx="7">
                  <c:v>5.4577464788732399</c:v>
                </c:pt>
                <c:pt idx="8">
                  <c:v>6.8661971830985919</c:v>
                </c:pt>
                <c:pt idx="9">
                  <c:v>8.8028169014084501</c:v>
                </c:pt>
                <c:pt idx="10">
                  <c:v>7.042253521126761</c:v>
                </c:pt>
              </c:numCache>
            </c:numRef>
          </c:val>
          <c:extLst xmlns:c16r2="http://schemas.microsoft.com/office/drawing/2015/06/chart">
            <c:ext xmlns:c16="http://schemas.microsoft.com/office/drawing/2014/chart" uri="{C3380CC4-5D6E-409C-BE32-E72D297353CC}">
              <c16:uniqueId val="{00000001-E13B-B34A-9D25-52091175FF97}"/>
            </c:ext>
          </c:extLst>
        </c:ser>
        <c:ser>
          <c:idx val="2"/>
          <c:order val="2"/>
          <c:tx>
            <c:strRef>
              <c:f>'chart 22 Satisfication '!$D$16</c:f>
              <c:strCache>
                <c:ptCount val="1"/>
                <c:pt idx="0">
                  <c:v>Satisfied</c:v>
                </c:pt>
              </c:strCache>
            </c:strRef>
          </c:tx>
          <c:spPr>
            <a:solidFill>
              <a:schemeClr val="accent5">
                <a:lumMod val="50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22 Satisfication '!$A$17:$A$27</c:f>
              <c:strCache>
                <c:ptCount val="11"/>
                <c:pt idx="0">
                  <c:v>Financial Advice</c:v>
                </c:pt>
                <c:pt idx="1">
                  <c:v>Academic Advice</c:v>
                </c:pt>
                <c:pt idx="2">
                  <c:v>Welfare Advice</c:v>
                </c:pt>
                <c:pt idx="3">
                  <c:v>Supporting Sports Clubs</c:v>
                </c:pt>
                <c:pt idx="4">
                  <c:v>Supporting Student-Led Societies</c:v>
                </c:pt>
                <c:pt idx="5">
                  <c:v>Volunteering Opportunities</c:v>
                </c:pt>
                <c:pt idx="6">
                  <c:v>Representing your Academic Interests to the University</c:v>
                </c:pt>
                <c:pt idx="7">
                  <c:v>Campaigning on Local and National Student Issues</c:v>
                </c:pt>
                <c:pt idx="8">
                  <c:v>Bar Latitude</c:v>
                </c:pt>
                <c:pt idx="9">
                  <c:v>Sparrows Bar</c:v>
                </c:pt>
                <c:pt idx="10">
                  <c:v>Village Shop</c:v>
                </c:pt>
              </c:strCache>
            </c:strRef>
          </c:cat>
          <c:val>
            <c:numRef>
              <c:f>'chart 22 Satisfication '!$D$17:$D$27</c:f>
              <c:numCache>
                <c:formatCode>0.0</c:formatCode>
                <c:ptCount val="11"/>
                <c:pt idx="0">
                  <c:v>30.1056338028169</c:v>
                </c:pt>
                <c:pt idx="1">
                  <c:v>30.633802816901412</c:v>
                </c:pt>
                <c:pt idx="2">
                  <c:v>24.119718309859159</c:v>
                </c:pt>
                <c:pt idx="3">
                  <c:v>23.76760563380282</c:v>
                </c:pt>
                <c:pt idx="4">
                  <c:v>28.697183098591559</c:v>
                </c:pt>
                <c:pt idx="5">
                  <c:v>30.80985915492958</c:v>
                </c:pt>
                <c:pt idx="6">
                  <c:v>30.281690140845061</c:v>
                </c:pt>
                <c:pt idx="7">
                  <c:v>26.056338028169009</c:v>
                </c:pt>
                <c:pt idx="8">
                  <c:v>32.394366197183103</c:v>
                </c:pt>
                <c:pt idx="9">
                  <c:v>26.23239436619718</c:v>
                </c:pt>
                <c:pt idx="10">
                  <c:v>35.739436619718298</c:v>
                </c:pt>
              </c:numCache>
            </c:numRef>
          </c:val>
          <c:extLst xmlns:c16r2="http://schemas.microsoft.com/office/drawing/2015/06/chart">
            <c:ext xmlns:c16="http://schemas.microsoft.com/office/drawing/2014/chart" uri="{C3380CC4-5D6E-409C-BE32-E72D297353CC}">
              <c16:uniqueId val="{00000002-E13B-B34A-9D25-52091175FF97}"/>
            </c:ext>
          </c:extLst>
        </c:ser>
        <c:ser>
          <c:idx val="3"/>
          <c:order val="3"/>
          <c:tx>
            <c:strRef>
              <c:f>'chart 22 Satisfication '!$E$16</c:f>
              <c:strCache>
                <c:ptCount val="1"/>
                <c:pt idx="0">
                  <c:v>Very Satisfied</c:v>
                </c:pt>
              </c:strCache>
            </c:strRef>
          </c:tx>
          <c:spPr>
            <a:solidFill>
              <a:srgbClr val="7030A0"/>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22 Satisfication '!$A$17:$A$27</c:f>
              <c:strCache>
                <c:ptCount val="11"/>
                <c:pt idx="0">
                  <c:v>Financial Advice</c:v>
                </c:pt>
                <c:pt idx="1">
                  <c:v>Academic Advice</c:v>
                </c:pt>
                <c:pt idx="2">
                  <c:v>Welfare Advice</c:v>
                </c:pt>
                <c:pt idx="3">
                  <c:v>Supporting Sports Clubs</c:v>
                </c:pt>
                <c:pt idx="4">
                  <c:v>Supporting Student-Led Societies</c:v>
                </c:pt>
                <c:pt idx="5">
                  <c:v>Volunteering Opportunities</c:v>
                </c:pt>
                <c:pt idx="6">
                  <c:v>Representing your Academic Interests to the University</c:v>
                </c:pt>
                <c:pt idx="7">
                  <c:v>Campaigning on Local and National Student Issues</c:v>
                </c:pt>
                <c:pt idx="8">
                  <c:v>Bar Latitude</c:v>
                </c:pt>
                <c:pt idx="9">
                  <c:v>Sparrows Bar</c:v>
                </c:pt>
                <c:pt idx="10">
                  <c:v>Village Shop</c:v>
                </c:pt>
              </c:strCache>
            </c:strRef>
          </c:cat>
          <c:val>
            <c:numRef>
              <c:f>'chart 22 Satisfication '!$E$17:$E$27</c:f>
              <c:numCache>
                <c:formatCode>0.0</c:formatCode>
                <c:ptCount val="11"/>
                <c:pt idx="0">
                  <c:v>8.2746478873239457</c:v>
                </c:pt>
                <c:pt idx="1">
                  <c:v>12.67605633802817</c:v>
                </c:pt>
                <c:pt idx="2">
                  <c:v>8.6267605633802802</c:v>
                </c:pt>
                <c:pt idx="3">
                  <c:v>7.3943661971830981</c:v>
                </c:pt>
                <c:pt idx="4">
                  <c:v>11.09154929577465</c:v>
                </c:pt>
                <c:pt idx="5">
                  <c:v>8.8028169014084501</c:v>
                </c:pt>
                <c:pt idx="6">
                  <c:v>9.6830985915492978</c:v>
                </c:pt>
                <c:pt idx="7">
                  <c:v>6.3380281690140841</c:v>
                </c:pt>
                <c:pt idx="8">
                  <c:v>11.79577464788732</c:v>
                </c:pt>
                <c:pt idx="9">
                  <c:v>7.21830985915493</c:v>
                </c:pt>
                <c:pt idx="10">
                  <c:v>11.97183098591549</c:v>
                </c:pt>
              </c:numCache>
            </c:numRef>
          </c:val>
          <c:extLst xmlns:c16r2="http://schemas.microsoft.com/office/drawing/2015/06/chart">
            <c:ext xmlns:c16="http://schemas.microsoft.com/office/drawing/2014/chart" uri="{C3380CC4-5D6E-409C-BE32-E72D297353CC}">
              <c16:uniqueId val="{00000003-E13B-B34A-9D25-52091175FF97}"/>
            </c:ext>
          </c:extLst>
        </c:ser>
        <c:ser>
          <c:idx val="4"/>
          <c:order val="4"/>
          <c:tx>
            <c:strRef>
              <c:f>'chart 22 Satisfication '!$F$16</c:f>
              <c:strCache>
                <c:ptCount val="1"/>
                <c:pt idx="0">
                  <c:v>I haven't used this</c:v>
                </c:pt>
              </c:strCache>
            </c:strRef>
          </c:tx>
          <c:spPr>
            <a:solidFill>
              <a:srgbClr val="FF99FF"/>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22 Satisfication '!$A$17:$A$27</c:f>
              <c:strCache>
                <c:ptCount val="11"/>
                <c:pt idx="0">
                  <c:v>Financial Advice</c:v>
                </c:pt>
                <c:pt idx="1">
                  <c:v>Academic Advice</c:v>
                </c:pt>
                <c:pt idx="2">
                  <c:v>Welfare Advice</c:v>
                </c:pt>
                <c:pt idx="3">
                  <c:v>Supporting Sports Clubs</c:v>
                </c:pt>
                <c:pt idx="4">
                  <c:v>Supporting Student-Led Societies</c:v>
                </c:pt>
                <c:pt idx="5">
                  <c:v>Volunteering Opportunities</c:v>
                </c:pt>
                <c:pt idx="6">
                  <c:v>Representing your Academic Interests to the University</c:v>
                </c:pt>
                <c:pt idx="7">
                  <c:v>Campaigning on Local and National Student Issues</c:v>
                </c:pt>
                <c:pt idx="8">
                  <c:v>Bar Latitude</c:v>
                </c:pt>
                <c:pt idx="9">
                  <c:v>Sparrows Bar</c:v>
                </c:pt>
                <c:pt idx="10">
                  <c:v>Village Shop</c:v>
                </c:pt>
              </c:strCache>
            </c:strRef>
          </c:cat>
          <c:val>
            <c:numRef>
              <c:f>'chart 22 Satisfication '!$F$17:$F$27</c:f>
              <c:numCache>
                <c:formatCode>0.0</c:formatCode>
                <c:ptCount val="11"/>
                <c:pt idx="0">
                  <c:v>56.690140845070431</c:v>
                </c:pt>
                <c:pt idx="1">
                  <c:v>51.056338028169023</c:v>
                </c:pt>
                <c:pt idx="2">
                  <c:v>58.62676056338028</c:v>
                </c:pt>
                <c:pt idx="3">
                  <c:v>60.563380281690129</c:v>
                </c:pt>
                <c:pt idx="4">
                  <c:v>49.823943661971832</c:v>
                </c:pt>
                <c:pt idx="5">
                  <c:v>53.873239436619713</c:v>
                </c:pt>
                <c:pt idx="6">
                  <c:v>49.64788732394365</c:v>
                </c:pt>
                <c:pt idx="7">
                  <c:v>59.330985915492953</c:v>
                </c:pt>
                <c:pt idx="8">
                  <c:v>46.126760563380273</c:v>
                </c:pt>
                <c:pt idx="9">
                  <c:v>54.049295774647881</c:v>
                </c:pt>
                <c:pt idx="10">
                  <c:v>42.077464788732378</c:v>
                </c:pt>
              </c:numCache>
            </c:numRef>
          </c:val>
          <c:extLst xmlns:c16r2="http://schemas.microsoft.com/office/drawing/2015/06/chart">
            <c:ext xmlns:c16="http://schemas.microsoft.com/office/drawing/2014/chart" uri="{C3380CC4-5D6E-409C-BE32-E72D297353CC}">
              <c16:uniqueId val="{00000004-E13B-B34A-9D25-52091175FF97}"/>
            </c:ext>
          </c:extLst>
        </c:ser>
        <c:dLbls>
          <c:showLegendKey val="0"/>
          <c:showVal val="0"/>
          <c:showCatName val="0"/>
          <c:showSerName val="0"/>
          <c:showPercent val="0"/>
          <c:showBubbleSize val="0"/>
        </c:dLbls>
        <c:gapWidth val="150"/>
        <c:axId val="268098528"/>
        <c:axId val="268099088"/>
      </c:barChart>
      <c:catAx>
        <c:axId val="268098528"/>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8099088"/>
        <c:crosses val="autoZero"/>
        <c:auto val="1"/>
        <c:lblAlgn val="ctr"/>
        <c:lblOffset val="100"/>
        <c:noMultiLvlLbl val="0"/>
      </c:catAx>
      <c:valAx>
        <c:axId val="268099088"/>
        <c:scaling>
          <c:orientation val="minMax"/>
          <c:max val="7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8098528"/>
        <c:crosses val="autoZero"/>
        <c:crossBetween val="between"/>
        <c:majorUnit val="10"/>
      </c:valAx>
    </c:plotArea>
    <c:legend>
      <c:legendPos val="r"/>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To what extent do you agree with the following statement ' Being an active member of a Student</a:t>
            </a:r>
            <a:r>
              <a:rPr lang="en-US" sz="1200" baseline="0">
                <a:solidFill>
                  <a:schemeClr val="accent2">
                    <a:lumMod val="75000"/>
                  </a:schemeClr>
                </a:solidFill>
              </a:rPr>
              <a:t> Group has made me more employable'</a:t>
            </a:r>
            <a:r>
              <a:rPr lang="en-US" sz="1200">
                <a:solidFill>
                  <a:schemeClr val="accent2">
                    <a:lumMod val="75000"/>
                  </a:schemeClr>
                </a:solidFill>
              </a:rPr>
              <a:t>? N=181</a:t>
            </a:r>
          </a:p>
        </c:rich>
      </c:tx>
      <c:layout>
        <c:manualLayout>
          <c:xMode val="edge"/>
          <c:yMode val="edge"/>
          <c:x val="7.3598130841121797E-3"/>
          <c:y val="1.17004680187208E-2"/>
        </c:manualLayout>
      </c:layout>
      <c:overlay val="0"/>
    </c:title>
    <c:autoTitleDeleted val="0"/>
    <c:plotArea>
      <c:layout>
        <c:manualLayout>
          <c:layoutTarget val="inner"/>
          <c:xMode val="edge"/>
          <c:yMode val="edge"/>
          <c:x val="0.27530944575507799"/>
          <c:y val="0.14620278443455401"/>
          <c:w val="0.57120852354545204"/>
          <c:h val="0.78751783065160297"/>
        </c:manualLayout>
      </c:layout>
      <c:barChart>
        <c:barDir val="bar"/>
        <c:grouping val="clustered"/>
        <c:varyColors val="0"/>
        <c:ser>
          <c:idx val="0"/>
          <c:order val="0"/>
          <c:tx>
            <c:strRef>
              <c:f>'chart 27 Employability'!$A$7</c:f>
              <c:strCache>
                <c:ptCount val="1"/>
                <c:pt idx="0">
                  <c:v>Being an active member of a Student Group has made me more employable.</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27 Employability'!$B$6:$F$6</c:f>
              <c:strCache>
                <c:ptCount val="5"/>
                <c:pt idx="0">
                  <c:v>Strongly Disagree</c:v>
                </c:pt>
                <c:pt idx="1">
                  <c:v>Disagree</c:v>
                </c:pt>
                <c:pt idx="2">
                  <c:v>Neither Agree nor Disagree</c:v>
                </c:pt>
                <c:pt idx="3">
                  <c:v>Agree</c:v>
                </c:pt>
                <c:pt idx="4">
                  <c:v>Strongly Agree</c:v>
                </c:pt>
              </c:strCache>
            </c:strRef>
          </c:cat>
          <c:val>
            <c:numRef>
              <c:f>'chart 27 Employability'!$B$7:$F$7</c:f>
              <c:numCache>
                <c:formatCode>0.0</c:formatCode>
                <c:ptCount val="5"/>
                <c:pt idx="0">
                  <c:v>3.867403314917127</c:v>
                </c:pt>
                <c:pt idx="1">
                  <c:v>7.1823204419889493</c:v>
                </c:pt>
                <c:pt idx="2">
                  <c:v>30.939226519337009</c:v>
                </c:pt>
                <c:pt idx="3">
                  <c:v>39.226519337016583</c:v>
                </c:pt>
                <c:pt idx="4">
                  <c:v>18.784530386740329</c:v>
                </c:pt>
              </c:numCache>
            </c:numRef>
          </c:val>
          <c:extLst xmlns:c16r2="http://schemas.microsoft.com/office/drawing/2015/06/chart">
            <c:ext xmlns:c16="http://schemas.microsoft.com/office/drawing/2014/chart" uri="{C3380CC4-5D6E-409C-BE32-E72D297353CC}">
              <c16:uniqueId val="{00000000-944A-F345-8C54-CE2285C5D37D}"/>
            </c:ext>
          </c:extLst>
        </c:ser>
        <c:dLbls>
          <c:showLegendKey val="0"/>
          <c:showVal val="0"/>
          <c:showCatName val="0"/>
          <c:showSerName val="0"/>
          <c:showPercent val="0"/>
          <c:showBubbleSize val="0"/>
        </c:dLbls>
        <c:gapWidth val="150"/>
        <c:axId val="268102448"/>
        <c:axId val="268100768"/>
      </c:barChart>
      <c:catAx>
        <c:axId val="268102448"/>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8100768"/>
        <c:crosses val="autoZero"/>
        <c:auto val="1"/>
        <c:lblAlgn val="ctr"/>
        <c:lblOffset val="100"/>
        <c:noMultiLvlLbl val="0"/>
      </c:catAx>
      <c:valAx>
        <c:axId val="268100768"/>
        <c:scaling>
          <c:orientation val="minMax"/>
          <c:max val="5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8102448"/>
        <c:crosses val="autoZero"/>
        <c:crossBetween val="between"/>
      </c:valAx>
    </c:plotArea>
    <c:plotVisOnly val="1"/>
    <c:dispBlanksAs val="gap"/>
    <c:showDLblsOverMax val="0"/>
  </c:chart>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To what extent do you agree with the following statement ' There</a:t>
            </a:r>
            <a:r>
              <a:rPr lang="en-US" sz="1200" baseline="0">
                <a:solidFill>
                  <a:schemeClr val="accent2">
                    <a:lumMod val="75000"/>
                  </a:schemeClr>
                </a:solidFill>
              </a:rPr>
              <a:t> are many and varied volunteer opportunities within the SU'</a:t>
            </a:r>
            <a:r>
              <a:rPr lang="en-US" sz="1200">
                <a:solidFill>
                  <a:schemeClr val="accent2">
                    <a:lumMod val="75000"/>
                  </a:schemeClr>
                </a:solidFill>
              </a:rPr>
              <a:t>? N=534</a:t>
            </a:r>
          </a:p>
        </c:rich>
      </c:tx>
      <c:layout>
        <c:manualLayout>
          <c:xMode val="edge"/>
          <c:yMode val="edge"/>
          <c:x val="7.3598130841121797E-3"/>
          <c:y val="1.17004680187208E-2"/>
        </c:manualLayout>
      </c:layout>
      <c:overlay val="0"/>
    </c:title>
    <c:autoTitleDeleted val="0"/>
    <c:plotArea>
      <c:layout>
        <c:manualLayout>
          <c:layoutTarget val="inner"/>
          <c:xMode val="edge"/>
          <c:yMode val="edge"/>
          <c:x val="0.27530944575507799"/>
          <c:y val="0.14620278443455401"/>
          <c:w val="0.57120852354545204"/>
          <c:h val="0.78751783065160297"/>
        </c:manualLayout>
      </c:layout>
      <c:barChart>
        <c:barDir val="bar"/>
        <c:grouping val="clustered"/>
        <c:varyColors val="0"/>
        <c:ser>
          <c:idx val="0"/>
          <c:order val="0"/>
          <c:tx>
            <c:strRef>
              <c:f>'chart 28 Volunteering'!$A$7</c:f>
              <c:strCache>
                <c:ptCount val="1"/>
                <c:pt idx="0">
                  <c:v>There are many and varied volunteer opportunities within the SU?</c:v>
                </c:pt>
              </c:strCache>
            </c:strRef>
          </c:tx>
          <c:spPr>
            <a:solidFill>
              <a:schemeClr val="accent1"/>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'chart 28 Volunteering'!$B$6:$G$6</c:f>
              <c:strCache>
                <c:ptCount val="6"/>
                <c:pt idx="0">
                  <c:v>I don't volunteer</c:v>
                </c:pt>
                <c:pt idx="1">
                  <c:v>Strongly Disagree</c:v>
                </c:pt>
                <c:pt idx="2">
                  <c:v>Disagree</c:v>
                </c:pt>
                <c:pt idx="3">
                  <c:v>Neither Agree nor Disagree</c:v>
                </c:pt>
                <c:pt idx="4">
                  <c:v>Agree</c:v>
                </c:pt>
                <c:pt idx="5">
                  <c:v>Strongly Agree</c:v>
                </c:pt>
              </c:strCache>
            </c:strRef>
          </c:cat>
          <c:val>
            <c:numRef>
              <c:f>'chart 28 Volunteering'!$B$7:$G$7</c:f>
              <c:numCache>
                <c:formatCode>0.0</c:formatCode>
                <c:ptCount val="6"/>
                <c:pt idx="0">
                  <c:v>19.850187265917601</c:v>
                </c:pt>
                <c:pt idx="1">
                  <c:v>0.93632958801498101</c:v>
                </c:pt>
                <c:pt idx="2">
                  <c:v>9.1760299625468171</c:v>
                </c:pt>
                <c:pt idx="3">
                  <c:v>32.209737827715358</c:v>
                </c:pt>
                <c:pt idx="4">
                  <c:v>30.524344569288392</c:v>
                </c:pt>
                <c:pt idx="5">
                  <c:v>7.3033707865168536</c:v>
                </c:pt>
              </c:numCache>
            </c:numRef>
          </c:val>
          <c:extLst xmlns:c16r2="http://schemas.microsoft.com/office/drawing/2015/06/chart">
            <c:ext xmlns:c16="http://schemas.microsoft.com/office/drawing/2014/chart" uri="{C3380CC4-5D6E-409C-BE32-E72D297353CC}">
              <c16:uniqueId val="{00000000-DD51-4746-A5B2-B0F71FC4FAB2}"/>
            </c:ext>
          </c:extLst>
        </c:ser>
        <c:dLbls>
          <c:showLegendKey val="0"/>
          <c:showVal val="0"/>
          <c:showCatName val="0"/>
          <c:showSerName val="0"/>
          <c:showPercent val="0"/>
          <c:showBubbleSize val="0"/>
        </c:dLbls>
        <c:gapWidth val="150"/>
        <c:axId val="268104688"/>
        <c:axId val="268105248"/>
      </c:barChart>
      <c:catAx>
        <c:axId val="268104688"/>
        <c:scaling>
          <c:orientation val="minMax"/>
        </c:scaling>
        <c:delete val="0"/>
        <c:axPos val="l"/>
        <c:numFmt formatCode="General" sourceLinked="0"/>
        <c:majorTickMark val="out"/>
        <c:minorTickMark val="none"/>
        <c:tickLblPos val="nextTo"/>
        <c:txPr>
          <a:bodyPr/>
          <a:lstStyle/>
          <a:p>
            <a:pPr>
              <a:defRPr>
                <a:solidFill>
                  <a:schemeClr val="accent2">
                    <a:lumMod val="75000"/>
                  </a:schemeClr>
                </a:solidFill>
              </a:defRPr>
            </a:pPr>
            <a:endParaRPr lang="en-US"/>
          </a:p>
        </c:txPr>
        <c:crossAx val="268105248"/>
        <c:crosses val="autoZero"/>
        <c:auto val="1"/>
        <c:lblAlgn val="ctr"/>
        <c:lblOffset val="100"/>
        <c:noMultiLvlLbl val="0"/>
      </c:catAx>
      <c:valAx>
        <c:axId val="268105248"/>
        <c:scaling>
          <c:orientation val="minMax"/>
          <c:max val="50"/>
        </c:scaling>
        <c:delete val="0"/>
        <c:axPos val="b"/>
        <c:majorGridlines/>
        <c:title>
          <c:tx>
            <c:rich>
              <a:bodyPr/>
              <a:lstStyle/>
              <a:p>
                <a:pPr>
                  <a:defRPr/>
                </a:pPr>
                <a:r>
                  <a:rPr lang="en-US"/>
                  <a:t>%</a:t>
                </a:r>
              </a:p>
            </c:rich>
          </c:tx>
          <c:layout/>
          <c:overlay val="0"/>
        </c:title>
        <c:numFmt formatCode="0" sourceLinked="0"/>
        <c:majorTickMark val="out"/>
        <c:minorTickMark val="none"/>
        <c:tickLblPos val="nextTo"/>
        <c:crossAx val="26810468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Do you identify yourself as having a disability? </a:t>
            </a:r>
          </a:p>
          <a:p>
            <a:pPr algn="l">
              <a:defRPr>
                <a:solidFill>
                  <a:schemeClr val="accent2">
                    <a:lumMod val="75000"/>
                  </a:schemeClr>
                </a:solidFill>
              </a:defRPr>
            </a:pPr>
            <a:r>
              <a:rPr lang="en-US" sz="1200">
                <a:solidFill>
                  <a:schemeClr val="accent2">
                    <a:lumMod val="75000"/>
                  </a:schemeClr>
                </a:solidFill>
              </a:rPr>
              <a:t>n= 642</a:t>
            </a:r>
          </a:p>
        </c:rich>
      </c:tx>
      <c:layout>
        <c:manualLayout>
          <c:xMode val="edge"/>
          <c:yMode val="edge"/>
          <c:x val="6.75301964681599E-2"/>
          <c:y val="2.32198142414861E-2"/>
        </c:manualLayout>
      </c:layout>
      <c:overlay val="0"/>
    </c:title>
    <c:autoTitleDeleted val="0"/>
    <c:plotArea>
      <c:layout/>
      <c:pieChart>
        <c:varyColors val="1"/>
        <c:ser>
          <c:idx val="0"/>
          <c:order val="0"/>
          <c:dPt>
            <c:idx val="0"/>
            <c:bubble3D val="0"/>
            <c:spPr>
              <a:solidFill>
                <a:schemeClr val="accent5"/>
              </a:solidFill>
            </c:spPr>
            <c:extLst xmlns:c16r2="http://schemas.microsoft.com/office/drawing/2015/06/chart">
              <c:ext xmlns:c16="http://schemas.microsoft.com/office/drawing/2014/chart" uri="{C3380CC4-5D6E-409C-BE32-E72D297353CC}">
                <c16:uniqueId val="{00000001-BCB7-0D46-B5CD-0BB15CF539DE}"/>
              </c:ext>
            </c:extLst>
          </c:dPt>
          <c:dPt>
            <c:idx val="1"/>
            <c:bubble3D val="0"/>
            <c:spPr>
              <a:solidFill>
                <a:schemeClr val="accent2">
                  <a:lumMod val="60000"/>
                  <a:lumOff val="40000"/>
                </a:schemeClr>
              </a:solidFill>
            </c:spPr>
            <c:extLst xmlns:c16r2="http://schemas.microsoft.com/office/drawing/2015/06/chart">
              <c:ext xmlns:c16="http://schemas.microsoft.com/office/drawing/2014/chart" uri="{C3380CC4-5D6E-409C-BE32-E72D297353CC}">
                <c16:uniqueId val="{00000003-BCB7-0D46-B5CD-0BB15CF539DE}"/>
              </c:ext>
            </c:extLst>
          </c:dPt>
          <c:dPt>
            <c:idx val="2"/>
            <c:bubble3D val="0"/>
            <c:spPr>
              <a:solidFill>
                <a:srgbClr val="92D050"/>
              </a:solidFill>
            </c:spPr>
            <c:extLst xmlns:c16r2="http://schemas.microsoft.com/office/drawing/2015/06/chart">
              <c:ext xmlns:c16="http://schemas.microsoft.com/office/drawing/2014/chart" uri="{C3380CC4-5D6E-409C-BE32-E72D297353CC}">
                <c16:uniqueId val="{00000005-BCB7-0D46-B5CD-0BB15CF539DE}"/>
              </c:ext>
            </c:extLst>
          </c:dPt>
          <c:dPt>
            <c:idx val="3"/>
            <c:bubble3D val="0"/>
            <c:spPr>
              <a:solidFill>
                <a:srgbClr val="FFC000"/>
              </a:solidFill>
            </c:spPr>
            <c:extLst xmlns:c16r2="http://schemas.microsoft.com/office/drawing/2015/06/chart">
              <c:ext xmlns:c16="http://schemas.microsoft.com/office/drawing/2014/chart" uri="{C3380CC4-5D6E-409C-BE32-E72D297353CC}">
                <c16:uniqueId val="{00000007-BCB7-0D46-B5CD-0BB15CF539DE}"/>
              </c:ext>
            </c:extLst>
          </c:dPt>
          <c:dPt>
            <c:idx val="4"/>
            <c:bubble3D val="0"/>
            <c:spPr>
              <a:solidFill>
                <a:srgbClr val="CC66FF"/>
              </a:solidFill>
            </c:spPr>
            <c:extLst xmlns:c16r2="http://schemas.microsoft.com/office/drawing/2015/06/chart">
              <c:ext xmlns:c16="http://schemas.microsoft.com/office/drawing/2014/chart" uri="{C3380CC4-5D6E-409C-BE32-E72D297353CC}">
                <c16:uniqueId val="{00000009-BCB7-0D46-B5CD-0BB15CF539DE}"/>
              </c:ext>
            </c:extLst>
          </c:dPt>
          <c:dPt>
            <c:idx val="5"/>
            <c:bubble3D val="0"/>
            <c:spPr>
              <a:solidFill>
                <a:schemeClr val="accent2"/>
              </a:solidFill>
            </c:spPr>
            <c:extLst xmlns:c16r2="http://schemas.microsoft.com/office/drawing/2015/06/chart">
              <c:ext xmlns:c16="http://schemas.microsoft.com/office/drawing/2014/chart" uri="{C3380CC4-5D6E-409C-BE32-E72D297353CC}">
                <c16:uniqueId val="{0000000B-BCB7-0D46-B5CD-0BB15CF539DE}"/>
              </c:ext>
            </c:extLst>
          </c:dPt>
          <c:dLbls>
            <c:spPr>
              <a:noFill/>
              <a:ln>
                <a:noFill/>
              </a:ln>
              <a:effectLst/>
            </c:spPr>
            <c:txPr>
              <a:bodyPr/>
              <a:lstStyle/>
              <a:p>
                <a:pPr>
                  <a:defRPr b="1">
                    <a:solidFill>
                      <a:schemeClr val="accent2">
                        <a:lumMod val="75000"/>
                      </a:schemeClr>
                    </a:solidFill>
                  </a:defRPr>
                </a:pPr>
                <a:endParaRPr lang="en-US"/>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'Chart 4 Disability'!$A$4:$A$6</c:f>
              <c:strCache>
                <c:ptCount val="3"/>
                <c:pt idx="0">
                  <c:v>Yes</c:v>
                </c:pt>
                <c:pt idx="1">
                  <c:v>No</c:v>
                </c:pt>
                <c:pt idx="2">
                  <c:v>Prefer Not To Say</c:v>
                </c:pt>
              </c:strCache>
            </c:strRef>
          </c:cat>
          <c:val>
            <c:numRef>
              <c:f>'Chart 4 Disability'!$B$4:$B$6</c:f>
              <c:numCache>
                <c:formatCode>General</c:formatCode>
                <c:ptCount val="3"/>
                <c:pt idx="0">
                  <c:v>59</c:v>
                </c:pt>
                <c:pt idx="1">
                  <c:v>568</c:v>
                </c:pt>
                <c:pt idx="2">
                  <c:v>15</c:v>
                </c:pt>
              </c:numCache>
            </c:numRef>
          </c:val>
          <c:extLst xmlns:c16r2="http://schemas.microsoft.com/office/drawing/2015/06/chart">
            <c:ext xmlns:c16="http://schemas.microsoft.com/office/drawing/2014/chart" uri="{C3380CC4-5D6E-409C-BE32-E72D297353CC}">
              <c16:uniqueId val="{0000000C-BCB7-0D46-B5CD-0BB15CF539DE}"/>
            </c:ext>
          </c:extLst>
        </c:ser>
        <c:dLbls>
          <c:showLegendKey val="0"/>
          <c:showVal val="0"/>
          <c:showCatName val="0"/>
          <c:showSerName val="0"/>
          <c:showPercent val="0"/>
          <c:showBubbleSize val="0"/>
          <c:showLeaderLines val="1"/>
        </c:dLbls>
        <c:firstSliceAng val="0"/>
      </c:pieChart>
    </c:plotArea>
    <c:legend>
      <c:legendPos val="r"/>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How would you describe your ethnic origin? </a:t>
            </a:r>
          </a:p>
          <a:p>
            <a:pPr algn="l">
              <a:defRPr>
                <a:solidFill>
                  <a:schemeClr val="accent2">
                    <a:lumMod val="75000"/>
                  </a:schemeClr>
                </a:solidFill>
              </a:defRPr>
            </a:pPr>
            <a:r>
              <a:rPr lang="en-US" sz="1200">
                <a:solidFill>
                  <a:schemeClr val="accent2">
                    <a:lumMod val="75000"/>
                  </a:schemeClr>
                </a:solidFill>
              </a:rPr>
              <a:t>n= 642</a:t>
            </a:r>
          </a:p>
        </c:rich>
      </c:tx>
      <c:layout>
        <c:manualLayout>
          <c:xMode val="edge"/>
          <c:yMode val="edge"/>
          <c:x val="4.9681688725079602E-2"/>
          <c:y val="1.4420639844925399E-2"/>
        </c:manualLayout>
      </c:layout>
      <c:overlay val="0"/>
    </c:title>
    <c:autoTitleDeleted val="0"/>
    <c:plotArea>
      <c:layout/>
      <c:pieChart>
        <c:varyColors val="1"/>
        <c:ser>
          <c:idx val="0"/>
          <c:order val="0"/>
          <c:dPt>
            <c:idx val="0"/>
            <c:bubble3D val="0"/>
            <c:spPr>
              <a:solidFill>
                <a:schemeClr val="accent1"/>
              </a:solidFill>
            </c:spPr>
            <c:extLst xmlns:c16r2="http://schemas.microsoft.com/office/drawing/2015/06/chart">
              <c:ext xmlns:c16="http://schemas.microsoft.com/office/drawing/2014/chart" uri="{C3380CC4-5D6E-409C-BE32-E72D297353CC}">
                <c16:uniqueId val="{00000001-C372-B448-90AB-E3AD16A1DC7D}"/>
              </c:ext>
            </c:extLst>
          </c:dPt>
          <c:dPt>
            <c:idx val="4"/>
            <c:bubble3D val="0"/>
            <c:spPr>
              <a:solidFill>
                <a:srgbClr val="00B0F0"/>
              </a:solidFill>
            </c:spPr>
            <c:extLst xmlns:c16r2="http://schemas.microsoft.com/office/drawing/2015/06/chart">
              <c:ext xmlns:c16="http://schemas.microsoft.com/office/drawing/2014/chart" uri="{C3380CC4-5D6E-409C-BE32-E72D297353CC}">
                <c16:uniqueId val="{00000003-C372-B448-90AB-E3AD16A1DC7D}"/>
              </c:ext>
            </c:extLst>
          </c:dPt>
          <c:dPt>
            <c:idx val="8"/>
            <c:bubble3D val="0"/>
            <c:spPr>
              <a:solidFill>
                <a:srgbClr val="92D050"/>
              </a:solidFill>
            </c:spPr>
            <c:extLst xmlns:c16r2="http://schemas.microsoft.com/office/drawing/2015/06/chart">
              <c:ext xmlns:c16="http://schemas.microsoft.com/office/drawing/2014/chart" uri="{C3380CC4-5D6E-409C-BE32-E72D297353CC}">
                <c16:uniqueId val="{00000005-C372-B448-90AB-E3AD16A1DC7D}"/>
              </c:ext>
            </c:extLst>
          </c:dPt>
          <c:dPt>
            <c:idx val="9"/>
            <c:bubble3D val="0"/>
            <c:spPr>
              <a:solidFill>
                <a:schemeClr val="accent4">
                  <a:lumMod val="20000"/>
                  <a:lumOff val="80000"/>
                </a:schemeClr>
              </a:solidFill>
            </c:spPr>
            <c:extLst xmlns:c16r2="http://schemas.microsoft.com/office/drawing/2015/06/chart">
              <c:ext xmlns:c16="http://schemas.microsoft.com/office/drawing/2014/chart" uri="{C3380CC4-5D6E-409C-BE32-E72D297353CC}">
                <c16:uniqueId val="{00000007-C372-B448-90AB-E3AD16A1DC7D}"/>
              </c:ext>
            </c:extLst>
          </c:dPt>
          <c:dLbls>
            <c:dLbl>
              <c:idx val="0"/>
              <c:layout>
                <c:manualLayout>
                  <c:x val="-3.1639961228250801E-2"/>
                  <c:y val="-7.9122433503250406E-2"/>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C372-B448-90AB-E3AD16A1DC7D}"/>
                </c:ext>
                <c:ext xmlns:c15="http://schemas.microsoft.com/office/drawing/2012/chart" uri="{CE6537A1-D6FC-4f65-9D91-7224C49458BB}">
                  <c15:layout/>
                </c:ext>
              </c:extLst>
            </c:dLbl>
            <c:dLbl>
              <c:idx val="3"/>
              <c:layout>
                <c:manualLayout>
                  <c:x val="-1.96413613191968E-2"/>
                  <c:y val="2.1875899769253598E-3"/>
                </c:manualLayout>
              </c:layou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8-C372-B448-90AB-E3AD16A1DC7D}"/>
                </c:ext>
                <c:ext xmlns:c15="http://schemas.microsoft.com/office/drawing/2012/chart" uri="{CE6537A1-D6FC-4f65-9D91-7224C49458BB}">
                  <c15:layout/>
                </c:ext>
              </c:extLst>
            </c:dLbl>
            <c:spPr>
              <a:noFill/>
              <a:ln>
                <a:noFill/>
              </a:ln>
              <a:effectLst/>
            </c:spPr>
            <c:txPr>
              <a:bodyPr/>
              <a:lstStyle/>
              <a:p>
                <a:pPr>
                  <a:defRPr b="1"/>
                </a:pPr>
                <a:endParaRPr lang="en-US"/>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'Chart 1 ethnic'!$A$4:$A$20</c:f>
              <c:strCache>
                <c:ptCount val="17"/>
                <c:pt idx="0">
                  <c:v>white - British</c:v>
                </c:pt>
                <c:pt idx="1">
                  <c:v>White - Irish</c:v>
                </c:pt>
                <c:pt idx="2">
                  <c:v>Jewish</c:v>
                </c:pt>
                <c:pt idx="3">
                  <c:v>Other White background</c:v>
                </c:pt>
                <c:pt idx="4">
                  <c:v>Black or Black British - Caribbean</c:v>
                </c:pt>
                <c:pt idx="5">
                  <c:v>Black or Black British - African</c:v>
                </c:pt>
                <c:pt idx="6">
                  <c:v>Other Black background</c:v>
                </c:pt>
                <c:pt idx="7">
                  <c:v>Asian or Asian British - Indian</c:v>
                </c:pt>
                <c:pt idx="8">
                  <c:v>Asian or Asian British - Pakistani</c:v>
                </c:pt>
                <c:pt idx="9">
                  <c:v>Asian or Asian British - Bangladeshi</c:v>
                </c:pt>
                <c:pt idx="10">
                  <c:v>Chinese</c:v>
                </c:pt>
                <c:pt idx="11">
                  <c:v>Other Asian background</c:v>
                </c:pt>
                <c:pt idx="12">
                  <c:v>Mixed - White and Black Caribbean</c:v>
                </c:pt>
                <c:pt idx="13">
                  <c:v>Mixed - White and Black African</c:v>
                </c:pt>
                <c:pt idx="14">
                  <c:v>Mixed - White and Asian</c:v>
                </c:pt>
                <c:pt idx="15">
                  <c:v>Other Mixed background</c:v>
                </c:pt>
                <c:pt idx="16">
                  <c:v>Other Ethnic background</c:v>
                </c:pt>
              </c:strCache>
            </c:strRef>
          </c:cat>
          <c:val>
            <c:numRef>
              <c:f>'Chart 1 ethnic'!$B$4:$B$20</c:f>
              <c:numCache>
                <c:formatCode>General</c:formatCode>
                <c:ptCount val="17"/>
                <c:pt idx="0">
                  <c:v>243</c:v>
                </c:pt>
                <c:pt idx="1">
                  <c:v>7</c:v>
                </c:pt>
                <c:pt idx="2">
                  <c:v>4</c:v>
                </c:pt>
                <c:pt idx="3">
                  <c:v>131</c:v>
                </c:pt>
                <c:pt idx="4">
                  <c:v>20</c:v>
                </c:pt>
                <c:pt idx="5">
                  <c:v>60</c:v>
                </c:pt>
                <c:pt idx="6">
                  <c:v>2</c:v>
                </c:pt>
                <c:pt idx="7">
                  <c:v>33</c:v>
                </c:pt>
                <c:pt idx="8">
                  <c:v>13</c:v>
                </c:pt>
                <c:pt idx="9">
                  <c:v>20</c:v>
                </c:pt>
                <c:pt idx="10">
                  <c:v>9</c:v>
                </c:pt>
                <c:pt idx="11">
                  <c:v>29</c:v>
                </c:pt>
                <c:pt idx="12">
                  <c:v>10</c:v>
                </c:pt>
                <c:pt idx="13">
                  <c:v>3</c:v>
                </c:pt>
                <c:pt idx="14">
                  <c:v>9</c:v>
                </c:pt>
                <c:pt idx="15">
                  <c:v>24</c:v>
                </c:pt>
                <c:pt idx="16">
                  <c:v>25</c:v>
                </c:pt>
              </c:numCache>
            </c:numRef>
          </c:val>
          <c:extLst xmlns:c16r2="http://schemas.microsoft.com/office/drawing/2015/06/chart">
            <c:ext xmlns:c16="http://schemas.microsoft.com/office/drawing/2014/chart" uri="{C3380CC4-5D6E-409C-BE32-E72D297353CC}">
              <c16:uniqueId val="{00000009-C372-B448-90AB-E3AD16A1DC7D}"/>
            </c:ext>
          </c:extLst>
        </c:ser>
        <c:dLbls>
          <c:showLegendKey val="0"/>
          <c:showVal val="0"/>
          <c:showCatName val="0"/>
          <c:showSerName val="0"/>
          <c:showPercent val="0"/>
          <c:showBubbleSize val="0"/>
          <c:showLeaderLines val="1"/>
        </c:dLbls>
        <c:firstSliceAng val="0"/>
      </c:pieChart>
    </c:plotArea>
    <c:legend>
      <c:legendPos val="r"/>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In which age bracket are you in? </a:t>
            </a:r>
          </a:p>
          <a:p>
            <a:pPr algn="l">
              <a:defRPr>
                <a:solidFill>
                  <a:schemeClr val="accent2">
                    <a:lumMod val="75000"/>
                  </a:schemeClr>
                </a:solidFill>
              </a:defRPr>
            </a:pPr>
            <a:r>
              <a:rPr lang="en-US" sz="1200">
                <a:solidFill>
                  <a:schemeClr val="accent2">
                    <a:lumMod val="75000"/>
                  </a:schemeClr>
                </a:solidFill>
              </a:rPr>
              <a:t>n= 641</a:t>
            </a:r>
          </a:p>
        </c:rich>
      </c:tx>
      <c:layout>
        <c:manualLayout>
          <c:xMode val="edge"/>
          <c:yMode val="edge"/>
          <c:x val="3.9793593761944801E-2"/>
          <c:y val="1.8159806295399501E-2"/>
        </c:manualLayout>
      </c:layout>
      <c:overlay val="0"/>
    </c:title>
    <c:autoTitleDeleted val="0"/>
    <c:plotArea>
      <c:layout/>
      <c:pieChart>
        <c:varyColors val="1"/>
        <c:ser>
          <c:idx val="0"/>
          <c:order val="0"/>
          <c:dPt>
            <c:idx val="0"/>
            <c:bubble3D val="0"/>
            <c:spPr>
              <a:solidFill>
                <a:schemeClr val="accent2">
                  <a:lumMod val="60000"/>
                  <a:lumOff val="40000"/>
                </a:schemeClr>
              </a:solidFill>
            </c:spPr>
            <c:extLst xmlns:c16r2="http://schemas.microsoft.com/office/drawing/2015/06/chart">
              <c:ext xmlns:c16="http://schemas.microsoft.com/office/drawing/2014/chart" uri="{C3380CC4-5D6E-409C-BE32-E72D297353CC}">
                <c16:uniqueId val="{00000001-24DC-3346-A91A-372C67086056}"/>
              </c:ext>
            </c:extLst>
          </c:dPt>
          <c:dPt>
            <c:idx val="1"/>
            <c:bubble3D val="0"/>
            <c:spPr>
              <a:solidFill>
                <a:schemeClr val="accent5">
                  <a:lumMod val="60000"/>
                  <a:lumOff val="40000"/>
                </a:schemeClr>
              </a:solidFill>
            </c:spPr>
            <c:extLst xmlns:c16r2="http://schemas.microsoft.com/office/drawing/2015/06/chart">
              <c:ext xmlns:c16="http://schemas.microsoft.com/office/drawing/2014/chart" uri="{C3380CC4-5D6E-409C-BE32-E72D297353CC}">
                <c16:uniqueId val="{00000003-24DC-3346-A91A-372C67086056}"/>
              </c:ext>
            </c:extLst>
          </c:dPt>
          <c:dPt>
            <c:idx val="2"/>
            <c:bubble3D val="0"/>
            <c:spPr>
              <a:solidFill>
                <a:srgbClr val="FF9966"/>
              </a:solidFill>
            </c:spPr>
            <c:extLst xmlns:c16r2="http://schemas.microsoft.com/office/drawing/2015/06/chart">
              <c:ext xmlns:c16="http://schemas.microsoft.com/office/drawing/2014/chart" uri="{C3380CC4-5D6E-409C-BE32-E72D297353CC}">
                <c16:uniqueId val="{00000005-24DC-3346-A91A-372C67086056}"/>
              </c:ext>
            </c:extLst>
          </c:dPt>
          <c:dPt>
            <c:idx val="3"/>
            <c:bubble3D val="0"/>
            <c:spPr>
              <a:solidFill>
                <a:srgbClr val="CC66FF"/>
              </a:solidFill>
            </c:spPr>
            <c:extLst xmlns:c16r2="http://schemas.microsoft.com/office/drawing/2015/06/chart">
              <c:ext xmlns:c16="http://schemas.microsoft.com/office/drawing/2014/chart" uri="{C3380CC4-5D6E-409C-BE32-E72D297353CC}">
                <c16:uniqueId val="{00000007-24DC-3346-A91A-372C67086056}"/>
              </c:ext>
            </c:extLst>
          </c:dPt>
          <c:dPt>
            <c:idx val="4"/>
            <c:bubble3D val="0"/>
            <c:spPr>
              <a:solidFill>
                <a:schemeClr val="accent2"/>
              </a:solidFill>
            </c:spPr>
            <c:extLst xmlns:c16r2="http://schemas.microsoft.com/office/drawing/2015/06/chart">
              <c:ext xmlns:c16="http://schemas.microsoft.com/office/drawing/2014/chart" uri="{C3380CC4-5D6E-409C-BE32-E72D297353CC}">
                <c16:uniqueId val="{00000009-24DC-3346-A91A-372C67086056}"/>
              </c:ext>
            </c:extLst>
          </c:dPt>
          <c:dPt>
            <c:idx val="5"/>
            <c:bubble3D val="0"/>
            <c:spPr>
              <a:solidFill>
                <a:srgbClr val="92D050"/>
              </a:solidFill>
            </c:spPr>
            <c:extLst xmlns:c16r2="http://schemas.microsoft.com/office/drawing/2015/06/chart">
              <c:ext xmlns:c16="http://schemas.microsoft.com/office/drawing/2014/chart" uri="{C3380CC4-5D6E-409C-BE32-E72D297353CC}">
                <c16:uniqueId val="{0000000B-24DC-3346-A91A-372C67086056}"/>
              </c:ext>
            </c:extLst>
          </c:dPt>
          <c:dPt>
            <c:idx val="6"/>
            <c:bubble3D val="0"/>
            <c:spPr>
              <a:solidFill>
                <a:srgbClr val="FF99FF"/>
              </a:solidFill>
            </c:spPr>
            <c:extLst xmlns:c16r2="http://schemas.microsoft.com/office/drawing/2015/06/chart">
              <c:ext xmlns:c16="http://schemas.microsoft.com/office/drawing/2014/chart" uri="{C3380CC4-5D6E-409C-BE32-E72D297353CC}">
                <c16:uniqueId val="{0000000D-24DC-3346-A91A-372C67086056}"/>
              </c:ext>
            </c:extLst>
          </c:dPt>
          <c:dPt>
            <c:idx val="7"/>
            <c:bubble3D val="0"/>
            <c:spPr>
              <a:solidFill>
                <a:srgbClr val="FF3300"/>
              </a:solidFill>
            </c:spPr>
            <c:extLst xmlns:c16r2="http://schemas.microsoft.com/office/drawing/2015/06/chart">
              <c:ext xmlns:c16="http://schemas.microsoft.com/office/drawing/2014/chart" uri="{C3380CC4-5D6E-409C-BE32-E72D297353CC}">
                <c16:uniqueId val="{0000000F-24DC-3346-A91A-372C67086056}"/>
              </c:ext>
            </c:extLst>
          </c:dPt>
          <c:dLbls>
            <c:spPr>
              <a:noFill/>
              <a:ln>
                <a:noFill/>
              </a:ln>
              <a:effectLst/>
            </c:spPr>
            <c:txPr>
              <a:bodyPr/>
              <a:lstStyle/>
              <a:p>
                <a:pPr>
                  <a:defRPr b="1">
                    <a:solidFill>
                      <a:schemeClr val="accent6">
                        <a:lumMod val="60000"/>
                        <a:lumOff val="40000"/>
                      </a:schemeClr>
                    </a:solidFill>
                  </a:defRPr>
                </a:pPr>
                <a:endParaRPr lang="en-US"/>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'Chart 9 Age'!$A$4:$A$11</c:f>
              <c:strCache>
                <c:ptCount val="8"/>
                <c:pt idx="0">
                  <c:v>Under 18 years</c:v>
                </c:pt>
                <c:pt idx="1">
                  <c:v>18-21 years</c:v>
                </c:pt>
                <c:pt idx="2">
                  <c:v>21-25 years</c:v>
                </c:pt>
                <c:pt idx="3">
                  <c:v>26-30 years</c:v>
                </c:pt>
                <c:pt idx="4">
                  <c:v>31-35 years</c:v>
                </c:pt>
                <c:pt idx="5">
                  <c:v>36-40 years</c:v>
                </c:pt>
                <c:pt idx="6">
                  <c:v>41-45 years</c:v>
                </c:pt>
                <c:pt idx="7">
                  <c:v>46+ years</c:v>
                </c:pt>
              </c:strCache>
            </c:strRef>
          </c:cat>
          <c:val>
            <c:numRef>
              <c:f>'Chart 9 Age'!$B$4:$B$11</c:f>
              <c:numCache>
                <c:formatCode>General</c:formatCode>
                <c:ptCount val="8"/>
                <c:pt idx="0">
                  <c:v>2</c:v>
                </c:pt>
                <c:pt idx="1">
                  <c:v>291</c:v>
                </c:pt>
                <c:pt idx="2">
                  <c:v>229</c:v>
                </c:pt>
                <c:pt idx="3">
                  <c:v>62</c:v>
                </c:pt>
                <c:pt idx="4">
                  <c:v>24</c:v>
                </c:pt>
                <c:pt idx="5">
                  <c:v>10</c:v>
                </c:pt>
                <c:pt idx="6">
                  <c:v>11</c:v>
                </c:pt>
                <c:pt idx="7">
                  <c:v>12</c:v>
                </c:pt>
              </c:numCache>
            </c:numRef>
          </c:val>
          <c:extLst xmlns:c16r2="http://schemas.microsoft.com/office/drawing/2015/06/chart">
            <c:ext xmlns:c16="http://schemas.microsoft.com/office/drawing/2014/chart" uri="{C3380CC4-5D6E-409C-BE32-E72D297353CC}">
              <c16:uniqueId val="{00000010-24DC-3346-A91A-372C67086056}"/>
            </c:ext>
          </c:extLst>
        </c:ser>
        <c:dLbls>
          <c:showLegendKey val="0"/>
          <c:showVal val="0"/>
          <c:showCatName val="0"/>
          <c:showSerName val="0"/>
          <c:showPercent val="0"/>
          <c:showBubbleSize val="0"/>
          <c:showLeaderLines val="1"/>
        </c:dLbls>
        <c:firstSliceAng val="0"/>
      </c:pieChart>
    </c:plotArea>
    <c:legend>
      <c:legendPos val="r"/>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Where are you living while studying at Greenwich? </a:t>
            </a:r>
          </a:p>
          <a:p>
            <a:pPr algn="l">
              <a:defRPr>
                <a:solidFill>
                  <a:schemeClr val="accent2">
                    <a:lumMod val="75000"/>
                  </a:schemeClr>
                </a:solidFill>
              </a:defRPr>
            </a:pPr>
            <a:r>
              <a:rPr lang="en-US" sz="1200">
                <a:solidFill>
                  <a:schemeClr val="accent2">
                    <a:lumMod val="75000"/>
                  </a:schemeClr>
                </a:solidFill>
              </a:rPr>
              <a:t>n= 642</a:t>
            </a:r>
          </a:p>
        </c:rich>
      </c:tx>
      <c:layout>
        <c:manualLayout>
          <c:xMode val="edge"/>
          <c:yMode val="edge"/>
          <c:x val="5.8124952220778202E-2"/>
          <c:y val="3.4818941504178302E-2"/>
        </c:manualLayout>
      </c:layout>
      <c:overlay val="0"/>
    </c:title>
    <c:autoTitleDeleted val="0"/>
    <c:plotArea>
      <c:layout/>
      <c:pieChart>
        <c:varyColors val="1"/>
        <c:ser>
          <c:idx val="0"/>
          <c:order val="0"/>
          <c:dPt>
            <c:idx val="0"/>
            <c:bubble3D val="0"/>
            <c:spPr>
              <a:solidFill>
                <a:schemeClr val="accent5">
                  <a:lumMod val="60000"/>
                  <a:lumOff val="40000"/>
                </a:schemeClr>
              </a:solidFill>
            </c:spPr>
            <c:extLst xmlns:c16r2="http://schemas.microsoft.com/office/drawing/2015/06/chart">
              <c:ext xmlns:c16="http://schemas.microsoft.com/office/drawing/2014/chart" uri="{C3380CC4-5D6E-409C-BE32-E72D297353CC}">
                <c16:uniqueId val="{00000001-E366-C04D-A1A1-A31B647D5A64}"/>
              </c:ext>
            </c:extLst>
          </c:dPt>
          <c:dPt>
            <c:idx val="1"/>
            <c:bubble3D val="0"/>
            <c:spPr>
              <a:solidFill>
                <a:schemeClr val="accent2">
                  <a:lumMod val="60000"/>
                  <a:lumOff val="40000"/>
                </a:schemeClr>
              </a:solidFill>
            </c:spPr>
            <c:extLst xmlns:c16r2="http://schemas.microsoft.com/office/drawing/2015/06/chart">
              <c:ext xmlns:c16="http://schemas.microsoft.com/office/drawing/2014/chart" uri="{C3380CC4-5D6E-409C-BE32-E72D297353CC}">
                <c16:uniqueId val="{00000003-E366-C04D-A1A1-A31B647D5A64}"/>
              </c:ext>
            </c:extLst>
          </c:dPt>
          <c:dPt>
            <c:idx val="2"/>
            <c:bubble3D val="0"/>
            <c:spPr>
              <a:solidFill>
                <a:srgbClr val="92D050"/>
              </a:solidFill>
            </c:spPr>
            <c:extLst xmlns:c16r2="http://schemas.microsoft.com/office/drawing/2015/06/chart">
              <c:ext xmlns:c16="http://schemas.microsoft.com/office/drawing/2014/chart" uri="{C3380CC4-5D6E-409C-BE32-E72D297353CC}">
                <c16:uniqueId val="{00000005-E366-C04D-A1A1-A31B647D5A64}"/>
              </c:ext>
            </c:extLst>
          </c:dPt>
          <c:dPt>
            <c:idx val="3"/>
            <c:bubble3D val="0"/>
            <c:spPr>
              <a:solidFill>
                <a:srgbClr val="FFC000"/>
              </a:solidFill>
            </c:spPr>
            <c:extLst xmlns:c16r2="http://schemas.microsoft.com/office/drawing/2015/06/chart">
              <c:ext xmlns:c16="http://schemas.microsoft.com/office/drawing/2014/chart" uri="{C3380CC4-5D6E-409C-BE32-E72D297353CC}">
                <c16:uniqueId val="{00000007-E366-C04D-A1A1-A31B647D5A64}"/>
              </c:ext>
            </c:extLst>
          </c:dPt>
          <c:dPt>
            <c:idx val="4"/>
            <c:bubble3D val="0"/>
            <c:spPr>
              <a:solidFill>
                <a:srgbClr val="CC66FF"/>
              </a:solidFill>
            </c:spPr>
            <c:extLst xmlns:c16r2="http://schemas.microsoft.com/office/drawing/2015/06/chart">
              <c:ext xmlns:c16="http://schemas.microsoft.com/office/drawing/2014/chart" uri="{C3380CC4-5D6E-409C-BE32-E72D297353CC}">
                <c16:uniqueId val="{00000009-E366-C04D-A1A1-A31B647D5A64}"/>
              </c:ext>
            </c:extLst>
          </c:dPt>
          <c:dPt>
            <c:idx val="5"/>
            <c:bubble3D val="0"/>
            <c:spPr>
              <a:solidFill>
                <a:schemeClr val="accent2"/>
              </a:solidFill>
            </c:spPr>
            <c:extLst xmlns:c16r2="http://schemas.microsoft.com/office/drawing/2015/06/chart">
              <c:ext xmlns:c16="http://schemas.microsoft.com/office/drawing/2014/chart" uri="{C3380CC4-5D6E-409C-BE32-E72D297353CC}">
                <c16:uniqueId val="{0000000B-E366-C04D-A1A1-A31B647D5A64}"/>
              </c:ext>
            </c:extLst>
          </c:dPt>
          <c:dLbls>
            <c:spPr>
              <a:noFill/>
              <a:ln>
                <a:noFill/>
              </a:ln>
              <a:effectLst/>
            </c:spPr>
            <c:txPr>
              <a:bodyPr/>
              <a:lstStyle/>
              <a:p>
                <a:pPr>
                  <a:defRPr b="1">
                    <a:solidFill>
                      <a:schemeClr val="accent2">
                        <a:lumMod val="75000"/>
                      </a:schemeClr>
                    </a:solidFill>
                  </a:defRPr>
                </a:pPr>
                <a:endParaRPr lang="en-US"/>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'Chart 5 Living at Greenwich'!$A$4:$A$6</c:f>
              <c:strCache>
                <c:ptCount val="3"/>
                <c:pt idx="0">
                  <c:v>In Student Accommodation</c:v>
                </c:pt>
                <c:pt idx="1">
                  <c:v>In Private Accommodation (alone or with friends)</c:v>
                </c:pt>
                <c:pt idx="2">
                  <c:v>In Private Accommodation (with family or caregivers)</c:v>
                </c:pt>
              </c:strCache>
            </c:strRef>
          </c:cat>
          <c:val>
            <c:numRef>
              <c:f>'Chart 5 Living at Greenwich'!$B$4:$B$6</c:f>
              <c:numCache>
                <c:formatCode>General</c:formatCode>
                <c:ptCount val="3"/>
                <c:pt idx="0">
                  <c:v>164</c:v>
                </c:pt>
                <c:pt idx="1">
                  <c:v>241</c:v>
                </c:pt>
                <c:pt idx="2">
                  <c:v>237</c:v>
                </c:pt>
              </c:numCache>
            </c:numRef>
          </c:val>
          <c:extLst xmlns:c16r2="http://schemas.microsoft.com/office/drawing/2015/06/chart">
            <c:ext xmlns:c16="http://schemas.microsoft.com/office/drawing/2014/chart" uri="{C3380CC4-5D6E-409C-BE32-E72D297353CC}">
              <c16:uniqueId val="{0000000C-E366-C04D-A1A1-A31B647D5A64}"/>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63494935747879899"/>
          <c:y val="0.19120324028442801"/>
          <c:w val="0.32977678406103"/>
          <c:h val="0.54525869393850002"/>
        </c:manualLayout>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How long does it typically take you to get from your accommodation to your campus? </a:t>
            </a:r>
          </a:p>
          <a:p>
            <a:pPr algn="l">
              <a:defRPr>
                <a:solidFill>
                  <a:schemeClr val="accent2">
                    <a:lumMod val="75000"/>
                  </a:schemeClr>
                </a:solidFill>
              </a:defRPr>
            </a:pPr>
            <a:r>
              <a:rPr lang="en-US" sz="1200">
                <a:solidFill>
                  <a:schemeClr val="accent2">
                    <a:lumMod val="75000"/>
                  </a:schemeClr>
                </a:solidFill>
              </a:rPr>
              <a:t>n=641</a:t>
            </a:r>
          </a:p>
        </c:rich>
      </c:tx>
      <c:layout>
        <c:manualLayout>
          <c:xMode val="edge"/>
          <c:yMode val="edge"/>
          <c:x val="4.9751165813011297E-2"/>
          <c:y val="2.0891364902506999E-2"/>
        </c:manualLayout>
      </c:layout>
      <c:overlay val="0"/>
    </c:title>
    <c:autoTitleDeleted val="0"/>
    <c:plotArea>
      <c:layout/>
      <c:pieChart>
        <c:varyColors val="1"/>
        <c:ser>
          <c:idx val="0"/>
          <c:order val="0"/>
          <c:dPt>
            <c:idx val="0"/>
            <c:bubble3D val="0"/>
            <c:spPr>
              <a:solidFill>
                <a:schemeClr val="accent5">
                  <a:lumMod val="60000"/>
                  <a:lumOff val="40000"/>
                </a:schemeClr>
              </a:solidFill>
            </c:spPr>
            <c:extLst xmlns:c16r2="http://schemas.microsoft.com/office/drawing/2015/06/chart">
              <c:ext xmlns:c16="http://schemas.microsoft.com/office/drawing/2014/chart" uri="{C3380CC4-5D6E-409C-BE32-E72D297353CC}">
                <c16:uniqueId val="{00000001-AF7B-2240-99E6-C9039FDE98EC}"/>
              </c:ext>
            </c:extLst>
          </c:dPt>
          <c:dPt>
            <c:idx val="1"/>
            <c:bubble3D val="0"/>
            <c:spPr>
              <a:solidFill>
                <a:schemeClr val="accent2">
                  <a:lumMod val="60000"/>
                  <a:lumOff val="40000"/>
                </a:schemeClr>
              </a:solidFill>
            </c:spPr>
            <c:extLst xmlns:c16r2="http://schemas.microsoft.com/office/drawing/2015/06/chart">
              <c:ext xmlns:c16="http://schemas.microsoft.com/office/drawing/2014/chart" uri="{C3380CC4-5D6E-409C-BE32-E72D297353CC}">
                <c16:uniqueId val="{00000003-AF7B-2240-99E6-C9039FDE98EC}"/>
              </c:ext>
            </c:extLst>
          </c:dPt>
          <c:dPt>
            <c:idx val="2"/>
            <c:bubble3D val="0"/>
            <c:spPr>
              <a:solidFill>
                <a:srgbClr val="92D050"/>
              </a:solidFill>
            </c:spPr>
            <c:extLst xmlns:c16r2="http://schemas.microsoft.com/office/drawing/2015/06/chart">
              <c:ext xmlns:c16="http://schemas.microsoft.com/office/drawing/2014/chart" uri="{C3380CC4-5D6E-409C-BE32-E72D297353CC}">
                <c16:uniqueId val="{00000005-AF7B-2240-99E6-C9039FDE98EC}"/>
              </c:ext>
            </c:extLst>
          </c:dPt>
          <c:dPt>
            <c:idx val="3"/>
            <c:bubble3D val="0"/>
            <c:spPr>
              <a:solidFill>
                <a:srgbClr val="FF9966"/>
              </a:solidFill>
            </c:spPr>
            <c:extLst xmlns:c16r2="http://schemas.microsoft.com/office/drawing/2015/06/chart">
              <c:ext xmlns:c16="http://schemas.microsoft.com/office/drawing/2014/chart" uri="{C3380CC4-5D6E-409C-BE32-E72D297353CC}">
                <c16:uniqueId val="{00000007-AF7B-2240-99E6-C9039FDE98EC}"/>
              </c:ext>
            </c:extLst>
          </c:dPt>
          <c:dPt>
            <c:idx val="4"/>
            <c:bubble3D val="0"/>
            <c:spPr>
              <a:solidFill>
                <a:srgbClr val="CC66FF"/>
              </a:solidFill>
            </c:spPr>
            <c:extLst xmlns:c16r2="http://schemas.microsoft.com/office/drawing/2015/06/chart">
              <c:ext xmlns:c16="http://schemas.microsoft.com/office/drawing/2014/chart" uri="{C3380CC4-5D6E-409C-BE32-E72D297353CC}">
                <c16:uniqueId val="{00000009-AF7B-2240-99E6-C9039FDE98EC}"/>
              </c:ext>
            </c:extLst>
          </c:dPt>
          <c:dPt>
            <c:idx val="5"/>
            <c:bubble3D val="0"/>
            <c:spPr>
              <a:solidFill>
                <a:schemeClr val="accent2"/>
              </a:solidFill>
            </c:spPr>
            <c:extLst xmlns:c16r2="http://schemas.microsoft.com/office/drawing/2015/06/chart">
              <c:ext xmlns:c16="http://schemas.microsoft.com/office/drawing/2014/chart" uri="{C3380CC4-5D6E-409C-BE32-E72D297353CC}">
                <c16:uniqueId val="{0000000B-AF7B-2240-99E6-C9039FDE98EC}"/>
              </c:ext>
            </c:extLst>
          </c:dPt>
          <c:dLbls>
            <c:spPr>
              <a:noFill/>
              <a:ln>
                <a:noFill/>
              </a:ln>
              <a:effectLst/>
            </c:spPr>
            <c:txPr>
              <a:bodyPr/>
              <a:lstStyle/>
              <a:p>
                <a:pPr>
                  <a:defRPr b="1">
                    <a:solidFill>
                      <a:schemeClr val="accent2">
                        <a:lumMod val="75000"/>
                      </a:schemeClr>
                    </a:solidFill>
                  </a:defRPr>
                </a:pPr>
                <a:endParaRPr lang="en-US"/>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'Chart 6 time to get to campus'!$A$4:$A$8</c:f>
              <c:strCache>
                <c:ptCount val="5"/>
                <c:pt idx="0">
                  <c:v>Less than 15 minutes</c:v>
                </c:pt>
                <c:pt idx="1">
                  <c:v>15-30 minutes</c:v>
                </c:pt>
                <c:pt idx="2">
                  <c:v>31-60 minutes</c:v>
                </c:pt>
                <c:pt idx="3">
                  <c:v>1-2 hours</c:v>
                </c:pt>
                <c:pt idx="4">
                  <c:v>Over 2 hours</c:v>
                </c:pt>
              </c:strCache>
            </c:strRef>
          </c:cat>
          <c:val>
            <c:numRef>
              <c:f>'Chart 6 time to get to campus'!$B$4:$B$8</c:f>
              <c:numCache>
                <c:formatCode>General</c:formatCode>
                <c:ptCount val="5"/>
                <c:pt idx="0">
                  <c:v>166</c:v>
                </c:pt>
                <c:pt idx="1">
                  <c:v>170</c:v>
                </c:pt>
                <c:pt idx="2">
                  <c:v>163</c:v>
                </c:pt>
                <c:pt idx="3">
                  <c:v>120</c:v>
                </c:pt>
                <c:pt idx="4">
                  <c:v>22</c:v>
                </c:pt>
              </c:numCache>
            </c:numRef>
          </c:val>
          <c:extLst xmlns:c16r2="http://schemas.microsoft.com/office/drawing/2015/06/chart">
            <c:ext xmlns:c16="http://schemas.microsoft.com/office/drawing/2014/chart" uri="{C3380CC4-5D6E-409C-BE32-E72D297353CC}">
              <c16:uniqueId val="{0000000C-AF7B-2240-99E6-C9039FDE98EC}"/>
            </c:ext>
          </c:extLst>
        </c:ser>
        <c:dLbls>
          <c:showLegendKey val="0"/>
          <c:showVal val="0"/>
          <c:showCatName val="0"/>
          <c:showSerName val="0"/>
          <c:showPercent val="0"/>
          <c:showBubbleSize val="0"/>
          <c:showLeaderLines val="1"/>
        </c:dLbls>
        <c:firstSliceAng val="0"/>
      </c:pieChart>
    </c:plotArea>
    <c:legend>
      <c:legendPos val="r"/>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Did you receive a Maintenance Grant from Student Finance England? </a:t>
            </a:r>
          </a:p>
          <a:p>
            <a:pPr algn="l">
              <a:defRPr>
                <a:solidFill>
                  <a:schemeClr val="accent2">
                    <a:lumMod val="75000"/>
                  </a:schemeClr>
                </a:solidFill>
              </a:defRPr>
            </a:pPr>
            <a:r>
              <a:rPr lang="en-US" sz="1200">
                <a:solidFill>
                  <a:schemeClr val="accent2">
                    <a:lumMod val="75000"/>
                  </a:schemeClr>
                </a:solidFill>
              </a:rPr>
              <a:t>n= 642</a:t>
            </a:r>
          </a:p>
        </c:rich>
      </c:tx>
      <c:layout/>
      <c:overlay val="0"/>
    </c:title>
    <c:autoTitleDeleted val="0"/>
    <c:plotArea>
      <c:layout/>
      <c:pieChart>
        <c:varyColors val="1"/>
        <c:ser>
          <c:idx val="0"/>
          <c:order val="0"/>
          <c:spPr>
            <a:solidFill>
              <a:schemeClr val="accent5"/>
            </a:solidFill>
          </c:spPr>
          <c:dPt>
            <c:idx val="1"/>
            <c:bubble3D val="0"/>
            <c:spPr>
              <a:solidFill>
                <a:schemeClr val="accent2">
                  <a:lumMod val="60000"/>
                  <a:lumOff val="40000"/>
                </a:schemeClr>
              </a:solidFill>
            </c:spPr>
            <c:extLst xmlns:c16r2="http://schemas.microsoft.com/office/drawing/2015/06/chart">
              <c:ext xmlns:c16="http://schemas.microsoft.com/office/drawing/2014/chart" uri="{C3380CC4-5D6E-409C-BE32-E72D297353CC}">
                <c16:uniqueId val="{00000001-96AB-364C-8557-2352EA603DE6}"/>
              </c:ext>
            </c:extLst>
          </c:dPt>
          <c:dPt>
            <c:idx val="2"/>
            <c:bubble3D val="0"/>
            <c:spPr>
              <a:solidFill>
                <a:schemeClr val="accent3"/>
              </a:solidFill>
            </c:spPr>
            <c:extLst xmlns:c16r2="http://schemas.microsoft.com/office/drawing/2015/06/chart">
              <c:ext xmlns:c16="http://schemas.microsoft.com/office/drawing/2014/chart" uri="{C3380CC4-5D6E-409C-BE32-E72D297353CC}">
                <c16:uniqueId val="{00000003-96AB-364C-8557-2352EA603DE6}"/>
              </c:ext>
            </c:extLst>
          </c:dPt>
          <c:dLbls>
            <c:spPr>
              <a:noFill/>
              <a:ln>
                <a:noFill/>
              </a:ln>
              <a:effectLst/>
            </c:spPr>
            <c:txPr>
              <a:bodyPr/>
              <a:lstStyle/>
              <a:p>
                <a:pPr>
                  <a:defRPr b="1">
                    <a:solidFill>
                      <a:schemeClr val="accent2">
                        <a:lumMod val="75000"/>
                      </a:schemeClr>
                    </a:solidFill>
                  </a:defRPr>
                </a:pPr>
                <a:endParaRPr lang="en-US"/>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'Chart 7 Maintenance grant'!$A$4:$A$6</c:f>
              <c:strCache>
                <c:ptCount val="3"/>
                <c:pt idx="0">
                  <c:v>Yes</c:v>
                </c:pt>
                <c:pt idx="1">
                  <c:v>No</c:v>
                </c:pt>
                <c:pt idx="2">
                  <c:v>Prefer Not to Say</c:v>
                </c:pt>
              </c:strCache>
            </c:strRef>
          </c:cat>
          <c:val>
            <c:numRef>
              <c:f>'Chart 7 Maintenance grant'!$B$4:$B$6</c:f>
              <c:numCache>
                <c:formatCode>General</c:formatCode>
                <c:ptCount val="3"/>
                <c:pt idx="0">
                  <c:v>92</c:v>
                </c:pt>
                <c:pt idx="1">
                  <c:v>541</c:v>
                </c:pt>
                <c:pt idx="2">
                  <c:v>9</c:v>
                </c:pt>
              </c:numCache>
            </c:numRef>
          </c:val>
          <c:extLst xmlns:c16r2="http://schemas.microsoft.com/office/drawing/2015/06/chart">
            <c:ext xmlns:c16="http://schemas.microsoft.com/office/drawing/2014/chart" uri="{C3380CC4-5D6E-409C-BE32-E72D297353CC}">
              <c16:uniqueId val="{00000004-96AB-364C-8557-2352EA603DE6}"/>
            </c:ext>
          </c:extLst>
        </c:ser>
        <c:dLbls>
          <c:showLegendKey val="0"/>
          <c:showVal val="0"/>
          <c:showCatName val="0"/>
          <c:showSerName val="0"/>
          <c:showPercent val="0"/>
          <c:showBubbleSize val="0"/>
          <c:showLeaderLines val="1"/>
        </c:dLbls>
        <c:firstSliceAng val="0"/>
      </c:pieChart>
    </c:plotArea>
    <c:legend>
      <c:legendPos val="r"/>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a:solidFill>
                  <a:schemeClr val="accent2">
                    <a:lumMod val="75000"/>
                  </a:schemeClr>
                </a:solidFill>
              </a:defRPr>
            </a:pPr>
            <a:r>
              <a:rPr lang="en-US" sz="1200">
                <a:solidFill>
                  <a:schemeClr val="accent2">
                    <a:lumMod val="75000"/>
                  </a:schemeClr>
                </a:solidFill>
              </a:rPr>
              <a:t>Have you received an Aspire Card?</a:t>
            </a:r>
          </a:p>
          <a:p>
            <a:pPr algn="l">
              <a:defRPr>
                <a:solidFill>
                  <a:schemeClr val="accent2">
                    <a:lumMod val="75000"/>
                  </a:schemeClr>
                </a:solidFill>
              </a:defRPr>
            </a:pPr>
            <a:r>
              <a:rPr lang="en-US" sz="1200">
                <a:solidFill>
                  <a:schemeClr val="accent2">
                    <a:lumMod val="75000"/>
                  </a:schemeClr>
                </a:solidFill>
              </a:rPr>
              <a:t>n= 641</a:t>
            </a:r>
          </a:p>
        </c:rich>
      </c:tx>
      <c:layout>
        <c:manualLayout>
          <c:xMode val="edge"/>
          <c:yMode val="edge"/>
          <c:x val="6.1225632596896298E-2"/>
          <c:y val="1.54798761609907E-2"/>
        </c:manualLayout>
      </c:layout>
      <c:overlay val="0"/>
    </c:title>
    <c:autoTitleDeleted val="0"/>
    <c:plotArea>
      <c:layout/>
      <c:pieChart>
        <c:varyColors val="1"/>
        <c:ser>
          <c:idx val="0"/>
          <c:order val="0"/>
          <c:dPt>
            <c:idx val="0"/>
            <c:bubble3D val="0"/>
            <c:spPr>
              <a:solidFill>
                <a:schemeClr val="accent5"/>
              </a:solidFill>
            </c:spPr>
            <c:extLst xmlns:c16r2="http://schemas.microsoft.com/office/drawing/2015/06/chart">
              <c:ext xmlns:c16="http://schemas.microsoft.com/office/drawing/2014/chart" uri="{C3380CC4-5D6E-409C-BE32-E72D297353CC}">
                <c16:uniqueId val="{00000001-7F57-4E4F-9065-92861CACD38A}"/>
              </c:ext>
            </c:extLst>
          </c:dPt>
          <c:dPt>
            <c:idx val="1"/>
            <c:bubble3D val="0"/>
            <c:spPr>
              <a:solidFill>
                <a:schemeClr val="accent2">
                  <a:lumMod val="60000"/>
                  <a:lumOff val="40000"/>
                </a:schemeClr>
              </a:solidFill>
            </c:spPr>
            <c:extLst xmlns:c16r2="http://schemas.microsoft.com/office/drawing/2015/06/chart">
              <c:ext xmlns:c16="http://schemas.microsoft.com/office/drawing/2014/chart" uri="{C3380CC4-5D6E-409C-BE32-E72D297353CC}">
                <c16:uniqueId val="{00000003-7F57-4E4F-9065-92861CACD38A}"/>
              </c:ext>
            </c:extLst>
          </c:dPt>
          <c:dPt>
            <c:idx val="2"/>
            <c:bubble3D val="0"/>
            <c:spPr>
              <a:solidFill>
                <a:schemeClr val="accent3"/>
              </a:solidFill>
            </c:spPr>
            <c:extLst xmlns:c16r2="http://schemas.microsoft.com/office/drawing/2015/06/chart">
              <c:ext xmlns:c16="http://schemas.microsoft.com/office/drawing/2014/chart" uri="{C3380CC4-5D6E-409C-BE32-E72D297353CC}">
                <c16:uniqueId val="{00000005-7F57-4E4F-9065-92861CACD38A}"/>
              </c:ext>
            </c:extLst>
          </c:dPt>
          <c:dPt>
            <c:idx val="3"/>
            <c:bubble3D val="0"/>
            <c:spPr>
              <a:solidFill>
                <a:srgbClr val="FF9966"/>
              </a:solidFill>
            </c:spPr>
            <c:extLst xmlns:c16r2="http://schemas.microsoft.com/office/drawing/2015/06/chart">
              <c:ext xmlns:c16="http://schemas.microsoft.com/office/drawing/2014/chart" uri="{C3380CC4-5D6E-409C-BE32-E72D297353CC}">
                <c16:uniqueId val="{00000007-7F57-4E4F-9065-92861CACD38A}"/>
              </c:ext>
            </c:extLst>
          </c:dPt>
          <c:dPt>
            <c:idx val="4"/>
            <c:bubble3D val="0"/>
            <c:spPr>
              <a:solidFill>
                <a:srgbClr val="CC66FF"/>
              </a:solidFill>
            </c:spPr>
            <c:extLst xmlns:c16r2="http://schemas.microsoft.com/office/drawing/2015/06/chart">
              <c:ext xmlns:c16="http://schemas.microsoft.com/office/drawing/2014/chart" uri="{C3380CC4-5D6E-409C-BE32-E72D297353CC}">
                <c16:uniqueId val="{00000009-7F57-4E4F-9065-92861CACD38A}"/>
              </c:ext>
            </c:extLst>
          </c:dPt>
          <c:dPt>
            <c:idx val="5"/>
            <c:bubble3D val="0"/>
            <c:spPr>
              <a:solidFill>
                <a:schemeClr val="accent2"/>
              </a:solidFill>
            </c:spPr>
            <c:extLst xmlns:c16r2="http://schemas.microsoft.com/office/drawing/2015/06/chart">
              <c:ext xmlns:c16="http://schemas.microsoft.com/office/drawing/2014/chart" uri="{C3380CC4-5D6E-409C-BE32-E72D297353CC}">
                <c16:uniqueId val="{0000000B-7F57-4E4F-9065-92861CACD38A}"/>
              </c:ext>
            </c:extLst>
          </c:dPt>
          <c:dLbls>
            <c:spPr>
              <a:noFill/>
              <a:ln>
                <a:noFill/>
              </a:ln>
              <a:effectLst/>
            </c:spPr>
            <c:txPr>
              <a:bodyPr/>
              <a:lstStyle/>
              <a:p>
                <a:pPr>
                  <a:defRPr b="1">
                    <a:solidFill>
                      <a:schemeClr val="accent2">
                        <a:lumMod val="75000"/>
                      </a:schemeClr>
                    </a:solidFill>
                  </a:defRPr>
                </a:pPr>
                <a:endParaRPr lang="en-US"/>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15:layout/>
              </c:ext>
            </c:extLst>
          </c:dLbls>
          <c:cat>
            <c:strRef>
              <c:f>'Chart 8 Aspire Grant'!$A$4:$A$6</c:f>
              <c:strCache>
                <c:ptCount val="3"/>
                <c:pt idx="0">
                  <c:v>Yes</c:v>
                </c:pt>
                <c:pt idx="1">
                  <c:v>No</c:v>
                </c:pt>
                <c:pt idx="2">
                  <c:v>Don't Know </c:v>
                </c:pt>
              </c:strCache>
            </c:strRef>
          </c:cat>
          <c:val>
            <c:numRef>
              <c:f>'Chart 8 Aspire Grant'!$B$4:$B$6</c:f>
              <c:numCache>
                <c:formatCode>General</c:formatCode>
                <c:ptCount val="3"/>
                <c:pt idx="0">
                  <c:v>387</c:v>
                </c:pt>
                <c:pt idx="1">
                  <c:v>243</c:v>
                </c:pt>
                <c:pt idx="2">
                  <c:v>11</c:v>
                </c:pt>
              </c:numCache>
            </c:numRef>
          </c:val>
          <c:extLst xmlns:c16r2="http://schemas.microsoft.com/office/drawing/2015/06/chart">
            <c:ext xmlns:c16="http://schemas.microsoft.com/office/drawing/2014/chart" uri="{C3380CC4-5D6E-409C-BE32-E72D297353CC}">
              <c16:uniqueId val="{0000000C-7F57-4E4F-9065-92861CACD38A}"/>
            </c:ext>
          </c:extLst>
        </c:ser>
        <c:dLbls>
          <c:showLegendKey val="0"/>
          <c:showVal val="0"/>
          <c:showCatName val="0"/>
          <c:showSerName val="0"/>
          <c:showPercent val="0"/>
          <c:showBubbleSize val="0"/>
          <c:showLeaderLines val="1"/>
        </c:dLbls>
        <c:firstSliceAng val="0"/>
      </c:pieChart>
    </c:plotArea>
    <c:legend>
      <c:legendPos val="r"/>
      <c:layout/>
      <c:overlay val="0"/>
      <c:txPr>
        <a:bodyPr/>
        <a:lstStyle/>
        <a:p>
          <a:pPr>
            <a:defRPr>
              <a:solidFill>
                <a:schemeClr val="accent2">
                  <a:lumMod val="75000"/>
                </a:schemeClr>
              </a:solidFill>
            </a:defRPr>
          </a:pPr>
          <a:endParaRPr lang="en-US"/>
        </a:p>
      </c:txPr>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D14CDF-E540-E844-AB72-180581AEF05C}" type="doc">
      <dgm:prSet loTypeId="urn:microsoft.com/office/officeart/2005/8/layout/vList6" loCatId="" qsTypeId="urn:microsoft.com/office/officeart/2005/8/quickstyle/simple1" qsCatId="simple" csTypeId="urn:microsoft.com/office/officeart/2005/8/colors/accent1_2" csCatId="accent1" phldr="1"/>
      <dgm:spPr/>
      <dgm:t>
        <a:bodyPr/>
        <a:lstStyle/>
        <a:p>
          <a:endParaRPr lang="en-US"/>
        </a:p>
      </dgm:t>
    </dgm:pt>
    <dgm:pt modelId="{0065557D-8E7B-A84E-9E17-93D54A69A34F}">
      <dgm:prSet phldrT="[Text]"/>
      <dgm:spPr/>
      <dgm:t>
        <a:bodyPr/>
        <a:lstStyle/>
        <a:p>
          <a:r>
            <a:rPr lang="en-US" dirty="0"/>
            <a:t>Use of Space</a:t>
          </a:r>
        </a:p>
      </dgm:t>
    </dgm:pt>
    <dgm:pt modelId="{ED5ADA85-0939-284D-B69C-09A4129695F3}" type="parTrans" cxnId="{02FD57F0-71A2-9941-A1C8-8F0B4722B31D}">
      <dgm:prSet/>
      <dgm:spPr/>
      <dgm:t>
        <a:bodyPr/>
        <a:lstStyle/>
        <a:p>
          <a:endParaRPr lang="en-US"/>
        </a:p>
      </dgm:t>
    </dgm:pt>
    <dgm:pt modelId="{FC7C31C7-A161-CE4D-A8FA-B9274B4CCF46}" type="sibTrans" cxnId="{02FD57F0-71A2-9941-A1C8-8F0B4722B31D}">
      <dgm:prSet/>
      <dgm:spPr/>
      <dgm:t>
        <a:bodyPr/>
        <a:lstStyle/>
        <a:p>
          <a:endParaRPr lang="en-US"/>
        </a:p>
      </dgm:t>
    </dgm:pt>
    <dgm:pt modelId="{F41D524B-5A07-1443-A9A3-F324DDE61C8B}">
      <dgm:prSet phldrT="[Text]"/>
      <dgm:spPr/>
      <dgm:t>
        <a:bodyPr/>
        <a:lstStyle/>
        <a:p>
          <a:r>
            <a:rPr lang="en-US" dirty="0">
              <a:solidFill>
                <a:schemeClr val="accent2">
                  <a:lumMod val="75000"/>
                </a:schemeClr>
              </a:solidFill>
            </a:rPr>
            <a:t>More quieter spaces</a:t>
          </a:r>
        </a:p>
      </dgm:t>
    </dgm:pt>
    <dgm:pt modelId="{300674EA-F74A-5543-A0B4-3A6E07BC1389}" type="parTrans" cxnId="{1AB56AD5-BE39-9547-8BA0-DE609BD08771}">
      <dgm:prSet/>
      <dgm:spPr/>
      <dgm:t>
        <a:bodyPr/>
        <a:lstStyle/>
        <a:p>
          <a:endParaRPr lang="en-US"/>
        </a:p>
      </dgm:t>
    </dgm:pt>
    <dgm:pt modelId="{3DE41FC5-4358-6648-B763-D90811F73E7E}" type="sibTrans" cxnId="{1AB56AD5-BE39-9547-8BA0-DE609BD08771}">
      <dgm:prSet/>
      <dgm:spPr/>
      <dgm:t>
        <a:bodyPr/>
        <a:lstStyle/>
        <a:p>
          <a:endParaRPr lang="en-US"/>
        </a:p>
      </dgm:t>
    </dgm:pt>
    <dgm:pt modelId="{4CFF6EAB-CD32-2348-9570-BCABE4F4D15F}">
      <dgm:prSet phldrT="[Text]"/>
      <dgm:spPr/>
      <dgm:t>
        <a:bodyPr/>
        <a:lstStyle/>
        <a:p>
          <a:r>
            <a:rPr lang="en-US" dirty="0" err="1">
              <a:solidFill>
                <a:schemeClr val="accent2">
                  <a:lumMod val="75000"/>
                </a:schemeClr>
              </a:solidFill>
            </a:rPr>
            <a:t>Cosier</a:t>
          </a:r>
          <a:r>
            <a:rPr lang="en-US" dirty="0">
              <a:solidFill>
                <a:schemeClr val="accent2">
                  <a:lumMod val="75000"/>
                </a:schemeClr>
              </a:solidFill>
            </a:rPr>
            <a:t> spaces</a:t>
          </a:r>
        </a:p>
      </dgm:t>
    </dgm:pt>
    <dgm:pt modelId="{8F27A672-925B-BD47-91FD-3466241BE026}" type="parTrans" cxnId="{0420FA72-D560-0440-B25A-8E774FF21C8C}">
      <dgm:prSet/>
      <dgm:spPr/>
      <dgm:t>
        <a:bodyPr/>
        <a:lstStyle/>
        <a:p>
          <a:endParaRPr lang="en-US"/>
        </a:p>
      </dgm:t>
    </dgm:pt>
    <dgm:pt modelId="{AB2F434B-3B5A-424C-BBB9-24F79B0ED340}" type="sibTrans" cxnId="{0420FA72-D560-0440-B25A-8E774FF21C8C}">
      <dgm:prSet/>
      <dgm:spPr/>
      <dgm:t>
        <a:bodyPr/>
        <a:lstStyle/>
        <a:p>
          <a:endParaRPr lang="en-US"/>
        </a:p>
      </dgm:t>
    </dgm:pt>
    <dgm:pt modelId="{646CCC08-2C97-CD4C-B628-9C95FDCDB6B4}">
      <dgm:prSet phldrT="[Text]"/>
      <dgm:spPr/>
      <dgm:t>
        <a:bodyPr/>
        <a:lstStyle/>
        <a:p>
          <a:r>
            <a:rPr lang="en-US" dirty="0">
              <a:solidFill>
                <a:schemeClr val="accent2">
                  <a:lumMod val="75000"/>
                </a:schemeClr>
              </a:solidFill>
            </a:rPr>
            <a:t>More outdoor seating areas</a:t>
          </a:r>
        </a:p>
      </dgm:t>
    </dgm:pt>
    <dgm:pt modelId="{C56AEDFB-7E08-F548-8429-1A5DA0A979A7}" type="parTrans" cxnId="{6179B7D9-2A09-C347-A71A-E531B892A069}">
      <dgm:prSet/>
      <dgm:spPr/>
      <dgm:t>
        <a:bodyPr/>
        <a:lstStyle/>
        <a:p>
          <a:endParaRPr lang="en-US"/>
        </a:p>
      </dgm:t>
    </dgm:pt>
    <dgm:pt modelId="{1D73EFAB-5487-F04A-A9B8-4DA5E0C76E4D}" type="sibTrans" cxnId="{6179B7D9-2A09-C347-A71A-E531B892A069}">
      <dgm:prSet/>
      <dgm:spPr/>
      <dgm:t>
        <a:bodyPr/>
        <a:lstStyle/>
        <a:p>
          <a:endParaRPr lang="en-US"/>
        </a:p>
      </dgm:t>
    </dgm:pt>
    <dgm:pt modelId="{9CB6F821-06DC-6E4E-944B-FF6904E7841D}">
      <dgm:prSet phldrT="[Text]"/>
      <dgm:spPr/>
      <dgm:t>
        <a:bodyPr/>
        <a:lstStyle/>
        <a:p>
          <a:endParaRPr lang="en-US" dirty="0"/>
        </a:p>
      </dgm:t>
    </dgm:pt>
    <dgm:pt modelId="{1A2473D8-1759-E147-A151-46A0CE18D71B}" type="parTrans" cxnId="{C56053C4-85B0-D547-BF09-5785DC4D7159}">
      <dgm:prSet/>
      <dgm:spPr/>
      <dgm:t>
        <a:bodyPr/>
        <a:lstStyle/>
        <a:p>
          <a:endParaRPr lang="en-US"/>
        </a:p>
      </dgm:t>
    </dgm:pt>
    <dgm:pt modelId="{AC95DDE8-0C9F-AD42-8533-D7E7C707A3A5}" type="sibTrans" cxnId="{C56053C4-85B0-D547-BF09-5785DC4D7159}">
      <dgm:prSet/>
      <dgm:spPr/>
      <dgm:t>
        <a:bodyPr/>
        <a:lstStyle/>
        <a:p>
          <a:endParaRPr lang="en-US"/>
        </a:p>
      </dgm:t>
    </dgm:pt>
    <dgm:pt modelId="{43A593B4-136B-7747-BDC8-1EE8631DBE28}">
      <dgm:prSet phldrT="[Text]"/>
      <dgm:spPr/>
      <dgm:t>
        <a:bodyPr/>
        <a:lstStyle/>
        <a:p>
          <a:r>
            <a:rPr lang="en-US" dirty="0">
              <a:solidFill>
                <a:schemeClr val="accent2">
                  <a:lumMod val="75000"/>
                </a:schemeClr>
              </a:solidFill>
            </a:rPr>
            <a:t>More spaces for meetings</a:t>
          </a:r>
        </a:p>
      </dgm:t>
    </dgm:pt>
    <dgm:pt modelId="{D820E77A-17E6-6140-BE37-6FD29AE29E75}" type="parTrans" cxnId="{E70C0DE7-516A-4D42-BA4C-2FB560EEAD7F}">
      <dgm:prSet/>
      <dgm:spPr/>
      <dgm:t>
        <a:bodyPr/>
        <a:lstStyle/>
        <a:p>
          <a:endParaRPr lang="en-US"/>
        </a:p>
      </dgm:t>
    </dgm:pt>
    <dgm:pt modelId="{DE43359C-BA51-9641-8814-64FFBC4FC636}" type="sibTrans" cxnId="{E70C0DE7-516A-4D42-BA4C-2FB560EEAD7F}">
      <dgm:prSet/>
      <dgm:spPr/>
      <dgm:t>
        <a:bodyPr/>
        <a:lstStyle/>
        <a:p>
          <a:endParaRPr lang="en-US"/>
        </a:p>
      </dgm:t>
    </dgm:pt>
    <dgm:pt modelId="{6B47EC9F-D591-E849-B1D0-F427E0ED2EB8}">
      <dgm:prSet phldrT="[Text]"/>
      <dgm:spPr/>
      <dgm:t>
        <a:bodyPr/>
        <a:lstStyle/>
        <a:p>
          <a:r>
            <a:rPr lang="en-US" dirty="0">
              <a:solidFill>
                <a:schemeClr val="accent2">
                  <a:lumMod val="75000"/>
                </a:schemeClr>
              </a:solidFill>
            </a:rPr>
            <a:t>More group areas</a:t>
          </a:r>
        </a:p>
      </dgm:t>
    </dgm:pt>
    <dgm:pt modelId="{31151F0A-9FEC-914A-A2F2-F5B36C08CBA9}" type="parTrans" cxnId="{4B0D9913-14AC-C94C-9EBE-0B1DAF4CB1FA}">
      <dgm:prSet/>
      <dgm:spPr/>
      <dgm:t>
        <a:bodyPr/>
        <a:lstStyle/>
        <a:p>
          <a:endParaRPr lang="en-US"/>
        </a:p>
      </dgm:t>
    </dgm:pt>
    <dgm:pt modelId="{0A7C6BC9-D36B-C947-A3D2-62588976A57B}" type="sibTrans" cxnId="{4B0D9913-14AC-C94C-9EBE-0B1DAF4CB1FA}">
      <dgm:prSet/>
      <dgm:spPr/>
      <dgm:t>
        <a:bodyPr/>
        <a:lstStyle/>
        <a:p>
          <a:endParaRPr lang="en-US"/>
        </a:p>
      </dgm:t>
    </dgm:pt>
    <dgm:pt modelId="{FD6C7E69-5A91-BB46-8C05-7155096D8B38}">
      <dgm:prSet phldrT="[Text]"/>
      <dgm:spPr/>
      <dgm:t>
        <a:bodyPr/>
        <a:lstStyle/>
        <a:p>
          <a:r>
            <a:rPr lang="en-US" dirty="0">
              <a:solidFill>
                <a:schemeClr val="accent2">
                  <a:lumMod val="75000"/>
                </a:schemeClr>
              </a:solidFill>
            </a:rPr>
            <a:t>More private spaces </a:t>
          </a:r>
        </a:p>
      </dgm:t>
    </dgm:pt>
    <dgm:pt modelId="{73521C7A-F813-A24A-86F6-A2D676CBFA2D}" type="parTrans" cxnId="{AF9D05E8-103A-504D-A3C4-4A4DEC44D360}">
      <dgm:prSet/>
      <dgm:spPr/>
      <dgm:t>
        <a:bodyPr/>
        <a:lstStyle/>
        <a:p>
          <a:endParaRPr lang="en-US"/>
        </a:p>
      </dgm:t>
    </dgm:pt>
    <dgm:pt modelId="{E261DB82-CDD1-C441-BEF4-AF6D0C405DCB}" type="sibTrans" cxnId="{AF9D05E8-103A-504D-A3C4-4A4DEC44D360}">
      <dgm:prSet/>
      <dgm:spPr/>
      <dgm:t>
        <a:bodyPr/>
        <a:lstStyle/>
        <a:p>
          <a:endParaRPr lang="en-US"/>
        </a:p>
      </dgm:t>
    </dgm:pt>
    <dgm:pt modelId="{880E0C05-88E9-594A-BA97-121E0EC847DB}">
      <dgm:prSet phldrT="[Text]"/>
      <dgm:spPr/>
      <dgm:t>
        <a:bodyPr/>
        <a:lstStyle/>
        <a:p>
          <a:r>
            <a:rPr lang="en-US" dirty="0">
              <a:solidFill>
                <a:schemeClr val="accent2">
                  <a:lumMod val="75000"/>
                </a:schemeClr>
              </a:solidFill>
            </a:rPr>
            <a:t>More spaces suiting different needs, e.g. Muslim females</a:t>
          </a:r>
        </a:p>
      </dgm:t>
    </dgm:pt>
    <dgm:pt modelId="{F407105A-2D6D-1343-9426-7EBFEAD753AA}" type="parTrans" cxnId="{FB8CD856-5FBD-104B-8642-79AE0721D5F4}">
      <dgm:prSet/>
      <dgm:spPr/>
      <dgm:t>
        <a:bodyPr/>
        <a:lstStyle/>
        <a:p>
          <a:endParaRPr lang="en-US"/>
        </a:p>
      </dgm:t>
    </dgm:pt>
    <dgm:pt modelId="{7E172E7F-8DF2-ED49-8F7B-20B6A55EDF71}" type="sibTrans" cxnId="{FB8CD856-5FBD-104B-8642-79AE0721D5F4}">
      <dgm:prSet/>
      <dgm:spPr/>
      <dgm:t>
        <a:bodyPr/>
        <a:lstStyle/>
        <a:p>
          <a:endParaRPr lang="en-US"/>
        </a:p>
      </dgm:t>
    </dgm:pt>
    <dgm:pt modelId="{9DCFF435-9D8B-C74A-81A7-442C2C7C1AD9}" type="pres">
      <dgm:prSet presAssocID="{46D14CDF-E540-E844-AB72-180581AEF05C}" presName="Name0" presStyleCnt="0">
        <dgm:presLayoutVars>
          <dgm:dir/>
          <dgm:animLvl val="lvl"/>
          <dgm:resizeHandles/>
        </dgm:presLayoutVars>
      </dgm:prSet>
      <dgm:spPr/>
      <dgm:t>
        <a:bodyPr/>
        <a:lstStyle/>
        <a:p>
          <a:endParaRPr lang="en-GB"/>
        </a:p>
      </dgm:t>
    </dgm:pt>
    <dgm:pt modelId="{BFBF16B0-D0CD-0043-A292-280264F8D502}" type="pres">
      <dgm:prSet presAssocID="{0065557D-8E7B-A84E-9E17-93D54A69A34F}" presName="linNode" presStyleCnt="0"/>
      <dgm:spPr/>
    </dgm:pt>
    <dgm:pt modelId="{E827FB0C-44A9-7747-982D-AE99A11B4E18}" type="pres">
      <dgm:prSet presAssocID="{0065557D-8E7B-A84E-9E17-93D54A69A34F}" presName="parentShp" presStyleLbl="node1" presStyleIdx="0" presStyleCnt="1">
        <dgm:presLayoutVars>
          <dgm:bulletEnabled val="1"/>
        </dgm:presLayoutVars>
      </dgm:prSet>
      <dgm:spPr/>
      <dgm:t>
        <a:bodyPr/>
        <a:lstStyle/>
        <a:p>
          <a:endParaRPr lang="en-GB"/>
        </a:p>
      </dgm:t>
    </dgm:pt>
    <dgm:pt modelId="{80871CC2-91EF-8A48-B246-16D85A016F28}" type="pres">
      <dgm:prSet presAssocID="{0065557D-8E7B-A84E-9E17-93D54A69A34F}" presName="childShp" presStyleLbl="bgAccFollowNode1" presStyleIdx="0" presStyleCnt="1" custScaleX="149885">
        <dgm:presLayoutVars>
          <dgm:bulletEnabled val="1"/>
        </dgm:presLayoutVars>
      </dgm:prSet>
      <dgm:spPr/>
      <dgm:t>
        <a:bodyPr/>
        <a:lstStyle/>
        <a:p>
          <a:endParaRPr lang="en-GB"/>
        </a:p>
      </dgm:t>
    </dgm:pt>
  </dgm:ptLst>
  <dgm:cxnLst>
    <dgm:cxn modelId="{202F296B-24EE-EF43-834D-5AF4F82D0E2E}" type="presOf" srcId="{9CB6F821-06DC-6E4E-944B-FF6904E7841D}" destId="{80871CC2-91EF-8A48-B246-16D85A016F28}" srcOrd="0" destOrd="7" presId="urn:microsoft.com/office/officeart/2005/8/layout/vList6"/>
    <dgm:cxn modelId="{1AB56AD5-BE39-9547-8BA0-DE609BD08771}" srcId="{0065557D-8E7B-A84E-9E17-93D54A69A34F}" destId="{F41D524B-5A07-1443-A9A3-F324DDE61C8B}" srcOrd="0" destOrd="0" parTransId="{300674EA-F74A-5543-A0B4-3A6E07BC1389}" sibTransId="{3DE41FC5-4358-6648-B763-D90811F73E7E}"/>
    <dgm:cxn modelId="{AF9D05E8-103A-504D-A3C4-4A4DEC44D360}" srcId="{0065557D-8E7B-A84E-9E17-93D54A69A34F}" destId="{FD6C7E69-5A91-BB46-8C05-7155096D8B38}" srcOrd="5" destOrd="0" parTransId="{73521C7A-F813-A24A-86F6-A2D676CBFA2D}" sibTransId="{E261DB82-CDD1-C441-BEF4-AF6D0C405DCB}"/>
    <dgm:cxn modelId="{0420FA72-D560-0440-B25A-8E774FF21C8C}" srcId="{0065557D-8E7B-A84E-9E17-93D54A69A34F}" destId="{4CFF6EAB-CD32-2348-9570-BCABE4F4D15F}" srcOrd="2" destOrd="0" parTransId="{8F27A672-925B-BD47-91FD-3466241BE026}" sibTransId="{AB2F434B-3B5A-424C-BBB9-24F79B0ED340}"/>
    <dgm:cxn modelId="{FB8CD856-5FBD-104B-8642-79AE0721D5F4}" srcId="{0065557D-8E7B-A84E-9E17-93D54A69A34F}" destId="{880E0C05-88E9-594A-BA97-121E0EC847DB}" srcOrd="6" destOrd="0" parTransId="{F407105A-2D6D-1343-9426-7EBFEAD753AA}" sibTransId="{7E172E7F-8DF2-ED49-8F7B-20B6A55EDF71}"/>
    <dgm:cxn modelId="{7AD4436C-C7ED-0B4B-8CB4-F3F73E77C448}" type="presOf" srcId="{43A593B4-136B-7747-BDC8-1EE8631DBE28}" destId="{80871CC2-91EF-8A48-B246-16D85A016F28}" srcOrd="0" destOrd="3" presId="urn:microsoft.com/office/officeart/2005/8/layout/vList6"/>
    <dgm:cxn modelId="{D44BB8C5-5B8F-AB4B-9B57-178E2BCCFD2A}" type="presOf" srcId="{46D14CDF-E540-E844-AB72-180581AEF05C}" destId="{9DCFF435-9D8B-C74A-81A7-442C2C7C1AD9}" srcOrd="0" destOrd="0" presId="urn:microsoft.com/office/officeart/2005/8/layout/vList6"/>
    <dgm:cxn modelId="{4B0D9913-14AC-C94C-9EBE-0B1DAF4CB1FA}" srcId="{0065557D-8E7B-A84E-9E17-93D54A69A34F}" destId="{6B47EC9F-D591-E849-B1D0-F427E0ED2EB8}" srcOrd="4" destOrd="0" parTransId="{31151F0A-9FEC-914A-A2F2-F5B36C08CBA9}" sibTransId="{0A7C6BC9-D36B-C947-A3D2-62588976A57B}"/>
    <dgm:cxn modelId="{EDDFC0FD-C5BF-394B-A380-51896712021C}" type="presOf" srcId="{FD6C7E69-5A91-BB46-8C05-7155096D8B38}" destId="{80871CC2-91EF-8A48-B246-16D85A016F28}" srcOrd="0" destOrd="5" presId="urn:microsoft.com/office/officeart/2005/8/layout/vList6"/>
    <dgm:cxn modelId="{CD149323-DD5B-9949-B4AE-27D1C9FBB0F9}" type="presOf" srcId="{0065557D-8E7B-A84E-9E17-93D54A69A34F}" destId="{E827FB0C-44A9-7747-982D-AE99A11B4E18}" srcOrd="0" destOrd="0" presId="urn:microsoft.com/office/officeart/2005/8/layout/vList6"/>
    <dgm:cxn modelId="{02FD57F0-71A2-9941-A1C8-8F0B4722B31D}" srcId="{46D14CDF-E540-E844-AB72-180581AEF05C}" destId="{0065557D-8E7B-A84E-9E17-93D54A69A34F}" srcOrd="0" destOrd="0" parTransId="{ED5ADA85-0939-284D-B69C-09A4129695F3}" sibTransId="{FC7C31C7-A161-CE4D-A8FA-B9274B4CCF46}"/>
    <dgm:cxn modelId="{5D9CFB8A-1D2B-384A-AED4-F0971F760B0D}" type="presOf" srcId="{F41D524B-5A07-1443-A9A3-F324DDE61C8B}" destId="{80871CC2-91EF-8A48-B246-16D85A016F28}" srcOrd="0" destOrd="0" presId="urn:microsoft.com/office/officeart/2005/8/layout/vList6"/>
    <dgm:cxn modelId="{6179B7D9-2A09-C347-A71A-E531B892A069}" srcId="{0065557D-8E7B-A84E-9E17-93D54A69A34F}" destId="{646CCC08-2C97-CD4C-B628-9C95FDCDB6B4}" srcOrd="1" destOrd="0" parTransId="{C56AEDFB-7E08-F548-8429-1A5DA0A979A7}" sibTransId="{1D73EFAB-5487-F04A-A9B8-4DA5E0C76E4D}"/>
    <dgm:cxn modelId="{5DF7B5C5-37D7-F64E-9A26-9FD5B471110A}" type="presOf" srcId="{6B47EC9F-D591-E849-B1D0-F427E0ED2EB8}" destId="{80871CC2-91EF-8A48-B246-16D85A016F28}" srcOrd="0" destOrd="4" presId="urn:microsoft.com/office/officeart/2005/8/layout/vList6"/>
    <dgm:cxn modelId="{160FBC0D-740D-D440-88AD-62C6AC39732D}" type="presOf" srcId="{880E0C05-88E9-594A-BA97-121E0EC847DB}" destId="{80871CC2-91EF-8A48-B246-16D85A016F28}" srcOrd="0" destOrd="6" presId="urn:microsoft.com/office/officeart/2005/8/layout/vList6"/>
    <dgm:cxn modelId="{E2325560-8CD7-4449-980F-7AD7DFC249CC}" type="presOf" srcId="{646CCC08-2C97-CD4C-B628-9C95FDCDB6B4}" destId="{80871CC2-91EF-8A48-B246-16D85A016F28}" srcOrd="0" destOrd="1" presId="urn:microsoft.com/office/officeart/2005/8/layout/vList6"/>
    <dgm:cxn modelId="{E70C0DE7-516A-4D42-BA4C-2FB560EEAD7F}" srcId="{0065557D-8E7B-A84E-9E17-93D54A69A34F}" destId="{43A593B4-136B-7747-BDC8-1EE8631DBE28}" srcOrd="3" destOrd="0" parTransId="{D820E77A-17E6-6140-BE37-6FD29AE29E75}" sibTransId="{DE43359C-BA51-9641-8814-64FFBC4FC636}"/>
    <dgm:cxn modelId="{5E4BC647-1FEB-844C-A6F1-D541502AB4A4}" type="presOf" srcId="{4CFF6EAB-CD32-2348-9570-BCABE4F4D15F}" destId="{80871CC2-91EF-8A48-B246-16D85A016F28}" srcOrd="0" destOrd="2" presId="urn:microsoft.com/office/officeart/2005/8/layout/vList6"/>
    <dgm:cxn modelId="{C56053C4-85B0-D547-BF09-5785DC4D7159}" srcId="{0065557D-8E7B-A84E-9E17-93D54A69A34F}" destId="{9CB6F821-06DC-6E4E-944B-FF6904E7841D}" srcOrd="7" destOrd="0" parTransId="{1A2473D8-1759-E147-A151-46A0CE18D71B}" sibTransId="{AC95DDE8-0C9F-AD42-8533-D7E7C707A3A5}"/>
    <dgm:cxn modelId="{5E3FA092-CE9A-4A48-A399-338EF3CE4600}" type="presParOf" srcId="{9DCFF435-9D8B-C74A-81A7-442C2C7C1AD9}" destId="{BFBF16B0-D0CD-0043-A292-280264F8D502}" srcOrd="0" destOrd="0" presId="urn:microsoft.com/office/officeart/2005/8/layout/vList6"/>
    <dgm:cxn modelId="{7D0AE28E-ACF9-544C-9358-3EDE5F8A8488}" type="presParOf" srcId="{BFBF16B0-D0CD-0043-A292-280264F8D502}" destId="{E827FB0C-44A9-7747-982D-AE99A11B4E18}" srcOrd="0" destOrd="0" presId="urn:microsoft.com/office/officeart/2005/8/layout/vList6"/>
    <dgm:cxn modelId="{165C353C-C123-984D-82CA-88D83D533537}" type="presParOf" srcId="{BFBF16B0-D0CD-0043-A292-280264F8D502}" destId="{80871CC2-91EF-8A48-B246-16D85A016F2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269F86D-05D6-2D4F-9245-DDD91ADFD495}" type="doc">
      <dgm:prSet loTypeId="urn:microsoft.com/office/officeart/2005/8/layout/vList5" loCatId="" qsTypeId="urn:microsoft.com/office/officeart/2005/8/quickstyle/simple1" qsCatId="simple" csTypeId="urn:microsoft.com/office/officeart/2005/8/colors/colorful5" csCatId="colorful" phldr="1"/>
      <dgm:spPr/>
      <dgm:t>
        <a:bodyPr/>
        <a:lstStyle/>
        <a:p>
          <a:endParaRPr lang="en-US"/>
        </a:p>
      </dgm:t>
    </dgm:pt>
    <dgm:pt modelId="{4B38EE85-FFD8-984B-A82D-885A0290F7AA}">
      <dgm:prSet phldrT="[Text]"/>
      <dgm:spPr/>
      <dgm:t>
        <a:bodyPr/>
        <a:lstStyle/>
        <a:p>
          <a:r>
            <a:rPr lang="en-US" dirty="0"/>
            <a:t>Employability / careers</a:t>
          </a:r>
        </a:p>
      </dgm:t>
    </dgm:pt>
    <dgm:pt modelId="{5B1E1DBF-5008-A541-8205-3C65C76F792A}" type="parTrans" cxnId="{3BE0BAB7-55CF-1F41-AAF6-8E9CE1D7EFE6}">
      <dgm:prSet/>
      <dgm:spPr/>
      <dgm:t>
        <a:bodyPr/>
        <a:lstStyle/>
        <a:p>
          <a:endParaRPr lang="en-US"/>
        </a:p>
      </dgm:t>
    </dgm:pt>
    <dgm:pt modelId="{A7474D2C-DEE3-7D44-B0CD-4E0B26B18F4C}" type="sibTrans" cxnId="{3BE0BAB7-55CF-1F41-AAF6-8E9CE1D7EFE6}">
      <dgm:prSet/>
      <dgm:spPr/>
      <dgm:t>
        <a:bodyPr/>
        <a:lstStyle/>
        <a:p>
          <a:endParaRPr lang="en-US"/>
        </a:p>
      </dgm:t>
    </dgm:pt>
    <dgm:pt modelId="{BD630DB8-A106-7447-87B1-C7148A160BB0}">
      <dgm:prSet phldrT="[Text]"/>
      <dgm:spPr/>
      <dgm:t>
        <a:bodyPr/>
        <a:lstStyle/>
        <a:p>
          <a:r>
            <a:rPr lang="en-US" dirty="0">
              <a:solidFill>
                <a:schemeClr val="accent2">
                  <a:lumMod val="75000"/>
                </a:schemeClr>
              </a:solidFill>
            </a:rPr>
            <a:t>Careers advice</a:t>
          </a:r>
        </a:p>
      </dgm:t>
    </dgm:pt>
    <dgm:pt modelId="{298D7283-DF75-E043-8EC3-C33774363663}" type="parTrans" cxnId="{6B868838-3210-1748-89D9-A6ECBE92EF3F}">
      <dgm:prSet/>
      <dgm:spPr/>
      <dgm:t>
        <a:bodyPr/>
        <a:lstStyle/>
        <a:p>
          <a:endParaRPr lang="en-US"/>
        </a:p>
      </dgm:t>
    </dgm:pt>
    <dgm:pt modelId="{9105565E-417D-ED43-906C-98C7203F2281}" type="sibTrans" cxnId="{6B868838-3210-1748-89D9-A6ECBE92EF3F}">
      <dgm:prSet/>
      <dgm:spPr/>
      <dgm:t>
        <a:bodyPr/>
        <a:lstStyle/>
        <a:p>
          <a:endParaRPr lang="en-US"/>
        </a:p>
      </dgm:t>
    </dgm:pt>
    <dgm:pt modelId="{E02658F7-332F-3549-89D0-D9A332E76130}">
      <dgm:prSet phldrT="[Text]"/>
      <dgm:spPr/>
      <dgm:t>
        <a:bodyPr/>
        <a:lstStyle/>
        <a:p>
          <a:r>
            <a:rPr lang="en-US" dirty="0"/>
            <a:t>Events and activities</a:t>
          </a:r>
        </a:p>
      </dgm:t>
    </dgm:pt>
    <dgm:pt modelId="{0C95F252-758B-124F-9D18-3C08694D4BEA}" type="parTrans" cxnId="{AA49192A-D9DC-8B46-9099-6177499B0114}">
      <dgm:prSet/>
      <dgm:spPr/>
      <dgm:t>
        <a:bodyPr/>
        <a:lstStyle/>
        <a:p>
          <a:endParaRPr lang="en-US"/>
        </a:p>
      </dgm:t>
    </dgm:pt>
    <dgm:pt modelId="{8EAC2260-27E8-964F-B33F-6E96B354E20F}" type="sibTrans" cxnId="{AA49192A-D9DC-8B46-9099-6177499B0114}">
      <dgm:prSet/>
      <dgm:spPr/>
      <dgm:t>
        <a:bodyPr/>
        <a:lstStyle/>
        <a:p>
          <a:endParaRPr lang="en-US"/>
        </a:p>
      </dgm:t>
    </dgm:pt>
    <dgm:pt modelId="{225D091D-E68F-8A42-8139-A71391D00868}">
      <dgm:prSet phldrT="[Text]"/>
      <dgm:spPr/>
      <dgm:t>
        <a:bodyPr/>
        <a:lstStyle/>
        <a:p>
          <a:r>
            <a:rPr lang="en-US" dirty="0">
              <a:solidFill>
                <a:schemeClr val="accent2">
                  <a:lumMod val="75000"/>
                </a:schemeClr>
              </a:solidFill>
            </a:rPr>
            <a:t>Course specific activities</a:t>
          </a:r>
        </a:p>
      </dgm:t>
    </dgm:pt>
    <dgm:pt modelId="{3F0381CF-1B67-174C-86AD-042AEEAE19D7}" type="parTrans" cxnId="{405F025B-C5A5-344D-978A-E95767E1A234}">
      <dgm:prSet/>
      <dgm:spPr/>
      <dgm:t>
        <a:bodyPr/>
        <a:lstStyle/>
        <a:p>
          <a:endParaRPr lang="en-US"/>
        </a:p>
      </dgm:t>
    </dgm:pt>
    <dgm:pt modelId="{8A3C7013-653E-0E47-99B5-F271E1F78325}" type="sibTrans" cxnId="{405F025B-C5A5-344D-978A-E95767E1A234}">
      <dgm:prSet/>
      <dgm:spPr/>
      <dgm:t>
        <a:bodyPr/>
        <a:lstStyle/>
        <a:p>
          <a:endParaRPr lang="en-US"/>
        </a:p>
      </dgm:t>
    </dgm:pt>
    <dgm:pt modelId="{16A419E5-1BE6-A54B-962B-CCF22FDAC148}">
      <dgm:prSet phldrT="[Text]"/>
      <dgm:spPr/>
      <dgm:t>
        <a:bodyPr/>
        <a:lstStyle/>
        <a:p>
          <a:r>
            <a:rPr lang="en-US" dirty="0"/>
            <a:t>SU Shop</a:t>
          </a:r>
        </a:p>
      </dgm:t>
    </dgm:pt>
    <dgm:pt modelId="{D3CCB3C4-5805-E646-A4DB-8C18FD2AE281}" type="parTrans" cxnId="{93129DD2-CF6B-3B41-AABD-A772956EB9EF}">
      <dgm:prSet/>
      <dgm:spPr/>
      <dgm:t>
        <a:bodyPr/>
        <a:lstStyle/>
        <a:p>
          <a:endParaRPr lang="en-US"/>
        </a:p>
      </dgm:t>
    </dgm:pt>
    <dgm:pt modelId="{069BBBBD-EE5E-7946-8675-3AFA931F1DCD}" type="sibTrans" cxnId="{93129DD2-CF6B-3B41-AABD-A772956EB9EF}">
      <dgm:prSet/>
      <dgm:spPr/>
      <dgm:t>
        <a:bodyPr/>
        <a:lstStyle/>
        <a:p>
          <a:endParaRPr lang="en-US"/>
        </a:p>
      </dgm:t>
    </dgm:pt>
    <dgm:pt modelId="{9A79049F-7FBA-3E4E-974C-73F4EA537375}">
      <dgm:prSet phldrT="[Text]"/>
      <dgm:spPr/>
      <dgm:t>
        <a:bodyPr/>
        <a:lstStyle/>
        <a:p>
          <a:r>
            <a:rPr lang="en-US" dirty="0">
              <a:solidFill>
                <a:schemeClr val="accent2">
                  <a:lumMod val="75000"/>
                </a:schemeClr>
              </a:solidFill>
            </a:rPr>
            <a:t>Cheaper options</a:t>
          </a:r>
        </a:p>
      </dgm:t>
    </dgm:pt>
    <dgm:pt modelId="{27B9F8B6-460E-7F4C-A59B-AFDB7C79978E}" type="parTrans" cxnId="{BE98EC74-979B-2443-9763-1CF537802C70}">
      <dgm:prSet/>
      <dgm:spPr/>
      <dgm:t>
        <a:bodyPr/>
        <a:lstStyle/>
        <a:p>
          <a:endParaRPr lang="en-US"/>
        </a:p>
      </dgm:t>
    </dgm:pt>
    <dgm:pt modelId="{1B45D5B3-6620-E04F-B28E-607EA55E06E7}" type="sibTrans" cxnId="{BE98EC74-979B-2443-9763-1CF537802C70}">
      <dgm:prSet/>
      <dgm:spPr/>
      <dgm:t>
        <a:bodyPr/>
        <a:lstStyle/>
        <a:p>
          <a:endParaRPr lang="en-US"/>
        </a:p>
      </dgm:t>
    </dgm:pt>
    <dgm:pt modelId="{805787E0-7555-6F46-8111-1EDA295E48D9}">
      <dgm:prSet phldrT="[Text]"/>
      <dgm:spPr/>
      <dgm:t>
        <a:bodyPr/>
        <a:lstStyle/>
        <a:p>
          <a:endParaRPr lang="en-US" dirty="0">
            <a:solidFill>
              <a:schemeClr val="accent2">
                <a:lumMod val="75000"/>
              </a:schemeClr>
            </a:solidFill>
          </a:endParaRPr>
        </a:p>
      </dgm:t>
    </dgm:pt>
    <dgm:pt modelId="{12CEA1D7-C674-314A-9528-797AEC11F905}" type="parTrans" cxnId="{4325FDEC-822E-FF45-A982-613609354004}">
      <dgm:prSet/>
      <dgm:spPr/>
      <dgm:t>
        <a:bodyPr/>
        <a:lstStyle/>
        <a:p>
          <a:endParaRPr lang="en-US"/>
        </a:p>
      </dgm:t>
    </dgm:pt>
    <dgm:pt modelId="{C65EB375-B14A-0E4D-BE71-D5F35025FA7D}" type="sibTrans" cxnId="{4325FDEC-822E-FF45-A982-613609354004}">
      <dgm:prSet/>
      <dgm:spPr/>
      <dgm:t>
        <a:bodyPr/>
        <a:lstStyle/>
        <a:p>
          <a:endParaRPr lang="en-US"/>
        </a:p>
      </dgm:t>
    </dgm:pt>
    <dgm:pt modelId="{BB263AD2-B45D-8045-95FC-BAED56410348}">
      <dgm:prSet phldrT="[Text]"/>
      <dgm:spPr/>
      <dgm:t>
        <a:bodyPr/>
        <a:lstStyle/>
        <a:p>
          <a:r>
            <a:rPr lang="en-US" dirty="0">
              <a:solidFill>
                <a:schemeClr val="accent2">
                  <a:lumMod val="75000"/>
                </a:schemeClr>
              </a:solidFill>
            </a:rPr>
            <a:t>Credits for volunteering</a:t>
          </a:r>
        </a:p>
      </dgm:t>
    </dgm:pt>
    <dgm:pt modelId="{FD98F1FC-16DC-C94C-82D9-1D7C60D998F1}" type="parTrans" cxnId="{FA10CE2F-1349-B943-8A32-F21F874DF000}">
      <dgm:prSet/>
      <dgm:spPr/>
    </dgm:pt>
    <dgm:pt modelId="{E343E26E-4C6E-264C-9FD2-BBD733D4A1A3}" type="sibTrans" cxnId="{FA10CE2F-1349-B943-8A32-F21F874DF000}">
      <dgm:prSet/>
      <dgm:spPr/>
    </dgm:pt>
    <dgm:pt modelId="{2B134995-DFC7-4E45-AA87-280D9333A17D}">
      <dgm:prSet phldrT="[Text]"/>
      <dgm:spPr/>
      <dgm:t>
        <a:bodyPr/>
        <a:lstStyle/>
        <a:p>
          <a:r>
            <a:rPr lang="en-US" dirty="0">
              <a:solidFill>
                <a:schemeClr val="accent2">
                  <a:lumMod val="75000"/>
                </a:schemeClr>
              </a:solidFill>
            </a:rPr>
            <a:t>More part time work opportunities</a:t>
          </a:r>
        </a:p>
      </dgm:t>
    </dgm:pt>
    <dgm:pt modelId="{4A69D42F-ED5B-5D4B-9678-1B6257B1085D}" type="parTrans" cxnId="{1A65DB50-20BD-7D48-98FF-03F8C51EE39E}">
      <dgm:prSet/>
      <dgm:spPr/>
    </dgm:pt>
    <dgm:pt modelId="{7E85BC68-7EF5-6748-AF75-01B04366340B}" type="sibTrans" cxnId="{1A65DB50-20BD-7D48-98FF-03F8C51EE39E}">
      <dgm:prSet/>
      <dgm:spPr/>
    </dgm:pt>
    <dgm:pt modelId="{EBF109C5-01E7-614D-B424-FE18AD66A5D7}">
      <dgm:prSet phldrT="[Text]"/>
      <dgm:spPr/>
      <dgm:t>
        <a:bodyPr/>
        <a:lstStyle/>
        <a:p>
          <a:r>
            <a:rPr lang="en-US" dirty="0">
              <a:solidFill>
                <a:schemeClr val="accent2">
                  <a:lumMod val="75000"/>
                </a:schemeClr>
              </a:solidFill>
            </a:rPr>
            <a:t>More information about non-SU jobs for students</a:t>
          </a:r>
        </a:p>
      </dgm:t>
    </dgm:pt>
    <dgm:pt modelId="{671F33F1-A9B2-BC4F-8FDF-2504D8369054}" type="parTrans" cxnId="{C96BCE8A-F6F1-F24E-9C56-454E67411A76}">
      <dgm:prSet/>
      <dgm:spPr/>
    </dgm:pt>
    <dgm:pt modelId="{968F862C-75AA-054F-9D79-10FC0E50A34C}" type="sibTrans" cxnId="{C96BCE8A-F6F1-F24E-9C56-454E67411A76}">
      <dgm:prSet/>
      <dgm:spPr/>
    </dgm:pt>
    <dgm:pt modelId="{C740A977-301D-D94D-A904-2633203CB2F2}">
      <dgm:prSet phldrT="[Text]"/>
      <dgm:spPr/>
      <dgm:t>
        <a:bodyPr/>
        <a:lstStyle/>
        <a:p>
          <a:r>
            <a:rPr lang="en-US" dirty="0">
              <a:solidFill>
                <a:schemeClr val="accent2">
                  <a:lumMod val="75000"/>
                </a:schemeClr>
              </a:solidFill>
            </a:rPr>
            <a:t>Help with start-ups/ entrepreneurship </a:t>
          </a:r>
        </a:p>
      </dgm:t>
    </dgm:pt>
    <dgm:pt modelId="{5A51E7C5-57EF-A741-B73D-03CC14AD0F1D}" type="parTrans" cxnId="{8A3F31D8-AC8A-E74E-A134-37E26706AD30}">
      <dgm:prSet/>
      <dgm:spPr/>
    </dgm:pt>
    <dgm:pt modelId="{B3EB7D23-E5EA-AD4C-80A1-3355E59B7E80}" type="sibTrans" cxnId="{8A3F31D8-AC8A-E74E-A134-37E26706AD30}">
      <dgm:prSet/>
      <dgm:spPr/>
    </dgm:pt>
    <dgm:pt modelId="{1E996967-7749-5540-A9FF-9DE8F19660D3}">
      <dgm:prSet phldrT="[Text]"/>
      <dgm:spPr/>
      <dgm:t>
        <a:bodyPr/>
        <a:lstStyle/>
        <a:p>
          <a:r>
            <a:rPr lang="en-US" dirty="0">
              <a:solidFill>
                <a:schemeClr val="accent2">
                  <a:lumMod val="75000"/>
                </a:schemeClr>
              </a:solidFill>
            </a:rPr>
            <a:t>Activities and celebrations for different ethnic groups</a:t>
          </a:r>
        </a:p>
      </dgm:t>
    </dgm:pt>
    <dgm:pt modelId="{F11B5095-A32C-BA4A-BFF9-778413A1445F}" type="parTrans" cxnId="{EBBEF5C7-DF17-2945-B55A-DF064E6186B3}">
      <dgm:prSet/>
      <dgm:spPr/>
    </dgm:pt>
    <dgm:pt modelId="{A3BA5487-B0A2-F54C-A745-D4131F45234F}" type="sibTrans" cxnId="{EBBEF5C7-DF17-2945-B55A-DF064E6186B3}">
      <dgm:prSet/>
      <dgm:spPr/>
    </dgm:pt>
    <dgm:pt modelId="{5F806FB5-52B8-9642-A8E8-DE296A0C187B}">
      <dgm:prSet phldrT="[Text]"/>
      <dgm:spPr/>
      <dgm:t>
        <a:bodyPr/>
        <a:lstStyle/>
        <a:p>
          <a:r>
            <a:rPr lang="en-US" dirty="0" err="1">
              <a:solidFill>
                <a:schemeClr val="accent2">
                  <a:lumMod val="75000"/>
                </a:schemeClr>
              </a:solidFill>
            </a:rPr>
            <a:t>Publicise</a:t>
          </a:r>
          <a:r>
            <a:rPr lang="en-US" dirty="0">
              <a:solidFill>
                <a:schemeClr val="accent2">
                  <a:lumMod val="75000"/>
                </a:schemeClr>
              </a:solidFill>
            </a:rPr>
            <a:t> events in London</a:t>
          </a:r>
        </a:p>
      </dgm:t>
    </dgm:pt>
    <dgm:pt modelId="{10A84528-775E-234E-8BC9-9D5084FDA958}" type="parTrans" cxnId="{EDD7E38A-9E5F-DD4E-9BE7-9B39132759AA}">
      <dgm:prSet/>
      <dgm:spPr/>
    </dgm:pt>
    <dgm:pt modelId="{B9793B0F-7116-CC42-A818-907C0EC47336}" type="sibTrans" cxnId="{EDD7E38A-9E5F-DD4E-9BE7-9B39132759AA}">
      <dgm:prSet/>
      <dgm:spPr/>
    </dgm:pt>
    <dgm:pt modelId="{B07E0239-4E46-3549-8ACC-11BF64945EFA}">
      <dgm:prSet phldrT="[Text]"/>
      <dgm:spPr/>
      <dgm:t>
        <a:bodyPr/>
        <a:lstStyle/>
        <a:p>
          <a:r>
            <a:rPr lang="en-US" dirty="0">
              <a:solidFill>
                <a:schemeClr val="accent2">
                  <a:lumMod val="75000"/>
                </a:schemeClr>
              </a:solidFill>
            </a:rPr>
            <a:t>Non-drinking activities</a:t>
          </a:r>
        </a:p>
      </dgm:t>
    </dgm:pt>
    <dgm:pt modelId="{01AB508D-BD78-7747-82BA-29163E42B90B}" type="parTrans" cxnId="{E2E7299B-AA80-2543-B964-80E7F83A2637}">
      <dgm:prSet/>
      <dgm:spPr/>
    </dgm:pt>
    <dgm:pt modelId="{7CD728C6-C040-ED4A-9B55-D7994486C530}" type="sibTrans" cxnId="{E2E7299B-AA80-2543-B964-80E7F83A2637}">
      <dgm:prSet/>
      <dgm:spPr/>
    </dgm:pt>
    <dgm:pt modelId="{DBFE42BF-D4EF-534E-9D90-F851C7B6B3F4}">
      <dgm:prSet phldrT="[Text]"/>
      <dgm:spPr/>
      <dgm:t>
        <a:bodyPr/>
        <a:lstStyle/>
        <a:p>
          <a:r>
            <a:rPr lang="en-US" dirty="0">
              <a:solidFill>
                <a:schemeClr val="accent2">
                  <a:lumMod val="75000"/>
                </a:schemeClr>
              </a:solidFill>
            </a:rPr>
            <a:t>Better publicity of campus events</a:t>
          </a:r>
        </a:p>
      </dgm:t>
    </dgm:pt>
    <dgm:pt modelId="{B1F8C663-F837-4A4C-88C8-E0EC2146FB17}" type="parTrans" cxnId="{5B21D17C-E4E9-2E4F-A22F-9FC355C1F6AD}">
      <dgm:prSet/>
      <dgm:spPr/>
    </dgm:pt>
    <dgm:pt modelId="{BB9139BF-7C5B-7542-8100-3AB7455CA61C}" type="sibTrans" cxnId="{5B21D17C-E4E9-2E4F-A22F-9FC355C1F6AD}">
      <dgm:prSet/>
      <dgm:spPr/>
    </dgm:pt>
    <dgm:pt modelId="{726C1F5F-C177-9B48-B082-FE4AE2533ACB}">
      <dgm:prSet phldrT="[Text]"/>
      <dgm:spPr/>
      <dgm:t>
        <a:bodyPr/>
        <a:lstStyle/>
        <a:p>
          <a:r>
            <a:rPr lang="en-US" dirty="0">
              <a:solidFill>
                <a:schemeClr val="accent2">
                  <a:lumMod val="75000"/>
                </a:schemeClr>
              </a:solidFill>
            </a:rPr>
            <a:t>More fruit and veg</a:t>
          </a:r>
        </a:p>
      </dgm:t>
    </dgm:pt>
    <dgm:pt modelId="{6840DCDF-C7B1-AD43-9536-4EFCFB469EFF}" type="parTrans" cxnId="{30A7E8F6-4645-2A40-BEC3-455D0ACE71F7}">
      <dgm:prSet/>
      <dgm:spPr/>
    </dgm:pt>
    <dgm:pt modelId="{6CF9D1E5-403C-1144-916C-6D0ABA1D38F0}" type="sibTrans" cxnId="{30A7E8F6-4645-2A40-BEC3-455D0ACE71F7}">
      <dgm:prSet/>
      <dgm:spPr/>
    </dgm:pt>
    <dgm:pt modelId="{ACA581B5-98F8-2E40-97C8-E9CA5B317447}">
      <dgm:prSet phldrT="[Text]"/>
      <dgm:spPr/>
      <dgm:t>
        <a:bodyPr/>
        <a:lstStyle/>
        <a:p>
          <a:r>
            <a:rPr lang="en-US" dirty="0">
              <a:solidFill>
                <a:schemeClr val="accent2">
                  <a:lumMod val="75000"/>
                </a:schemeClr>
              </a:solidFill>
            </a:rPr>
            <a:t>Lower prices generally</a:t>
          </a:r>
        </a:p>
      </dgm:t>
    </dgm:pt>
    <dgm:pt modelId="{CCE0452A-B83B-1F4F-845A-F44DDF8D9959}" type="parTrans" cxnId="{971CF921-8294-A041-952F-77E33FCA2208}">
      <dgm:prSet/>
      <dgm:spPr/>
    </dgm:pt>
    <dgm:pt modelId="{C277285A-7F07-5F43-B504-0D91FBEC6D8D}" type="sibTrans" cxnId="{971CF921-8294-A041-952F-77E33FCA2208}">
      <dgm:prSet/>
      <dgm:spPr/>
    </dgm:pt>
    <dgm:pt modelId="{D979BA0F-A346-EA43-B597-A0CCC5161341}">
      <dgm:prSet phldrT="[Text]"/>
      <dgm:spPr/>
      <dgm:t>
        <a:bodyPr/>
        <a:lstStyle/>
        <a:p>
          <a:r>
            <a:rPr lang="en-US" dirty="0">
              <a:solidFill>
                <a:schemeClr val="accent2">
                  <a:lumMod val="75000"/>
                </a:schemeClr>
              </a:solidFill>
            </a:rPr>
            <a:t>More frozen food</a:t>
          </a:r>
        </a:p>
      </dgm:t>
    </dgm:pt>
    <dgm:pt modelId="{8935E3AC-CC62-6945-93B1-8AF3DB49C54F}" type="parTrans" cxnId="{F08E0E4F-EF24-8842-AB89-17ABBD3DA4C9}">
      <dgm:prSet/>
      <dgm:spPr/>
    </dgm:pt>
    <dgm:pt modelId="{6CC6855E-A862-3048-B145-71BFB3BF5A13}" type="sibTrans" cxnId="{F08E0E4F-EF24-8842-AB89-17ABBD3DA4C9}">
      <dgm:prSet/>
      <dgm:spPr/>
    </dgm:pt>
    <dgm:pt modelId="{775D8860-D24F-8F4C-9E83-4467C1B81F9D}">
      <dgm:prSet phldrT="[Text]"/>
      <dgm:spPr/>
      <dgm:t>
        <a:bodyPr/>
        <a:lstStyle/>
        <a:p>
          <a:r>
            <a:rPr lang="en-US" dirty="0">
              <a:solidFill>
                <a:schemeClr val="accent2">
                  <a:lumMod val="75000"/>
                </a:schemeClr>
              </a:solidFill>
            </a:rPr>
            <a:t>Quicker service/ less queues</a:t>
          </a:r>
        </a:p>
      </dgm:t>
    </dgm:pt>
    <dgm:pt modelId="{6B1B0FB7-02E9-D445-BEA1-192D55ABF65E}" type="parTrans" cxnId="{EE70D50F-0B7E-9F44-89F9-9468B313233B}">
      <dgm:prSet/>
      <dgm:spPr/>
    </dgm:pt>
    <dgm:pt modelId="{D9D9D992-5731-A747-B69B-23E982CA3007}" type="sibTrans" cxnId="{EE70D50F-0B7E-9F44-89F9-9468B313233B}">
      <dgm:prSet/>
      <dgm:spPr/>
    </dgm:pt>
    <dgm:pt modelId="{0A924F16-7865-6B4F-AF3A-EB7A7A65A569}" type="pres">
      <dgm:prSet presAssocID="{B269F86D-05D6-2D4F-9245-DDD91ADFD495}" presName="Name0" presStyleCnt="0">
        <dgm:presLayoutVars>
          <dgm:dir/>
          <dgm:animLvl val="lvl"/>
          <dgm:resizeHandles val="exact"/>
        </dgm:presLayoutVars>
      </dgm:prSet>
      <dgm:spPr/>
      <dgm:t>
        <a:bodyPr/>
        <a:lstStyle/>
        <a:p>
          <a:endParaRPr lang="en-GB"/>
        </a:p>
      </dgm:t>
    </dgm:pt>
    <dgm:pt modelId="{166F8C96-63C1-9344-97D1-26D2D906E1B2}" type="pres">
      <dgm:prSet presAssocID="{4B38EE85-FFD8-984B-A82D-885A0290F7AA}" presName="linNode" presStyleCnt="0"/>
      <dgm:spPr/>
    </dgm:pt>
    <dgm:pt modelId="{F9E056C0-D629-084C-97B9-A87B387BF572}" type="pres">
      <dgm:prSet presAssocID="{4B38EE85-FFD8-984B-A82D-885A0290F7AA}" presName="parentText" presStyleLbl="node1" presStyleIdx="0" presStyleCnt="3">
        <dgm:presLayoutVars>
          <dgm:chMax val="1"/>
          <dgm:bulletEnabled val="1"/>
        </dgm:presLayoutVars>
      </dgm:prSet>
      <dgm:spPr/>
      <dgm:t>
        <a:bodyPr/>
        <a:lstStyle/>
        <a:p>
          <a:endParaRPr lang="en-GB"/>
        </a:p>
      </dgm:t>
    </dgm:pt>
    <dgm:pt modelId="{5787AA04-4FC3-8A4A-BC80-0B11B0679F07}" type="pres">
      <dgm:prSet presAssocID="{4B38EE85-FFD8-984B-A82D-885A0290F7AA}" presName="descendantText" presStyleLbl="alignAccFollowNode1" presStyleIdx="0" presStyleCnt="3">
        <dgm:presLayoutVars>
          <dgm:bulletEnabled val="1"/>
        </dgm:presLayoutVars>
      </dgm:prSet>
      <dgm:spPr/>
      <dgm:t>
        <a:bodyPr/>
        <a:lstStyle/>
        <a:p>
          <a:endParaRPr lang="en-GB"/>
        </a:p>
      </dgm:t>
    </dgm:pt>
    <dgm:pt modelId="{8B05CAC5-620F-9445-B243-CA1C3F59F8D6}" type="pres">
      <dgm:prSet presAssocID="{A7474D2C-DEE3-7D44-B0CD-4E0B26B18F4C}" presName="sp" presStyleCnt="0"/>
      <dgm:spPr/>
    </dgm:pt>
    <dgm:pt modelId="{9B2FCE1F-755B-4E43-844A-632F1C6F9052}" type="pres">
      <dgm:prSet presAssocID="{E02658F7-332F-3549-89D0-D9A332E76130}" presName="linNode" presStyleCnt="0"/>
      <dgm:spPr/>
    </dgm:pt>
    <dgm:pt modelId="{6F6A2968-FAA6-3946-8607-DB3BC2771BD2}" type="pres">
      <dgm:prSet presAssocID="{E02658F7-332F-3549-89D0-D9A332E76130}" presName="parentText" presStyleLbl="node1" presStyleIdx="1" presStyleCnt="3">
        <dgm:presLayoutVars>
          <dgm:chMax val="1"/>
          <dgm:bulletEnabled val="1"/>
        </dgm:presLayoutVars>
      </dgm:prSet>
      <dgm:spPr/>
      <dgm:t>
        <a:bodyPr/>
        <a:lstStyle/>
        <a:p>
          <a:endParaRPr lang="en-GB"/>
        </a:p>
      </dgm:t>
    </dgm:pt>
    <dgm:pt modelId="{B6A65CD1-EAE1-E648-9719-3161182857CE}" type="pres">
      <dgm:prSet presAssocID="{E02658F7-332F-3549-89D0-D9A332E76130}" presName="descendantText" presStyleLbl="alignAccFollowNode1" presStyleIdx="1" presStyleCnt="3">
        <dgm:presLayoutVars>
          <dgm:bulletEnabled val="1"/>
        </dgm:presLayoutVars>
      </dgm:prSet>
      <dgm:spPr/>
      <dgm:t>
        <a:bodyPr/>
        <a:lstStyle/>
        <a:p>
          <a:endParaRPr lang="en-GB"/>
        </a:p>
      </dgm:t>
    </dgm:pt>
    <dgm:pt modelId="{56EDC183-1572-5143-B80D-A5BA6E0AA9E6}" type="pres">
      <dgm:prSet presAssocID="{8EAC2260-27E8-964F-B33F-6E96B354E20F}" presName="sp" presStyleCnt="0"/>
      <dgm:spPr/>
    </dgm:pt>
    <dgm:pt modelId="{E7169B90-CA78-9043-BF2B-544CBCC9A183}" type="pres">
      <dgm:prSet presAssocID="{16A419E5-1BE6-A54B-962B-CCF22FDAC148}" presName="linNode" presStyleCnt="0"/>
      <dgm:spPr/>
    </dgm:pt>
    <dgm:pt modelId="{6BA36DA7-D4C0-3A4E-A260-A46BCCC7C8BE}" type="pres">
      <dgm:prSet presAssocID="{16A419E5-1BE6-A54B-962B-CCF22FDAC148}" presName="parentText" presStyleLbl="node1" presStyleIdx="2" presStyleCnt="3">
        <dgm:presLayoutVars>
          <dgm:chMax val="1"/>
          <dgm:bulletEnabled val="1"/>
        </dgm:presLayoutVars>
      </dgm:prSet>
      <dgm:spPr/>
      <dgm:t>
        <a:bodyPr/>
        <a:lstStyle/>
        <a:p>
          <a:endParaRPr lang="en-GB"/>
        </a:p>
      </dgm:t>
    </dgm:pt>
    <dgm:pt modelId="{1D481575-6C43-2744-A986-C0261D725763}" type="pres">
      <dgm:prSet presAssocID="{16A419E5-1BE6-A54B-962B-CCF22FDAC148}" presName="descendantText" presStyleLbl="alignAccFollowNode1" presStyleIdx="2" presStyleCnt="3" custLinFactNeighborX="366" custLinFactNeighborY="3110">
        <dgm:presLayoutVars>
          <dgm:bulletEnabled val="1"/>
        </dgm:presLayoutVars>
      </dgm:prSet>
      <dgm:spPr/>
      <dgm:t>
        <a:bodyPr/>
        <a:lstStyle/>
        <a:p>
          <a:endParaRPr lang="en-GB"/>
        </a:p>
      </dgm:t>
    </dgm:pt>
  </dgm:ptLst>
  <dgm:cxnLst>
    <dgm:cxn modelId="{AA49192A-D9DC-8B46-9099-6177499B0114}" srcId="{B269F86D-05D6-2D4F-9245-DDD91ADFD495}" destId="{E02658F7-332F-3549-89D0-D9A332E76130}" srcOrd="1" destOrd="0" parTransId="{0C95F252-758B-124F-9D18-3C08694D4BEA}" sibTransId="{8EAC2260-27E8-964F-B33F-6E96B354E20F}"/>
    <dgm:cxn modelId="{C7CC5A71-9152-FB46-ACEE-4AF63914C4DF}" type="presOf" srcId="{EBF109C5-01E7-614D-B424-FE18AD66A5D7}" destId="{5787AA04-4FC3-8A4A-BC80-0B11B0679F07}" srcOrd="0" destOrd="3" presId="urn:microsoft.com/office/officeart/2005/8/layout/vList5"/>
    <dgm:cxn modelId="{EBBEF5C7-DF17-2945-B55A-DF064E6186B3}" srcId="{E02658F7-332F-3549-89D0-D9A332E76130}" destId="{1E996967-7749-5540-A9FF-9DE8F19660D3}" srcOrd="1" destOrd="0" parTransId="{F11B5095-A32C-BA4A-BFF9-778413A1445F}" sibTransId="{A3BA5487-B0A2-F54C-A745-D4131F45234F}"/>
    <dgm:cxn modelId="{EE70D50F-0B7E-9F44-89F9-9468B313233B}" srcId="{16A419E5-1BE6-A54B-962B-CCF22FDAC148}" destId="{775D8860-D24F-8F4C-9E83-4467C1B81F9D}" srcOrd="4" destOrd="0" parTransId="{6B1B0FB7-02E9-D445-BEA1-192D55ABF65E}" sibTransId="{D9D9D992-5731-A747-B69B-23E982CA3007}"/>
    <dgm:cxn modelId="{4325FDEC-822E-FF45-A982-613609354004}" srcId="{16A419E5-1BE6-A54B-962B-CCF22FDAC148}" destId="{805787E0-7555-6F46-8111-1EDA295E48D9}" srcOrd="5" destOrd="0" parTransId="{12CEA1D7-C674-314A-9528-797AEC11F905}" sibTransId="{C65EB375-B14A-0E4D-BE71-D5F35025FA7D}"/>
    <dgm:cxn modelId="{5ED08072-5450-644F-B9E1-6029FA437D8C}" type="presOf" srcId="{BB263AD2-B45D-8045-95FC-BAED56410348}" destId="{5787AA04-4FC3-8A4A-BC80-0B11B0679F07}" srcOrd="0" destOrd="1" presId="urn:microsoft.com/office/officeart/2005/8/layout/vList5"/>
    <dgm:cxn modelId="{B0ACFF4F-CF79-784D-A2CA-D75448FD8FD1}" type="presOf" srcId="{C740A977-301D-D94D-A904-2633203CB2F2}" destId="{5787AA04-4FC3-8A4A-BC80-0B11B0679F07}" srcOrd="0" destOrd="4" presId="urn:microsoft.com/office/officeart/2005/8/layout/vList5"/>
    <dgm:cxn modelId="{BE98EC74-979B-2443-9763-1CF537802C70}" srcId="{16A419E5-1BE6-A54B-962B-CCF22FDAC148}" destId="{9A79049F-7FBA-3E4E-974C-73F4EA537375}" srcOrd="0" destOrd="0" parTransId="{27B9F8B6-460E-7F4C-A59B-AFDB7C79978E}" sibTransId="{1B45D5B3-6620-E04F-B28E-607EA55E06E7}"/>
    <dgm:cxn modelId="{DE56CEEC-AE49-504B-A2F5-401C5022D208}" type="presOf" srcId="{BD630DB8-A106-7447-87B1-C7148A160BB0}" destId="{5787AA04-4FC3-8A4A-BC80-0B11B0679F07}" srcOrd="0" destOrd="0" presId="urn:microsoft.com/office/officeart/2005/8/layout/vList5"/>
    <dgm:cxn modelId="{D58295F0-FC48-C84F-BA1B-BF431BA1E1BB}" type="presOf" srcId="{16A419E5-1BE6-A54B-962B-CCF22FDAC148}" destId="{6BA36DA7-D4C0-3A4E-A260-A46BCCC7C8BE}" srcOrd="0" destOrd="0" presId="urn:microsoft.com/office/officeart/2005/8/layout/vList5"/>
    <dgm:cxn modelId="{3BE0BAB7-55CF-1F41-AAF6-8E9CE1D7EFE6}" srcId="{B269F86D-05D6-2D4F-9245-DDD91ADFD495}" destId="{4B38EE85-FFD8-984B-A82D-885A0290F7AA}" srcOrd="0" destOrd="0" parTransId="{5B1E1DBF-5008-A541-8205-3C65C76F792A}" sibTransId="{A7474D2C-DEE3-7D44-B0CD-4E0B26B18F4C}"/>
    <dgm:cxn modelId="{AF9870DB-2C6B-E84B-B1A0-8DBA10B0CB65}" type="presOf" srcId="{805787E0-7555-6F46-8111-1EDA295E48D9}" destId="{1D481575-6C43-2744-A986-C0261D725763}" srcOrd="0" destOrd="5" presId="urn:microsoft.com/office/officeart/2005/8/layout/vList5"/>
    <dgm:cxn modelId="{E2E7299B-AA80-2543-B964-80E7F83A2637}" srcId="{E02658F7-332F-3549-89D0-D9A332E76130}" destId="{B07E0239-4E46-3549-8ACC-11BF64945EFA}" srcOrd="3" destOrd="0" parTransId="{01AB508D-BD78-7747-82BA-29163E42B90B}" sibTransId="{7CD728C6-C040-ED4A-9B55-D7994486C530}"/>
    <dgm:cxn modelId="{405F025B-C5A5-344D-978A-E95767E1A234}" srcId="{E02658F7-332F-3549-89D0-D9A332E76130}" destId="{225D091D-E68F-8A42-8139-A71391D00868}" srcOrd="0" destOrd="0" parTransId="{3F0381CF-1B67-174C-86AD-042AEEAE19D7}" sibTransId="{8A3C7013-653E-0E47-99B5-F271E1F78325}"/>
    <dgm:cxn modelId="{CA67DC34-20C2-E346-AE6F-4CA8A70D0EF8}" type="presOf" srcId="{B269F86D-05D6-2D4F-9245-DDD91ADFD495}" destId="{0A924F16-7865-6B4F-AF3A-EB7A7A65A569}" srcOrd="0" destOrd="0" presId="urn:microsoft.com/office/officeart/2005/8/layout/vList5"/>
    <dgm:cxn modelId="{506464CF-3E38-BF42-BF32-C2594EFC0EC3}" type="presOf" srcId="{5F806FB5-52B8-9642-A8E8-DE296A0C187B}" destId="{B6A65CD1-EAE1-E648-9719-3161182857CE}" srcOrd="0" destOrd="2" presId="urn:microsoft.com/office/officeart/2005/8/layout/vList5"/>
    <dgm:cxn modelId="{971CF921-8294-A041-952F-77E33FCA2208}" srcId="{16A419E5-1BE6-A54B-962B-CCF22FDAC148}" destId="{ACA581B5-98F8-2E40-97C8-E9CA5B317447}" srcOrd="2" destOrd="0" parTransId="{CCE0452A-B83B-1F4F-845A-F44DDF8D9959}" sibTransId="{C277285A-7F07-5F43-B504-0D91FBEC6D8D}"/>
    <dgm:cxn modelId="{3ADB9825-7D4C-0B4E-A045-321FA88ED403}" type="presOf" srcId="{225D091D-E68F-8A42-8139-A71391D00868}" destId="{B6A65CD1-EAE1-E648-9719-3161182857CE}" srcOrd="0" destOrd="0" presId="urn:microsoft.com/office/officeart/2005/8/layout/vList5"/>
    <dgm:cxn modelId="{5B21D17C-E4E9-2E4F-A22F-9FC355C1F6AD}" srcId="{E02658F7-332F-3549-89D0-D9A332E76130}" destId="{DBFE42BF-D4EF-534E-9D90-F851C7B6B3F4}" srcOrd="4" destOrd="0" parTransId="{B1F8C663-F837-4A4C-88C8-E0EC2146FB17}" sibTransId="{BB9139BF-7C5B-7542-8100-3AB7455CA61C}"/>
    <dgm:cxn modelId="{30A7E8F6-4645-2A40-BEC3-455D0ACE71F7}" srcId="{16A419E5-1BE6-A54B-962B-CCF22FDAC148}" destId="{726C1F5F-C177-9B48-B082-FE4AE2533ACB}" srcOrd="1" destOrd="0" parTransId="{6840DCDF-C7B1-AD43-9536-4EFCFB469EFF}" sibTransId="{6CF9D1E5-403C-1144-916C-6D0ABA1D38F0}"/>
    <dgm:cxn modelId="{01ABE3D8-8A57-2A40-B519-84790917CEE1}" type="presOf" srcId="{B07E0239-4E46-3549-8ACC-11BF64945EFA}" destId="{B6A65CD1-EAE1-E648-9719-3161182857CE}" srcOrd="0" destOrd="3" presId="urn:microsoft.com/office/officeart/2005/8/layout/vList5"/>
    <dgm:cxn modelId="{1A65DB50-20BD-7D48-98FF-03F8C51EE39E}" srcId="{4B38EE85-FFD8-984B-A82D-885A0290F7AA}" destId="{2B134995-DFC7-4E45-AA87-280D9333A17D}" srcOrd="2" destOrd="0" parTransId="{4A69D42F-ED5B-5D4B-9678-1B6257B1085D}" sibTransId="{7E85BC68-7EF5-6748-AF75-01B04366340B}"/>
    <dgm:cxn modelId="{C96BCE8A-F6F1-F24E-9C56-454E67411A76}" srcId="{4B38EE85-FFD8-984B-A82D-885A0290F7AA}" destId="{EBF109C5-01E7-614D-B424-FE18AD66A5D7}" srcOrd="3" destOrd="0" parTransId="{671F33F1-A9B2-BC4F-8FDF-2504D8369054}" sibTransId="{968F862C-75AA-054F-9D79-10FC0E50A34C}"/>
    <dgm:cxn modelId="{93129DD2-CF6B-3B41-AABD-A772956EB9EF}" srcId="{B269F86D-05D6-2D4F-9245-DDD91ADFD495}" destId="{16A419E5-1BE6-A54B-962B-CCF22FDAC148}" srcOrd="2" destOrd="0" parTransId="{D3CCB3C4-5805-E646-A4DB-8C18FD2AE281}" sibTransId="{069BBBBD-EE5E-7946-8675-3AFA931F1DCD}"/>
    <dgm:cxn modelId="{2B014C6F-4E23-BE44-8F6E-A51BA42A66CE}" type="presOf" srcId="{775D8860-D24F-8F4C-9E83-4467C1B81F9D}" destId="{1D481575-6C43-2744-A986-C0261D725763}" srcOrd="0" destOrd="4" presId="urn:microsoft.com/office/officeart/2005/8/layout/vList5"/>
    <dgm:cxn modelId="{9D44CAF9-FC5D-F64C-83E8-5ED5E69AA157}" type="presOf" srcId="{9A79049F-7FBA-3E4E-974C-73F4EA537375}" destId="{1D481575-6C43-2744-A986-C0261D725763}" srcOrd="0" destOrd="0" presId="urn:microsoft.com/office/officeart/2005/8/layout/vList5"/>
    <dgm:cxn modelId="{CB5E0B24-4F7C-1146-A104-90B407A7968D}" type="presOf" srcId="{2B134995-DFC7-4E45-AA87-280D9333A17D}" destId="{5787AA04-4FC3-8A4A-BC80-0B11B0679F07}" srcOrd="0" destOrd="2" presId="urn:microsoft.com/office/officeart/2005/8/layout/vList5"/>
    <dgm:cxn modelId="{F08E0E4F-EF24-8842-AB89-17ABBD3DA4C9}" srcId="{16A419E5-1BE6-A54B-962B-CCF22FDAC148}" destId="{D979BA0F-A346-EA43-B597-A0CCC5161341}" srcOrd="3" destOrd="0" parTransId="{8935E3AC-CC62-6945-93B1-8AF3DB49C54F}" sibTransId="{6CC6855E-A862-3048-B145-71BFB3BF5A13}"/>
    <dgm:cxn modelId="{6B868838-3210-1748-89D9-A6ECBE92EF3F}" srcId="{4B38EE85-FFD8-984B-A82D-885A0290F7AA}" destId="{BD630DB8-A106-7447-87B1-C7148A160BB0}" srcOrd="0" destOrd="0" parTransId="{298D7283-DF75-E043-8EC3-C33774363663}" sibTransId="{9105565E-417D-ED43-906C-98C7203F2281}"/>
    <dgm:cxn modelId="{DF39D494-10A3-6B4D-8439-C9427051209E}" type="presOf" srcId="{DBFE42BF-D4EF-534E-9D90-F851C7B6B3F4}" destId="{B6A65CD1-EAE1-E648-9719-3161182857CE}" srcOrd="0" destOrd="4" presId="urn:microsoft.com/office/officeart/2005/8/layout/vList5"/>
    <dgm:cxn modelId="{EDD7E38A-9E5F-DD4E-9BE7-9B39132759AA}" srcId="{E02658F7-332F-3549-89D0-D9A332E76130}" destId="{5F806FB5-52B8-9642-A8E8-DE296A0C187B}" srcOrd="2" destOrd="0" parTransId="{10A84528-775E-234E-8BC9-9D5084FDA958}" sibTransId="{B9793B0F-7116-CC42-A818-907C0EC47336}"/>
    <dgm:cxn modelId="{9674086F-AE6A-FC4D-B0E2-83E64FB2AF2C}" type="presOf" srcId="{1E996967-7749-5540-A9FF-9DE8F19660D3}" destId="{B6A65CD1-EAE1-E648-9719-3161182857CE}" srcOrd="0" destOrd="1" presId="urn:microsoft.com/office/officeart/2005/8/layout/vList5"/>
    <dgm:cxn modelId="{4ECA3408-0C44-3542-8F30-3C4DFA72BC90}" type="presOf" srcId="{726C1F5F-C177-9B48-B082-FE4AE2533ACB}" destId="{1D481575-6C43-2744-A986-C0261D725763}" srcOrd="0" destOrd="1" presId="urn:microsoft.com/office/officeart/2005/8/layout/vList5"/>
    <dgm:cxn modelId="{AA7C5DEC-548A-1941-A221-2DAF272504DC}" type="presOf" srcId="{D979BA0F-A346-EA43-B597-A0CCC5161341}" destId="{1D481575-6C43-2744-A986-C0261D725763}" srcOrd="0" destOrd="3" presId="urn:microsoft.com/office/officeart/2005/8/layout/vList5"/>
    <dgm:cxn modelId="{F97C9304-9132-BC44-A217-3DDFD8DB021B}" type="presOf" srcId="{ACA581B5-98F8-2E40-97C8-E9CA5B317447}" destId="{1D481575-6C43-2744-A986-C0261D725763}" srcOrd="0" destOrd="2" presId="urn:microsoft.com/office/officeart/2005/8/layout/vList5"/>
    <dgm:cxn modelId="{B7A17175-01B0-9449-A593-DA7563E7477D}" type="presOf" srcId="{E02658F7-332F-3549-89D0-D9A332E76130}" destId="{6F6A2968-FAA6-3946-8607-DB3BC2771BD2}" srcOrd="0" destOrd="0" presId="urn:microsoft.com/office/officeart/2005/8/layout/vList5"/>
    <dgm:cxn modelId="{FA10CE2F-1349-B943-8A32-F21F874DF000}" srcId="{4B38EE85-FFD8-984B-A82D-885A0290F7AA}" destId="{BB263AD2-B45D-8045-95FC-BAED56410348}" srcOrd="1" destOrd="0" parTransId="{FD98F1FC-16DC-C94C-82D9-1D7C60D998F1}" sibTransId="{E343E26E-4C6E-264C-9FD2-BBD733D4A1A3}"/>
    <dgm:cxn modelId="{8A3F31D8-AC8A-E74E-A134-37E26706AD30}" srcId="{4B38EE85-FFD8-984B-A82D-885A0290F7AA}" destId="{C740A977-301D-D94D-A904-2633203CB2F2}" srcOrd="4" destOrd="0" parTransId="{5A51E7C5-57EF-A741-B73D-03CC14AD0F1D}" sibTransId="{B3EB7D23-E5EA-AD4C-80A1-3355E59B7E80}"/>
    <dgm:cxn modelId="{0505B2FD-DF32-7941-BCC8-C22F1E225E8C}" type="presOf" srcId="{4B38EE85-FFD8-984B-A82D-885A0290F7AA}" destId="{F9E056C0-D629-084C-97B9-A87B387BF572}" srcOrd="0" destOrd="0" presId="urn:microsoft.com/office/officeart/2005/8/layout/vList5"/>
    <dgm:cxn modelId="{5442CDB9-FA14-6B46-A482-022EE05670F4}" type="presParOf" srcId="{0A924F16-7865-6B4F-AF3A-EB7A7A65A569}" destId="{166F8C96-63C1-9344-97D1-26D2D906E1B2}" srcOrd="0" destOrd="0" presId="urn:microsoft.com/office/officeart/2005/8/layout/vList5"/>
    <dgm:cxn modelId="{2097518E-1873-A647-A74B-D15CEC1D2CE1}" type="presParOf" srcId="{166F8C96-63C1-9344-97D1-26D2D906E1B2}" destId="{F9E056C0-D629-084C-97B9-A87B387BF572}" srcOrd="0" destOrd="0" presId="urn:microsoft.com/office/officeart/2005/8/layout/vList5"/>
    <dgm:cxn modelId="{4CDB4760-6EC1-2949-B8C3-FBE1967C0B33}" type="presParOf" srcId="{166F8C96-63C1-9344-97D1-26D2D906E1B2}" destId="{5787AA04-4FC3-8A4A-BC80-0B11B0679F07}" srcOrd="1" destOrd="0" presId="urn:microsoft.com/office/officeart/2005/8/layout/vList5"/>
    <dgm:cxn modelId="{9B4DF669-2C4A-6E4D-9D87-02C2995E542A}" type="presParOf" srcId="{0A924F16-7865-6B4F-AF3A-EB7A7A65A569}" destId="{8B05CAC5-620F-9445-B243-CA1C3F59F8D6}" srcOrd="1" destOrd="0" presId="urn:microsoft.com/office/officeart/2005/8/layout/vList5"/>
    <dgm:cxn modelId="{5B9C4EE6-C6CD-B645-8CDE-23F7B4D0213B}" type="presParOf" srcId="{0A924F16-7865-6B4F-AF3A-EB7A7A65A569}" destId="{9B2FCE1F-755B-4E43-844A-632F1C6F9052}" srcOrd="2" destOrd="0" presId="urn:microsoft.com/office/officeart/2005/8/layout/vList5"/>
    <dgm:cxn modelId="{0A071E7E-3C85-0843-A90C-A072CF2A589A}" type="presParOf" srcId="{9B2FCE1F-755B-4E43-844A-632F1C6F9052}" destId="{6F6A2968-FAA6-3946-8607-DB3BC2771BD2}" srcOrd="0" destOrd="0" presId="urn:microsoft.com/office/officeart/2005/8/layout/vList5"/>
    <dgm:cxn modelId="{4FACF3CE-EC4A-AF43-904F-49DAC8A442A8}" type="presParOf" srcId="{9B2FCE1F-755B-4E43-844A-632F1C6F9052}" destId="{B6A65CD1-EAE1-E648-9719-3161182857CE}" srcOrd="1" destOrd="0" presId="urn:microsoft.com/office/officeart/2005/8/layout/vList5"/>
    <dgm:cxn modelId="{8779D4D9-5ABF-9B48-8DF3-73E45F0B6E29}" type="presParOf" srcId="{0A924F16-7865-6B4F-AF3A-EB7A7A65A569}" destId="{56EDC183-1572-5143-B80D-A5BA6E0AA9E6}" srcOrd="3" destOrd="0" presId="urn:microsoft.com/office/officeart/2005/8/layout/vList5"/>
    <dgm:cxn modelId="{CE4AC945-9AFF-7846-8CDE-C61A809CAA32}" type="presParOf" srcId="{0A924F16-7865-6B4F-AF3A-EB7A7A65A569}" destId="{E7169B90-CA78-9043-BF2B-544CBCC9A183}" srcOrd="4" destOrd="0" presId="urn:microsoft.com/office/officeart/2005/8/layout/vList5"/>
    <dgm:cxn modelId="{0C613E3E-10FE-F749-9BAA-F883D93FBAAF}" type="presParOf" srcId="{E7169B90-CA78-9043-BF2B-544CBCC9A183}" destId="{6BA36DA7-D4C0-3A4E-A260-A46BCCC7C8BE}" srcOrd="0" destOrd="0" presId="urn:microsoft.com/office/officeart/2005/8/layout/vList5"/>
    <dgm:cxn modelId="{D56EE2D2-082E-CD4B-9BAB-0DA6CFE91A05}" type="presParOf" srcId="{E7169B90-CA78-9043-BF2B-544CBCC9A183}" destId="{1D481575-6C43-2744-A986-C0261D72576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269F86D-05D6-2D4F-9245-DDD91ADFD495}" type="doc">
      <dgm:prSet loTypeId="urn:microsoft.com/office/officeart/2005/8/layout/vList5" loCatId="" qsTypeId="urn:microsoft.com/office/officeart/2005/8/quickstyle/simple1" qsCatId="simple" csTypeId="urn:microsoft.com/office/officeart/2005/8/colors/colorful5" csCatId="colorful" phldr="1"/>
      <dgm:spPr/>
      <dgm:t>
        <a:bodyPr/>
        <a:lstStyle/>
        <a:p>
          <a:endParaRPr lang="en-US"/>
        </a:p>
      </dgm:t>
    </dgm:pt>
    <dgm:pt modelId="{4B38EE85-FFD8-984B-A82D-885A0290F7AA}">
      <dgm:prSet phldrT="[Text]"/>
      <dgm:spPr/>
      <dgm:t>
        <a:bodyPr/>
        <a:lstStyle/>
        <a:p>
          <a:r>
            <a:rPr lang="en-US" dirty="0"/>
            <a:t>Financial  support</a:t>
          </a:r>
        </a:p>
      </dgm:t>
    </dgm:pt>
    <dgm:pt modelId="{5B1E1DBF-5008-A541-8205-3C65C76F792A}" type="parTrans" cxnId="{3BE0BAB7-55CF-1F41-AAF6-8E9CE1D7EFE6}">
      <dgm:prSet/>
      <dgm:spPr/>
      <dgm:t>
        <a:bodyPr/>
        <a:lstStyle/>
        <a:p>
          <a:endParaRPr lang="en-US"/>
        </a:p>
      </dgm:t>
    </dgm:pt>
    <dgm:pt modelId="{A7474D2C-DEE3-7D44-B0CD-4E0B26B18F4C}" type="sibTrans" cxnId="{3BE0BAB7-55CF-1F41-AAF6-8E9CE1D7EFE6}">
      <dgm:prSet/>
      <dgm:spPr/>
      <dgm:t>
        <a:bodyPr/>
        <a:lstStyle/>
        <a:p>
          <a:endParaRPr lang="en-US"/>
        </a:p>
      </dgm:t>
    </dgm:pt>
    <dgm:pt modelId="{BD630DB8-A106-7447-87B1-C7148A160BB0}">
      <dgm:prSet phldrT="[Text]"/>
      <dgm:spPr/>
      <dgm:t>
        <a:bodyPr/>
        <a:lstStyle/>
        <a:p>
          <a:r>
            <a:rPr lang="en-US" dirty="0">
              <a:solidFill>
                <a:schemeClr val="accent2">
                  <a:lumMod val="75000"/>
                </a:schemeClr>
              </a:solidFill>
            </a:rPr>
            <a:t>Help with benefitting from discounts</a:t>
          </a:r>
        </a:p>
      </dgm:t>
    </dgm:pt>
    <dgm:pt modelId="{298D7283-DF75-E043-8EC3-C33774363663}" type="parTrans" cxnId="{6B868838-3210-1748-89D9-A6ECBE92EF3F}">
      <dgm:prSet/>
      <dgm:spPr/>
      <dgm:t>
        <a:bodyPr/>
        <a:lstStyle/>
        <a:p>
          <a:endParaRPr lang="en-US"/>
        </a:p>
      </dgm:t>
    </dgm:pt>
    <dgm:pt modelId="{9105565E-417D-ED43-906C-98C7203F2281}" type="sibTrans" cxnId="{6B868838-3210-1748-89D9-A6ECBE92EF3F}">
      <dgm:prSet/>
      <dgm:spPr/>
      <dgm:t>
        <a:bodyPr/>
        <a:lstStyle/>
        <a:p>
          <a:endParaRPr lang="en-US"/>
        </a:p>
      </dgm:t>
    </dgm:pt>
    <dgm:pt modelId="{E02658F7-332F-3549-89D0-D9A332E76130}">
      <dgm:prSet phldrT="[Text]"/>
      <dgm:spPr/>
      <dgm:t>
        <a:bodyPr/>
        <a:lstStyle/>
        <a:p>
          <a:r>
            <a:rPr lang="en-US" dirty="0"/>
            <a:t>Mental health support</a:t>
          </a:r>
        </a:p>
      </dgm:t>
    </dgm:pt>
    <dgm:pt modelId="{0C95F252-758B-124F-9D18-3C08694D4BEA}" type="parTrans" cxnId="{AA49192A-D9DC-8B46-9099-6177499B0114}">
      <dgm:prSet/>
      <dgm:spPr/>
      <dgm:t>
        <a:bodyPr/>
        <a:lstStyle/>
        <a:p>
          <a:endParaRPr lang="en-US"/>
        </a:p>
      </dgm:t>
    </dgm:pt>
    <dgm:pt modelId="{8EAC2260-27E8-964F-B33F-6E96B354E20F}" type="sibTrans" cxnId="{AA49192A-D9DC-8B46-9099-6177499B0114}">
      <dgm:prSet/>
      <dgm:spPr/>
      <dgm:t>
        <a:bodyPr/>
        <a:lstStyle/>
        <a:p>
          <a:endParaRPr lang="en-US"/>
        </a:p>
      </dgm:t>
    </dgm:pt>
    <dgm:pt modelId="{225D091D-E68F-8A42-8139-A71391D00868}">
      <dgm:prSet phldrT="[Text]"/>
      <dgm:spPr/>
      <dgm:t>
        <a:bodyPr/>
        <a:lstStyle/>
        <a:p>
          <a:r>
            <a:rPr lang="en-US" dirty="0">
              <a:solidFill>
                <a:schemeClr val="accent2">
                  <a:lumMod val="75000"/>
                </a:schemeClr>
              </a:solidFill>
            </a:rPr>
            <a:t>Improve counselling</a:t>
          </a:r>
        </a:p>
      </dgm:t>
    </dgm:pt>
    <dgm:pt modelId="{3F0381CF-1B67-174C-86AD-042AEEAE19D7}" type="parTrans" cxnId="{405F025B-C5A5-344D-978A-E95767E1A234}">
      <dgm:prSet/>
      <dgm:spPr/>
      <dgm:t>
        <a:bodyPr/>
        <a:lstStyle/>
        <a:p>
          <a:endParaRPr lang="en-US"/>
        </a:p>
      </dgm:t>
    </dgm:pt>
    <dgm:pt modelId="{8A3C7013-653E-0E47-99B5-F271E1F78325}" type="sibTrans" cxnId="{405F025B-C5A5-344D-978A-E95767E1A234}">
      <dgm:prSet/>
      <dgm:spPr/>
      <dgm:t>
        <a:bodyPr/>
        <a:lstStyle/>
        <a:p>
          <a:endParaRPr lang="en-US"/>
        </a:p>
      </dgm:t>
    </dgm:pt>
    <dgm:pt modelId="{16A419E5-1BE6-A54B-962B-CCF22FDAC148}">
      <dgm:prSet phldrT="[Text]"/>
      <dgm:spPr/>
      <dgm:t>
        <a:bodyPr/>
        <a:lstStyle/>
        <a:p>
          <a:r>
            <a:rPr lang="en-US" dirty="0"/>
            <a:t>Social support</a:t>
          </a:r>
        </a:p>
      </dgm:t>
    </dgm:pt>
    <dgm:pt modelId="{D3CCB3C4-5805-E646-A4DB-8C18FD2AE281}" type="parTrans" cxnId="{93129DD2-CF6B-3B41-AABD-A772956EB9EF}">
      <dgm:prSet/>
      <dgm:spPr/>
      <dgm:t>
        <a:bodyPr/>
        <a:lstStyle/>
        <a:p>
          <a:endParaRPr lang="en-US"/>
        </a:p>
      </dgm:t>
    </dgm:pt>
    <dgm:pt modelId="{069BBBBD-EE5E-7946-8675-3AFA931F1DCD}" type="sibTrans" cxnId="{93129DD2-CF6B-3B41-AABD-A772956EB9EF}">
      <dgm:prSet/>
      <dgm:spPr/>
      <dgm:t>
        <a:bodyPr/>
        <a:lstStyle/>
        <a:p>
          <a:endParaRPr lang="en-US"/>
        </a:p>
      </dgm:t>
    </dgm:pt>
    <dgm:pt modelId="{9A79049F-7FBA-3E4E-974C-73F4EA537375}">
      <dgm:prSet phldrT="[Text]"/>
      <dgm:spPr/>
      <dgm:t>
        <a:bodyPr/>
        <a:lstStyle/>
        <a:p>
          <a:r>
            <a:rPr lang="en-US" dirty="0">
              <a:solidFill>
                <a:schemeClr val="accent2">
                  <a:lumMod val="75000"/>
                </a:schemeClr>
              </a:solidFill>
            </a:rPr>
            <a:t>Make it easer to find like-minded people to set up clubs together</a:t>
          </a:r>
        </a:p>
      </dgm:t>
    </dgm:pt>
    <dgm:pt modelId="{27B9F8B6-460E-7F4C-A59B-AFDB7C79978E}" type="parTrans" cxnId="{BE98EC74-979B-2443-9763-1CF537802C70}">
      <dgm:prSet/>
      <dgm:spPr/>
      <dgm:t>
        <a:bodyPr/>
        <a:lstStyle/>
        <a:p>
          <a:endParaRPr lang="en-US"/>
        </a:p>
      </dgm:t>
    </dgm:pt>
    <dgm:pt modelId="{1B45D5B3-6620-E04F-B28E-607EA55E06E7}" type="sibTrans" cxnId="{BE98EC74-979B-2443-9763-1CF537802C70}">
      <dgm:prSet/>
      <dgm:spPr/>
      <dgm:t>
        <a:bodyPr/>
        <a:lstStyle/>
        <a:p>
          <a:endParaRPr lang="en-US"/>
        </a:p>
      </dgm:t>
    </dgm:pt>
    <dgm:pt modelId="{62858BC0-3352-EA48-8342-8AA1225961AB}">
      <dgm:prSet phldrT="[Text]"/>
      <dgm:spPr/>
      <dgm:t>
        <a:bodyPr/>
        <a:lstStyle/>
        <a:p>
          <a:endParaRPr lang="en-US" dirty="0">
            <a:solidFill>
              <a:schemeClr val="accent2">
                <a:lumMod val="75000"/>
              </a:schemeClr>
            </a:solidFill>
          </a:endParaRPr>
        </a:p>
      </dgm:t>
    </dgm:pt>
    <dgm:pt modelId="{0A14E30E-456D-2F47-B1CC-ECA996555FF4}" type="parTrans" cxnId="{9076A516-FD96-D144-9ADA-DA59F2D50955}">
      <dgm:prSet/>
      <dgm:spPr/>
      <dgm:t>
        <a:bodyPr/>
        <a:lstStyle/>
        <a:p>
          <a:endParaRPr lang="en-US"/>
        </a:p>
      </dgm:t>
    </dgm:pt>
    <dgm:pt modelId="{C7986290-EED8-4345-941B-A087AA46FC5E}" type="sibTrans" cxnId="{9076A516-FD96-D144-9ADA-DA59F2D50955}">
      <dgm:prSet/>
      <dgm:spPr/>
      <dgm:t>
        <a:bodyPr/>
        <a:lstStyle/>
        <a:p>
          <a:endParaRPr lang="en-US"/>
        </a:p>
      </dgm:t>
    </dgm:pt>
    <dgm:pt modelId="{E15CB1A6-2B71-C946-826D-125FB7FD8AB6}">
      <dgm:prSet phldrT="[Text]"/>
      <dgm:spPr/>
      <dgm:t>
        <a:bodyPr/>
        <a:lstStyle/>
        <a:p>
          <a:r>
            <a:rPr lang="en-US" dirty="0">
              <a:solidFill>
                <a:schemeClr val="accent2">
                  <a:lumMod val="75000"/>
                </a:schemeClr>
              </a:solidFill>
            </a:rPr>
            <a:t>Financial advice</a:t>
          </a:r>
        </a:p>
      </dgm:t>
    </dgm:pt>
    <dgm:pt modelId="{5B22C060-6CF9-EE4E-BAC4-51FD1DA3D87A}" type="parTrans" cxnId="{F1581810-4CCC-8E4D-9B2E-DBF0C051FB27}">
      <dgm:prSet/>
      <dgm:spPr/>
    </dgm:pt>
    <dgm:pt modelId="{41C0E745-0A00-5646-A4B9-F0BB354FA4F7}" type="sibTrans" cxnId="{F1581810-4CCC-8E4D-9B2E-DBF0C051FB27}">
      <dgm:prSet/>
      <dgm:spPr/>
    </dgm:pt>
    <dgm:pt modelId="{D6FC81F4-A516-5F47-A564-6DA600BAB257}">
      <dgm:prSet phldrT="[Text]"/>
      <dgm:spPr/>
      <dgm:t>
        <a:bodyPr/>
        <a:lstStyle/>
        <a:p>
          <a:r>
            <a:rPr lang="en-US" dirty="0">
              <a:solidFill>
                <a:schemeClr val="accent2">
                  <a:lumMod val="75000"/>
                </a:schemeClr>
              </a:solidFill>
            </a:rPr>
            <a:t>Savings scheme</a:t>
          </a:r>
        </a:p>
      </dgm:t>
    </dgm:pt>
    <dgm:pt modelId="{E47347EE-3740-6842-8366-290DF750E52C}" type="parTrans" cxnId="{434A937C-A89B-0443-9BAB-87AC5300D511}">
      <dgm:prSet/>
      <dgm:spPr/>
    </dgm:pt>
    <dgm:pt modelId="{3E5F7B7D-6479-7C45-8180-63B93F83AC46}" type="sibTrans" cxnId="{434A937C-A89B-0443-9BAB-87AC5300D511}">
      <dgm:prSet/>
      <dgm:spPr/>
    </dgm:pt>
    <dgm:pt modelId="{774B2F24-DD22-A641-93E9-114AB0013B75}">
      <dgm:prSet phldrT="[Text]"/>
      <dgm:spPr/>
      <dgm:t>
        <a:bodyPr/>
        <a:lstStyle/>
        <a:p>
          <a:r>
            <a:rPr lang="en-US" dirty="0">
              <a:solidFill>
                <a:schemeClr val="accent2">
                  <a:lumMod val="75000"/>
                </a:schemeClr>
              </a:solidFill>
            </a:rPr>
            <a:t>More offers</a:t>
          </a:r>
        </a:p>
      </dgm:t>
    </dgm:pt>
    <dgm:pt modelId="{E406367D-E209-7B45-837E-9D447256C738}" type="parTrans" cxnId="{45954E1D-8EB2-E94B-A237-11A28B878479}">
      <dgm:prSet/>
      <dgm:spPr/>
    </dgm:pt>
    <dgm:pt modelId="{CB97FBE4-3EEE-F64F-9513-4BB887438AC2}" type="sibTrans" cxnId="{45954E1D-8EB2-E94B-A237-11A28B878479}">
      <dgm:prSet/>
      <dgm:spPr/>
    </dgm:pt>
    <dgm:pt modelId="{E3042092-8A5C-0642-9307-38B11AE83542}">
      <dgm:prSet phldrT="[Text]"/>
      <dgm:spPr/>
      <dgm:t>
        <a:bodyPr/>
        <a:lstStyle/>
        <a:p>
          <a:r>
            <a:rPr lang="en-US" dirty="0">
              <a:solidFill>
                <a:schemeClr val="accent2">
                  <a:lumMod val="75000"/>
                </a:schemeClr>
              </a:solidFill>
            </a:rPr>
            <a:t>Easier opportunities to talk about mental health</a:t>
          </a:r>
        </a:p>
      </dgm:t>
    </dgm:pt>
    <dgm:pt modelId="{55E31AD7-7813-1641-B8FD-258A09081985}" type="parTrans" cxnId="{B1563974-89A3-CD4B-A457-B25C7B79D3D0}">
      <dgm:prSet/>
      <dgm:spPr/>
    </dgm:pt>
    <dgm:pt modelId="{DF624316-E373-454C-B09D-0AF060C85ECC}" type="sibTrans" cxnId="{B1563974-89A3-CD4B-A457-B25C7B79D3D0}">
      <dgm:prSet/>
      <dgm:spPr/>
    </dgm:pt>
    <dgm:pt modelId="{FF31221A-A4CF-8B4B-9D60-02173DD39F92}">
      <dgm:prSet phldrT="[Text]"/>
      <dgm:spPr/>
      <dgm:t>
        <a:bodyPr/>
        <a:lstStyle/>
        <a:p>
          <a:r>
            <a:rPr lang="en-US" dirty="0">
              <a:solidFill>
                <a:schemeClr val="accent2">
                  <a:lumMod val="75000"/>
                </a:schemeClr>
              </a:solidFill>
            </a:rPr>
            <a:t>Shorter waiting list for mental health service</a:t>
          </a:r>
        </a:p>
      </dgm:t>
    </dgm:pt>
    <dgm:pt modelId="{F28FA47D-A51D-0B43-9F60-9E51AA3C4547}" type="parTrans" cxnId="{13D09B4B-640A-6842-8F4D-8343D197A95F}">
      <dgm:prSet/>
      <dgm:spPr/>
    </dgm:pt>
    <dgm:pt modelId="{FCB16A4B-3892-3142-9E14-99C3225589DD}" type="sibTrans" cxnId="{13D09B4B-640A-6842-8F4D-8343D197A95F}">
      <dgm:prSet/>
      <dgm:spPr/>
    </dgm:pt>
    <dgm:pt modelId="{9FF5FEB3-994E-E249-9910-5279B00209A4}">
      <dgm:prSet phldrT="[Text]"/>
      <dgm:spPr/>
      <dgm:t>
        <a:bodyPr/>
        <a:lstStyle/>
        <a:p>
          <a:r>
            <a:rPr lang="en-US" dirty="0">
              <a:solidFill>
                <a:schemeClr val="accent2">
                  <a:lumMod val="75000"/>
                </a:schemeClr>
              </a:solidFill>
            </a:rPr>
            <a:t>More awareness about mental health</a:t>
          </a:r>
        </a:p>
      </dgm:t>
    </dgm:pt>
    <dgm:pt modelId="{87943428-FD03-6B49-A3D7-E5004FFFFF63}" type="parTrans" cxnId="{C68EC299-07BC-A44B-AAC9-DDD3DDF55C45}">
      <dgm:prSet/>
      <dgm:spPr/>
    </dgm:pt>
    <dgm:pt modelId="{DA8B829D-66E0-594D-A0A2-A760EA1812BE}" type="sibTrans" cxnId="{C68EC299-07BC-A44B-AAC9-DDD3DDF55C45}">
      <dgm:prSet/>
      <dgm:spPr/>
    </dgm:pt>
    <dgm:pt modelId="{AA4B02E4-32B7-7641-9EB3-A2F969C7147A}">
      <dgm:prSet phldrT="[Text]"/>
      <dgm:spPr/>
      <dgm:t>
        <a:bodyPr/>
        <a:lstStyle/>
        <a:p>
          <a:r>
            <a:rPr lang="en-US" dirty="0">
              <a:solidFill>
                <a:schemeClr val="accent2">
                  <a:lumMod val="75000"/>
                </a:schemeClr>
              </a:solidFill>
            </a:rPr>
            <a:t>Group talking sessions</a:t>
          </a:r>
        </a:p>
      </dgm:t>
    </dgm:pt>
    <dgm:pt modelId="{995D36F9-A69F-7D48-BA9E-EEADEEDD8BDA}" type="parTrans" cxnId="{22D6238F-9A25-4646-9C9B-744EE2D889E1}">
      <dgm:prSet/>
      <dgm:spPr/>
    </dgm:pt>
    <dgm:pt modelId="{4BD72BF3-67D2-6540-8C01-975A3E6D3E48}" type="sibTrans" cxnId="{22D6238F-9A25-4646-9C9B-744EE2D889E1}">
      <dgm:prSet/>
      <dgm:spPr/>
    </dgm:pt>
    <dgm:pt modelId="{FFA54246-E6D9-4A4A-BC8D-E54E9E10DE3C}">
      <dgm:prSet phldrT="[Text]"/>
      <dgm:spPr/>
      <dgm:t>
        <a:bodyPr/>
        <a:lstStyle/>
        <a:p>
          <a:r>
            <a:rPr lang="en-US" dirty="0">
              <a:solidFill>
                <a:schemeClr val="accent2">
                  <a:lumMod val="75000"/>
                </a:schemeClr>
              </a:solidFill>
            </a:rPr>
            <a:t>Relationships advice</a:t>
          </a:r>
        </a:p>
      </dgm:t>
    </dgm:pt>
    <dgm:pt modelId="{482393E1-7724-5F40-977B-0B8C5F9D2A93}" type="parTrans" cxnId="{DAD47E4D-E4FC-F94E-8C87-44830056F58C}">
      <dgm:prSet/>
      <dgm:spPr/>
    </dgm:pt>
    <dgm:pt modelId="{C5D50821-EB63-154D-90AF-6DA20D9C7B4D}" type="sibTrans" cxnId="{DAD47E4D-E4FC-F94E-8C87-44830056F58C}">
      <dgm:prSet/>
      <dgm:spPr/>
    </dgm:pt>
    <dgm:pt modelId="{01E3D67F-1AD2-7743-88F0-E20DAEC93F15}">
      <dgm:prSet phldrT="[Text]"/>
      <dgm:spPr/>
      <dgm:t>
        <a:bodyPr/>
        <a:lstStyle/>
        <a:p>
          <a:r>
            <a:rPr lang="en-US" dirty="0">
              <a:solidFill>
                <a:schemeClr val="accent2">
                  <a:lumMod val="75000"/>
                </a:schemeClr>
              </a:solidFill>
            </a:rPr>
            <a:t>Mental health checkups</a:t>
          </a:r>
        </a:p>
      </dgm:t>
    </dgm:pt>
    <dgm:pt modelId="{957EF81A-2973-2647-935A-3D1DFC9F7BA4}" type="parTrans" cxnId="{D47EF1F0-4F0C-0A4D-8879-4F696143C5FD}">
      <dgm:prSet/>
      <dgm:spPr/>
    </dgm:pt>
    <dgm:pt modelId="{21FF6080-9D9E-9F48-BC54-1EC5434EFBD1}" type="sibTrans" cxnId="{D47EF1F0-4F0C-0A4D-8879-4F696143C5FD}">
      <dgm:prSet/>
      <dgm:spPr/>
    </dgm:pt>
    <dgm:pt modelId="{0C0BDB60-BE03-224C-AF21-DE6AB20CBB55}">
      <dgm:prSet phldrT="[Text]"/>
      <dgm:spPr/>
      <dgm:t>
        <a:bodyPr/>
        <a:lstStyle/>
        <a:p>
          <a:r>
            <a:rPr lang="en-US" dirty="0">
              <a:solidFill>
                <a:schemeClr val="accent2">
                  <a:lumMod val="75000"/>
                </a:schemeClr>
              </a:solidFill>
            </a:rPr>
            <a:t>More interactive events so easier to meet other students</a:t>
          </a:r>
        </a:p>
      </dgm:t>
    </dgm:pt>
    <dgm:pt modelId="{B7A86E00-8D8C-6F4A-9F2D-66D4BA9D06D0}" type="parTrans" cxnId="{4AF7D05C-9E24-4846-89F1-9CB8A0EA92E6}">
      <dgm:prSet/>
      <dgm:spPr/>
    </dgm:pt>
    <dgm:pt modelId="{A700C28B-D40F-754D-AE38-76D5289E302A}" type="sibTrans" cxnId="{4AF7D05C-9E24-4846-89F1-9CB8A0EA92E6}">
      <dgm:prSet/>
      <dgm:spPr/>
    </dgm:pt>
    <dgm:pt modelId="{46B2D524-77A2-714A-BBC2-1AA5605BB12B}">
      <dgm:prSet phldrT="[Text]"/>
      <dgm:spPr/>
      <dgm:t>
        <a:bodyPr/>
        <a:lstStyle/>
        <a:p>
          <a:r>
            <a:rPr lang="en-US" dirty="0">
              <a:solidFill>
                <a:schemeClr val="accent2">
                  <a:lumMod val="75000"/>
                </a:schemeClr>
              </a:solidFill>
            </a:rPr>
            <a:t>Cultural activities off campus so mature students can meet each other</a:t>
          </a:r>
        </a:p>
      </dgm:t>
    </dgm:pt>
    <dgm:pt modelId="{C56A4103-4A8B-0F4E-BE9F-4AAEA53C96B1}" type="parTrans" cxnId="{7A254483-E9C8-C942-A954-AF65A2724FB5}">
      <dgm:prSet/>
      <dgm:spPr/>
    </dgm:pt>
    <dgm:pt modelId="{1809FD9E-9386-9A49-A679-6E154E34BEF3}" type="sibTrans" cxnId="{7A254483-E9C8-C942-A954-AF65A2724FB5}">
      <dgm:prSet/>
      <dgm:spPr/>
    </dgm:pt>
    <dgm:pt modelId="{402F8F49-CFEC-0240-892E-13CE80075E1B}">
      <dgm:prSet phldrT="[Text]"/>
      <dgm:spPr/>
      <dgm:t>
        <a:bodyPr/>
        <a:lstStyle/>
        <a:p>
          <a:r>
            <a:rPr lang="en-US" dirty="0">
              <a:solidFill>
                <a:schemeClr val="accent2">
                  <a:lumMod val="75000"/>
                </a:schemeClr>
              </a:solidFill>
            </a:rPr>
            <a:t>More common room space</a:t>
          </a:r>
        </a:p>
      </dgm:t>
    </dgm:pt>
    <dgm:pt modelId="{D6F78BB4-3D71-2C44-8E0C-028E8576BE74}" type="parTrans" cxnId="{788617EC-2E7F-074E-A0B5-72FFDFE0EC77}">
      <dgm:prSet/>
      <dgm:spPr/>
    </dgm:pt>
    <dgm:pt modelId="{2146D750-4BA3-654E-991F-75A1405E8E93}" type="sibTrans" cxnId="{788617EC-2E7F-074E-A0B5-72FFDFE0EC77}">
      <dgm:prSet/>
      <dgm:spPr/>
    </dgm:pt>
    <dgm:pt modelId="{0A924F16-7865-6B4F-AF3A-EB7A7A65A569}" type="pres">
      <dgm:prSet presAssocID="{B269F86D-05D6-2D4F-9245-DDD91ADFD495}" presName="Name0" presStyleCnt="0">
        <dgm:presLayoutVars>
          <dgm:dir/>
          <dgm:animLvl val="lvl"/>
          <dgm:resizeHandles val="exact"/>
        </dgm:presLayoutVars>
      </dgm:prSet>
      <dgm:spPr/>
      <dgm:t>
        <a:bodyPr/>
        <a:lstStyle/>
        <a:p>
          <a:endParaRPr lang="en-GB"/>
        </a:p>
      </dgm:t>
    </dgm:pt>
    <dgm:pt modelId="{166F8C96-63C1-9344-97D1-26D2D906E1B2}" type="pres">
      <dgm:prSet presAssocID="{4B38EE85-FFD8-984B-A82D-885A0290F7AA}" presName="linNode" presStyleCnt="0"/>
      <dgm:spPr/>
    </dgm:pt>
    <dgm:pt modelId="{F9E056C0-D629-084C-97B9-A87B387BF572}" type="pres">
      <dgm:prSet presAssocID="{4B38EE85-FFD8-984B-A82D-885A0290F7AA}" presName="parentText" presStyleLbl="node1" presStyleIdx="0" presStyleCnt="3">
        <dgm:presLayoutVars>
          <dgm:chMax val="1"/>
          <dgm:bulletEnabled val="1"/>
        </dgm:presLayoutVars>
      </dgm:prSet>
      <dgm:spPr/>
      <dgm:t>
        <a:bodyPr/>
        <a:lstStyle/>
        <a:p>
          <a:endParaRPr lang="en-GB"/>
        </a:p>
      </dgm:t>
    </dgm:pt>
    <dgm:pt modelId="{5787AA04-4FC3-8A4A-BC80-0B11B0679F07}" type="pres">
      <dgm:prSet presAssocID="{4B38EE85-FFD8-984B-A82D-885A0290F7AA}" presName="descendantText" presStyleLbl="alignAccFollowNode1" presStyleIdx="0" presStyleCnt="3">
        <dgm:presLayoutVars>
          <dgm:bulletEnabled val="1"/>
        </dgm:presLayoutVars>
      </dgm:prSet>
      <dgm:spPr/>
      <dgm:t>
        <a:bodyPr/>
        <a:lstStyle/>
        <a:p>
          <a:endParaRPr lang="en-GB"/>
        </a:p>
      </dgm:t>
    </dgm:pt>
    <dgm:pt modelId="{8B05CAC5-620F-9445-B243-CA1C3F59F8D6}" type="pres">
      <dgm:prSet presAssocID="{A7474D2C-DEE3-7D44-B0CD-4E0B26B18F4C}" presName="sp" presStyleCnt="0"/>
      <dgm:spPr/>
    </dgm:pt>
    <dgm:pt modelId="{9B2FCE1F-755B-4E43-844A-632F1C6F9052}" type="pres">
      <dgm:prSet presAssocID="{E02658F7-332F-3549-89D0-D9A332E76130}" presName="linNode" presStyleCnt="0"/>
      <dgm:spPr/>
    </dgm:pt>
    <dgm:pt modelId="{6F6A2968-FAA6-3946-8607-DB3BC2771BD2}" type="pres">
      <dgm:prSet presAssocID="{E02658F7-332F-3549-89D0-D9A332E76130}" presName="parentText" presStyleLbl="node1" presStyleIdx="1" presStyleCnt="3">
        <dgm:presLayoutVars>
          <dgm:chMax val="1"/>
          <dgm:bulletEnabled val="1"/>
        </dgm:presLayoutVars>
      </dgm:prSet>
      <dgm:spPr/>
      <dgm:t>
        <a:bodyPr/>
        <a:lstStyle/>
        <a:p>
          <a:endParaRPr lang="en-GB"/>
        </a:p>
      </dgm:t>
    </dgm:pt>
    <dgm:pt modelId="{B6A65CD1-EAE1-E648-9719-3161182857CE}" type="pres">
      <dgm:prSet presAssocID="{E02658F7-332F-3549-89D0-D9A332E76130}" presName="descendantText" presStyleLbl="alignAccFollowNode1" presStyleIdx="1" presStyleCnt="3" custScaleY="120004">
        <dgm:presLayoutVars>
          <dgm:bulletEnabled val="1"/>
        </dgm:presLayoutVars>
      </dgm:prSet>
      <dgm:spPr/>
      <dgm:t>
        <a:bodyPr/>
        <a:lstStyle/>
        <a:p>
          <a:endParaRPr lang="en-GB"/>
        </a:p>
      </dgm:t>
    </dgm:pt>
    <dgm:pt modelId="{56EDC183-1572-5143-B80D-A5BA6E0AA9E6}" type="pres">
      <dgm:prSet presAssocID="{8EAC2260-27E8-964F-B33F-6E96B354E20F}" presName="sp" presStyleCnt="0"/>
      <dgm:spPr/>
    </dgm:pt>
    <dgm:pt modelId="{E7169B90-CA78-9043-BF2B-544CBCC9A183}" type="pres">
      <dgm:prSet presAssocID="{16A419E5-1BE6-A54B-962B-CCF22FDAC148}" presName="linNode" presStyleCnt="0"/>
      <dgm:spPr/>
    </dgm:pt>
    <dgm:pt modelId="{6BA36DA7-D4C0-3A4E-A260-A46BCCC7C8BE}" type="pres">
      <dgm:prSet presAssocID="{16A419E5-1BE6-A54B-962B-CCF22FDAC148}" presName="parentText" presStyleLbl="node1" presStyleIdx="2" presStyleCnt="3">
        <dgm:presLayoutVars>
          <dgm:chMax val="1"/>
          <dgm:bulletEnabled val="1"/>
        </dgm:presLayoutVars>
      </dgm:prSet>
      <dgm:spPr/>
      <dgm:t>
        <a:bodyPr/>
        <a:lstStyle/>
        <a:p>
          <a:endParaRPr lang="en-GB"/>
        </a:p>
      </dgm:t>
    </dgm:pt>
    <dgm:pt modelId="{1D481575-6C43-2744-A986-C0261D725763}" type="pres">
      <dgm:prSet presAssocID="{16A419E5-1BE6-A54B-962B-CCF22FDAC148}" presName="descendantText" presStyleLbl="alignAccFollowNode1" presStyleIdx="2" presStyleCnt="3">
        <dgm:presLayoutVars>
          <dgm:bulletEnabled val="1"/>
        </dgm:presLayoutVars>
      </dgm:prSet>
      <dgm:spPr/>
      <dgm:t>
        <a:bodyPr/>
        <a:lstStyle/>
        <a:p>
          <a:endParaRPr lang="en-GB"/>
        </a:p>
      </dgm:t>
    </dgm:pt>
  </dgm:ptLst>
  <dgm:cxnLst>
    <dgm:cxn modelId="{EDC8F455-BA4F-1E4A-8B71-F134DB127EE9}" type="presOf" srcId="{01E3D67F-1AD2-7743-88F0-E20DAEC93F15}" destId="{B6A65CD1-EAE1-E648-9719-3161182857CE}" srcOrd="0" destOrd="6" presId="urn:microsoft.com/office/officeart/2005/8/layout/vList5"/>
    <dgm:cxn modelId="{22D6238F-9A25-4646-9C9B-744EE2D889E1}" srcId="{E02658F7-332F-3549-89D0-D9A332E76130}" destId="{AA4B02E4-32B7-7641-9EB3-A2F969C7147A}" srcOrd="4" destOrd="0" parTransId="{995D36F9-A69F-7D48-BA9E-EEADEEDD8BDA}" sibTransId="{4BD72BF3-67D2-6540-8C01-975A3E6D3E48}"/>
    <dgm:cxn modelId="{DE56CEEC-AE49-504B-A2F5-401C5022D208}" type="presOf" srcId="{BD630DB8-A106-7447-87B1-C7148A160BB0}" destId="{5787AA04-4FC3-8A4A-BC80-0B11B0679F07}" srcOrd="0" destOrd="0" presId="urn:microsoft.com/office/officeart/2005/8/layout/vList5"/>
    <dgm:cxn modelId="{9DD86FAF-8574-274A-94E0-D3B08B144420}" type="presOf" srcId="{FF31221A-A4CF-8B4B-9D60-02173DD39F92}" destId="{B6A65CD1-EAE1-E648-9719-3161182857CE}" srcOrd="0" destOrd="2" presId="urn:microsoft.com/office/officeart/2005/8/layout/vList5"/>
    <dgm:cxn modelId="{D58295F0-FC48-C84F-BA1B-BF431BA1E1BB}" type="presOf" srcId="{16A419E5-1BE6-A54B-962B-CCF22FDAC148}" destId="{6BA36DA7-D4C0-3A4E-A260-A46BCCC7C8BE}" srcOrd="0" destOrd="0" presId="urn:microsoft.com/office/officeart/2005/8/layout/vList5"/>
    <dgm:cxn modelId="{4AF7D05C-9E24-4846-89F1-9CB8A0EA92E6}" srcId="{16A419E5-1BE6-A54B-962B-CCF22FDAC148}" destId="{0C0BDB60-BE03-224C-AF21-DE6AB20CBB55}" srcOrd="1" destOrd="0" parTransId="{B7A86E00-8D8C-6F4A-9F2D-66D4BA9D06D0}" sibTransId="{A700C28B-D40F-754D-AE38-76D5289E302A}"/>
    <dgm:cxn modelId="{BE98EC74-979B-2443-9763-1CF537802C70}" srcId="{16A419E5-1BE6-A54B-962B-CCF22FDAC148}" destId="{9A79049F-7FBA-3E4E-974C-73F4EA537375}" srcOrd="0" destOrd="0" parTransId="{27B9F8B6-460E-7F4C-A59B-AFDB7C79978E}" sibTransId="{1B45D5B3-6620-E04F-B28E-607EA55E06E7}"/>
    <dgm:cxn modelId="{6D8BF117-D02A-914A-8D40-3C4E3B8277CA}" type="presOf" srcId="{FFA54246-E6D9-4A4A-BC8D-E54E9E10DE3C}" destId="{B6A65CD1-EAE1-E648-9719-3161182857CE}" srcOrd="0" destOrd="5" presId="urn:microsoft.com/office/officeart/2005/8/layout/vList5"/>
    <dgm:cxn modelId="{3ADB9825-7D4C-0B4E-A045-321FA88ED403}" type="presOf" srcId="{225D091D-E68F-8A42-8139-A71391D00868}" destId="{B6A65CD1-EAE1-E648-9719-3161182857CE}" srcOrd="0" destOrd="0" presId="urn:microsoft.com/office/officeart/2005/8/layout/vList5"/>
    <dgm:cxn modelId="{6B868838-3210-1748-89D9-A6ECBE92EF3F}" srcId="{4B38EE85-FFD8-984B-A82D-885A0290F7AA}" destId="{BD630DB8-A106-7447-87B1-C7148A160BB0}" srcOrd="0" destOrd="0" parTransId="{298D7283-DF75-E043-8EC3-C33774363663}" sibTransId="{9105565E-417D-ED43-906C-98C7203F2281}"/>
    <dgm:cxn modelId="{13D09B4B-640A-6842-8F4D-8343D197A95F}" srcId="{E02658F7-332F-3549-89D0-D9A332E76130}" destId="{FF31221A-A4CF-8B4B-9D60-02173DD39F92}" srcOrd="2" destOrd="0" parTransId="{F28FA47D-A51D-0B43-9F60-9E51AA3C4547}" sibTransId="{FCB16A4B-3892-3142-9E14-99C3225589DD}"/>
    <dgm:cxn modelId="{2BEDF07C-FCEC-FB44-BABB-AFAF8D3553A6}" type="presOf" srcId="{402F8F49-CFEC-0240-892E-13CE80075E1B}" destId="{1D481575-6C43-2744-A986-C0261D725763}" srcOrd="0" destOrd="3" presId="urn:microsoft.com/office/officeart/2005/8/layout/vList5"/>
    <dgm:cxn modelId="{28DACC81-91D4-664E-BF4E-0F32F6A7FEE7}" type="presOf" srcId="{9FF5FEB3-994E-E249-9910-5279B00209A4}" destId="{B6A65CD1-EAE1-E648-9719-3161182857CE}" srcOrd="0" destOrd="3" presId="urn:microsoft.com/office/officeart/2005/8/layout/vList5"/>
    <dgm:cxn modelId="{7A254483-E9C8-C942-A954-AF65A2724FB5}" srcId="{16A419E5-1BE6-A54B-962B-CCF22FDAC148}" destId="{46B2D524-77A2-714A-BBC2-1AA5605BB12B}" srcOrd="2" destOrd="0" parTransId="{C56A4103-4A8B-0F4E-BE9F-4AAEA53C96B1}" sibTransId="{1809FD9E-9386-9A49-A679-6E154E34BEF3}"/>
    <dgm:cxn modelId="{8A0186ED-3DCB-EF43-9375-3CF4F9FFA7D9}" type="presOf" srcId="{774B2F24-DD22-A641-93E9-114AB0013B75}" destId="{5787AA04-4FC3-8A4A-BC80-0B11B0679F07}" srcOrd="0" destOrd="3" presId="urn:microsoft.com/office/officeart/2005/8/layout/vList5"/>
    <dgm:cxn modelId="{45954E1D-8EB2-E94B-A237-11A28B878479}" srcId="{4B38EE85-FFD8-984B-A82D-885A0290F7AA}" destId="{774B2F24-DD22-A641-93E9-114AB0013B75}" srcOrd="3" destOrd="0" parTransId="{E406367D-E209-7B45-837E-9D447256C738}" sibTransId="{CB97FBE4-3EEE-F64F-9513-4BB887438AC2}"/>
    <dgm:cxn modelId="{CA67DC34-20C2-E346-AE6F-4CA8A70D0EF8}" type="presOf" srcId="{B269F86D-05D6-2D4F-9245-DDD91ADFD495}" destId="{0A924F16-7865-6B4F-AF3A-EB7A7A65A569}" srcOrd="0" destOrd="0" presId="urn:microsoft.com/office/officeart/2005/8/layout/vList5"/>
    <dgm:cxn modelId="{A27CB934-7AB7-594B-9D56-D60444330DB1}" type="presOf" srcId="{D6FC81F4-A516-5F47-A564-6DA600BAB257}" destId="{5787AA04-4FC3-8A4A-BC80-0B11B0679F07}" srcOrd="0" destOrd="2" presId="urn:microsoft.com/office/officeart/2005/8/layout/vList5"/>
    <dgm:cxn modelId="{F1581810-4CCC-8E4D-9B2E-DBF0C051FB27}" srcId="{4B38EE85-FFD8-984B-A82D-885A0290F7AA}" destId="{E15CB1A6-2B71-C946-826D-125FB7FD8AB6}" srcOrd="1" destOrd="0" parTransId="{5B22C060-6CF9-EE4E-BAC4-51FD1DA3D87A}" sibTransId="{41C0E745-0A00-5646-A4B9-F0BB354FA4F7}"/>
    <dgm:cxn modelId="{B1563974-89A3-CD4B-A457-B25C7B79D3D0}" srcId="{E02658F7-332F-3549-89D0-D9A332E76130}" destId="{E3042092-8A5C-0642-9307-38B11AE83542}" srcOrd="1" destOrd="0" parTransId="{55E31AD7-7813-1641-B8FD-258A09081985}" sibTransId="{DF624316-E373-454C-B09D-0AF060C85ECC}"/>
    <dgm:cxn modelId="{B7A17175-01B0-9449-A593-DA7563E7477D}" type="presOf" srcId="{E02658F7-332F-3549-89D0-D9A332E76130}" destId="{6F6A2968-FAA6-3946-8607-DB3BC2771BD2}" srcOrd="0" destOrd="0" presId="urn:microsoft.com/office/officeart/2005/8/layout/vList5"/>
    <dgm:cxn modelId="{C68EC299-07BC-A44B-AAC9-DDD3DDF55C45}" srcId="{E02658F7-332F-3549-89D0-D9A332E76130}" destId="{9FF5FEB3-994E-E249-9910-5279B00209A4}" srcOrd="3" destOrd="0" parTransId="{87943428-FD03-6B49-A3D7-E5004FFFFF63}" sibTransId="{DA8B829D-66E0-594D-A0A2-A760EA1812BE}"/>
    <dgm:cxn modelId="{74558DBE-63B2-2B4A-8774-C61E994C307A}" type="presOf" srcId="{E15CB1A6-2B71-C946-826D-125FB7FD8AB6}" destId="{5787AA04-4FC3-8A4A-BC80-0B11B0679F07}" srcOrd="0" destOrd="1" presId="urn:microsoft.com/office/officeart/2005/8/layout/vList5"/>
    <dgm:cxn modelId="{DAD47E4D-E4FC-F94E-8C87-44830056F58C}" srcId="{E02658F7-332F-3549-89D0-D9A332E76130}" destId="{FFA54246-E6D9-4A4A-BC8D-E54E9E10DE3C}" srcOrd="5" destOrd="0" parTransId="{482393E1-7724-5F40-977B-0B8C5F9D2A93}" sibTransId="{C5D50821-EB63-154D-90AF-6DA20D9C7B4D}"/>
    <dgm:cxn modelId="{C7CDF9B5-0D30-F547-8E97-7A136B6A1D3D}" type="presOf" srcId="{AA4B02E4-32B7-7641-9EB3-A2F969C7147A}" destId="{B6A65CD1-EAE1-E648-9719-3161182857CE}" srcOrd="0" destOrd="4" presId="urn:microsoft.com/office/officeart/2005/8/layout/vList5"/>
    <dgm:cxn modelId="{434A937C-A89B-0443-9BAB-87AC5300D511}" srcId="{4B38EE85-FFD8-984B-A82D-885A0290F7AA}" destId="{D6FC81F4-A516-5F47-A564-6DA600BAB257}" srcOrd="2" destOrd="0" parTransId="{E47347EE-3740-6842-8366-290DF750E52C}" sibTransId="{3E5F7B7D-6479-7C45-8180-63B93F83AC46}"/>
    <dgm:cxn modelId="{0505B2FD-DF32-7941-BCC8-C22F1E225E8C}" type="presOf" srcId="{4B38EE85-FFD8-984B-A82D-885A0290F7AA}" destId="{F9E056C0-D629-084C-97B9-A87B387BF572}" srcOrd="0" destOrd="0" presId="urn:microsoft.com/office/officeart/2005/8/layout/vList5"/>
    <dgm:cxn modelId="{AA49192A-D9DC-8B46-9099-6177499B0114}" srcId="{B269F86D-05D6-2D4F-9245-DDD91ADFD495}" destId="{E02658F7-332F-3549-89D0-D9A332E76130}" srcOrd="1" destOrd="0" parTransId="{0C95F252-758B-124F-9D18-3C08694D4BEA}" sibTransId="{8EAC2260-27E8-964F-B33F-6E96B354E20F}"/>
    <dgm:cxn modelId="{405F025B-C5A5-344D-978A-E95767E1A234}" srcId="{E02658F7-332F-3549-89D0-D9A332E76130}" destId="{225D091D-E68F-8A42-8139-A71391D00868}" srcOrd="0" destOrd="0" parTransId="{3F0381CF-1B67-174C-86AD-042AEEAE19D7}" sibTransId="{8A3C7013-653E-0E47-99B5-F271E1F78325}"/>
    <dgm:cxn modelId="{2C8195E4-9A3C-8741-8D14-855D1ECDE21B}" type="presOf" srcId="{0C0BDB60-BE03-224C-AF21-DE6AB20CBB55}" destId="{1D481575-6C43-2744-A986-C0261D725763}" srcOrd="0" destOrd="1" presId="urn:microsoft.com/office/officeart/2005/8/layout/vList5"/>
    <dgm:cxn modelId="{90FCFBFC-2933-9A44-B919-13196DD1DB96}" type="presOf" srcId="{46B2D524-77A2-714A-BBC2-1AA5605BB12B}" destId="{1D481575-6C43-2744-A986-C0261D725763}" srcOrd="0" destOrd="2" presId="urn:microsoft.com/office/officeart/2005/8/layout/vList5"/>
    <dgm:cxn modelId="{D47EF1F0-4F0C-0A4D-8879-4F696143C5FD}" srcId="{E02658F7-332F-3549-89D0-D9A332E76130}" destId="{01E3D67F-1AD2-7743-88F0-E20DAEC93F15}" srcOrd="6" destOrd="0" parTransId="{957EF81A-2973-2647-935A-3D1DFC9F7BA4}" sibTransId="{21FF6080-9D9E-9F48-BC54-1EC5434EFBD1}"/>
    <dgm:cxn modelId="{9076A516-FD96-D144-9ADA-DA59F2D50955}" srcId="{16A419E5-1BE6-A54B-962B-CCF22FDAC148}" destId="{62858BC0-3352-EA48-8342-8AA1225961AB}" srcOrd="4" destOrd="0" parTransId="{0A14E30E-456D-2F47-B1CC-ECA996555FF4}" sibTransId="{C7986290-EED8-4345-941B-A087AA46FC5E}"/>
    <dgm:cxn modelId="{3BE0BAB7-55CF-1F41-AAF6-8E9CE1D7EFE6}" srcId="{B269F86D-05D6-2D4F-9245-DDD91ADFD495}" destId="{4B38EE85-FFD8-984B-A82D-885A0290F7AA}" srcOrd="0" destOrd="0" parTransId="{5B1E1DBF-5008-A541-8205-3C65C76F792A}" sibTransId="{A7474D2C-DEE3-7D44-B0CD-4E0B26B18F4C}"/>
    <dgm:cxn modelId="{93129DD2-CF6B-3B41-AABD-A772956EB9EF}" srcId="{B269F86D-05D6-2D4F-9245-DDD91ADFD495}" destId="{16A419E5-1BE6-A54B-962B-CCF22FDAC148}" srcOrd="2" destOrd="0" parTransId="{D3CCB3C4-5805-E646-A4DB-8C18FD2AE281}" sibTransId="{069BBBBD-EE5E-7946-8675-3AFA931F1DCD}"/>
    <dgm:cxn modelId="{19589219-71CB-7F4E-94DE-2023BF19183F}" type="presOf" srcId="{62858BC0-3352-EA48-8342-8AA1225961AB}" destId="{1D481575-6C43-2744-A986-C0261D725763}" srcOrd="0" destOrd="4" presId="urn:microsoft.com/office/officeart/2005/8/layout/vList5"/>
    <dgm:cxn modelId="{7F7EDEF2-8490-F74F-94E5-1FE1CE6D8949}" type="presOf" srcId="{E3042092-8A5C-0642-9307-38B11AE83542}" destId="{B6A65CD1-EAE1-E648-9719-3161182857CE}" srcOrd="0" destOrd="1" presId="urn:microsoft.com/office/officeart/2005/8/layout/vList5"/>
    <dgm:cxn modelId="{788617EC-2E7F-074E-A0B5-72FFDFE0EC77}" srcId="{16A419E5-1BE6-A54B-962B-CCF22FDAC148}" destId="{402F8F49-CFEC-0240-892E-13CE80075E1B}" srcOrd="3" destOrd="0" parTransId="{D6F78BB4-3D71-2C44-8E0C-028E8576BE74}" sibTransId="{2146D750-4BA3-654E-991F-75A1405E8E93}"/>
    <dgm:cxn modelId="{9D44CAF9-FC5D-F64C-83E8-5ED5E69AA157}" type="presOf" srcId="{9A79049F-7FBA-3E4E-974C-73F4EA537375}" destId="{1D481575-6C43-2744-A986-C0261D725763}" srcOrd="0" destOrd="0" presId="urn:microsoft.com/office/officeart/2005/8/layout/vList5"/>
    <dgm:cxn modelId="{5442CDB9-FA14-6B46-A482-022EE05670F4}" type="presParOf" srcId="{0A924F16-7865-6B4F-AF3A-EB7A7A65A569}" destId="{166F8C96-63C1-9344-97D1-26D2D906E1B2}" srcOrd="0" destOrd="0" presId="urn:microsoft.com/office/officeart/2005/8/layout/vList5"/>
    <dgm:cxn modelId="{2097518E-1873-A647-A74B-D15CEC1D2CE1}" type="presParOf" srcId="{166F8C96-63C1-9344-97D1-26D2D906E1B2}" destId="{F9E056C0-D629-084C-97B9-A87B387BF572}" srcOrd="0" destOrd="0" presId="urn:microsoft.com/office/officeart/2005/8/layout/vList5"/>
    <dgm:cxn modelId="{4CDB4760-6EC1-2949-B8C3-FBE1967C0B33}" type="presParOf" srcId="{166F8C96-63C1-9344-97D1-26D2D906E1B2}" destId="{5787AA04-4FC3-8A4A-BC80-0B11B0679F07}" srcOrd="1" destOrd="0" presId="urn:microsoft.com/office/officeart/2005/8/layout/vList5"/>
    <dgm:cxn modelId="{9B4DF669-2C4A-6E4D-9D87-02C2995E542A}" type="presParOf" srcId="{0A924F16-7865-6B4F-AF3A-EB7A7A65A569}" destId="{8B05CAC5-620F-9445-B243-CA1C3F59F8D6}" srcOrd="1" destOrd="0" presId="urn:microsoft.com/office/officeart/2005/8/layout/vList5"/>
    <dgm:cxn modelId="{5B9C4EE6-C6CD-B645-8CDE-23F7B4D0213B}" type="presParOf" srcId="{0A924F16-7865-6B4F-AF3A-EB7A7A65A569}" destId="{9B2FCE1F-755B-4E43-844A-632F1C6F9052}" srcOrd="2" destOrd="0" presId="urn:microsoft.com/office/officeart/2005/8/layout/vList5"/>
    <dgm:cxn modelId="{0A071E7E-3C85-0843-A90C-A072CF2A589A}" type="presParOf" srcId="{9B2FCE1F-755B-4E43-844A-632F1C6F9052}" destId="{6F6A2968-FAA6-3946-8607-DB3BC2771BD2}" srcOrd="0" destOrd="0" presId="urn:microsoft.com/office/officeart/2005/8/layout/vList5"/>
    <dgm:cxn modelId="{4FACF3CE-EC4A-AF43-904F-49DAC8A442A8}" type="presParOf" srcId="{9B2FCE1F-755B-4E43-844A-632F1C6F9052}" destId="{B6A65CD1-EAE1-E648-9719-3161182857CE}" srcOrd="1" destOrd="0" presId="urn:microsoft.com/office/officeart/2005/8/layout/vList5"/>
    <dgm:cxn modelId="{8779D4D9-5ABF-9B48-8DF3-73E45F0B6E29}" type="presParOf" srcId="{0A924F16-7865-6B4F-AF3A-EB7A7A65A569}" destId="{56EDC183-1572-5143-B80D-A5BA6E0AA9E6}" srcOrd="3" destOrd="0" presId="urn:microsoft.com/office/officeart/2005/8/layout/vList5"/>
    <dgm:cxn modelId="{CE4AC945-9AFF-7846-8CDE-C61A809CAA32}" type="presParOf" srcId="{0A924F16-7865-6B4F-AF3A-EB7A7A65A569}" destId="{E7169B90-CA78-9043-BF2B-544CBCC9A183}" srcOrd="4" destOrd="0" presId="urn:microsoft.com/office/officeart/2005/8/layout/vList5"/>
    <dgm:cxn modelId="{0C613E3E-10FE-F749-9BAA-F883D93FBAAF}" type="presParOf" srcId="{E7169B90-CA78-9043-BF2B-544CBCC9A183}" destId="{6BA36DA7-D4C0-3A4E-A260-A46BCCC7C8BE}" srcOrd="0" destOrd="0" presId="urn:microsoft.com/office/officeart/2005/8/layout/vList5"/>
    <dgm:cxn modelId="{D56EE2D2-082E-CD4B-9BAB-0DA6CFE91A05}" type="presParOf" srcId="{E7169B90-CA78-9043-BF2B-544CBCC9A183}" destId="{1D481575-6C43-2744-A986-C0261D72576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269F86D-05D6-2D4F-9245-DDD91ADFD495}" type="doc">
      <dgm:prSet loTypeId="urn:microsoft.com/office/officeart/2005/8/layout/vList5" loCatId="" qsTypeId="urn:microsoft.com/office/officeart/2005/8/quickstyle/simple1" qsCatId="simple" csTypeId="urn:microsoft.com/office/officeart/2005/8/colors/colorful5" csCatId="colorful" phldr="1"/>
      <dgm:spPr/>
      <dgm:t>
        <a:bodyPr/>
        <a:lstStyle/>
        <a:p>
          <a:endParaRPr lang="en-US"/>
        </a:p>
      </dgm:t>
    </dgm:pt>
    <dgm:pt modelId="{4B38EE85-FFD8-984B-A82D-885A0290F7AA}">
      <dgm:prSet phldrT="[Text]"/>
      <dgm:spPr/>
      <dgm:t>
        <a:bodyPr/>
        <a:lstStyle/>
        <a:p>
          <a:r>
            <a:rPr lang="en-US" dirty="0"/>
            <a:t>Housing support</a:t>
          </a:r>
        </a:p>
      </dgm:t>
    </dgm:pt>
    <dgm:pt modelId="{5B1E1DBF-5008-A541-8205-3C65C76F792A}" type="parTrans" cxnId="{3BE0BAB7-55CF-1F41-AAF6-8E9CE1D7EFE6}">
      <dgm:prSet/>
      <dgm:spPr/>
      <dgm:t>
        <a:bodyPr/>
        <a:lstStyle/>
        <a:p>
          <a:endParaRPr lang="en-US"/>
        </a:p>
      </dgm:t>
    </dgm:pt>
    <dgm:pt modelId="{A7474D2C-DEE3-7D44-B0CD-4E0B26B18F4C}" type="sibTrans" cxnId="{3BE0BAB7-55CF-1F41-AAF6-8E9CE1D7EFE6}">
      <dgm:prSet/>
      <dgm:spPr/>
      <dgm:t>
        <a:bodyPr/>
        <a:lstStyle/>
        <a:p>
          <a:endParaRPr lang="en-US"/>
        </a:p>
      </dgm:t>
    </dgm:pt>
    <dgm:pt modelId="{BD630DB8-A106-7447-87B1-C7148A160BB0}">
      <dgm:prSet phldrT="[Text]"/>
      <dgm:spPr/>
      <dgm:t>
        <a:bodyPr/>
        <a:lstStyle/>
        <a:p>
          <a:r>
            <a:rPr lang="en-US" dirty="0">
              <a:solidFill>
                <a:schemeClr val="accent2">
                  <a:lumMod val="75000"/>
                </a:schemeClr>
              </a:solidFill>
            </a:rPr>
            <a:t>Support with accommodation problems</a:t>
          </a:r>
        </a:p>
      </dgm:t>
    </dgm:pt>
    <dgm:pt modelId="{298D7283-DF75-E043-8EC3-C33774363663}" type="parTrans" cxnId="{6B868838-3210-1748-89D9-A6ECBE92EF3F}">
      <dgm:prSet/>
      <dgm:spPr/>
      <dgm:t>
        <a:bodyPr/>
        <a:lstStyle/>
        <a:p>
          <a:endParaRPr lang="en-US"/>
        </a:p>
      </dgm:t>
    </dgm:pt>
    <dgm:pt modelId="{9105565E-417D-ED43-906C-98C7203F2281}" type="sibTrans" cxnId="{6B868838-3210-1748-89D9-A6ECBE92EF3F}">
      <dgm:prSet/>
      <dgm:spPr/>
      <dgm:t>
        <a:bodyPr/>
        <a:lstStyle/>
        <a:p>
          <a:endParaRPr lang="en-US"/>
        </a:p>
      </dgm:t>
    </dgm:pt>
    <dgm:pt modelId="{E02658F7-332F-3549-89D0-D9A332E76130}">
      <dgm:prSet phldrT="[Text]"/>
      <dgm:spPr/>
      <dgm:t>
        <a:bodyPr/>
        <a:lstStyle/>
        <a:p>
          <a:r>
            <a:rPr lang="en-US" dirty="0"/>
            <a:t>Space</a:t>
          </a:r>
        </a:p>
      </dgm:t>
    </dgm:pt>
    <dgm:pt modelId="{0C95F252-758B-124F-9D18-3C08694D4BEA}" type="parTrans" cxnId="{AA49192A-D9DC-8B46-9099-6177499B0114}">
      <dgm:prSet/>
      <dgm:spPr/>
      <dgm:t>
        <a:bodyPr/>
        <a:lstStyle/>
        <a:p>
          <a:endParaRPr lang="en-US"/>
        </a:p>
      </dgm:t>
    </dgm:pt>
    <dgm:pt modelId="{8EAC2260-27E8-964F-B33F-6E96B354E20F}" type="sibTrans" cxnId="{AA49192A-D9DC-8B46-9099-6177499B0114}">
      <dgm:prSet/>
      <dgm:spPr/>
      <dgm:t>
        <a:bodyPr/>
        <a:lstStyle/>
        <a:p>
          <a:endParaRPr lang="en-US"/>
        </a:p>
      </dgm:t>
    </dgm:pt>
    <dgm:pt modelId="{225D091D-E68F-8A42-8139-A71391D00868}">
      <dgm:prSet phldrT="[Text]"/>
      <dgm:spPr/>
      <dgm:t>
        <a:bodyPr/>
        <a:lstStyle/>
        <a:p>
          <a:r>
            <a:rPr lang="en-US" dirty="0">
              <a:solidFill>
                <a:schemeClr val="accent2">
                  <a:lumMod val="75000"/>
                </a:schemeClr>
              </a:solidFill>
            </a:rPr>
            <a:t>Social spaces at Avery Hill</a:t>
          </a:r>
        </a:p>
      </dgm:t>
    </dgm:pt>
    <dgm:pt modelId="{3F0381CF-1B67-174C-86AD-042AEEAE19D7}" type="parTrans" cxnId="{405F025B-C5A5-344D-978A-E95767E1A234}">
      <dgm:prSet/>
      <dgm:spPr/>
      <dgm:t>
        <a:bodyPr/>
        <a:lstStyle/>
        <a:p>
          <a:endParaRPr lang="en-US"/>
        </a:p>
      </dgm:t>
    </dgm:pt>
    <dgm:pt modelId="{8A3C7013-653E-0E47-99B5-F271E1F78325}" type="sibTrans" cxnId="{405F025B-C5A5-344D-978A-E95767E1A234}">
      <dgm:prSet/>
      <dgm:spPr/>
      <dgm:t>
        <a:bodyPr/>
        <a:lstStyle/>
        <a:p>
          <a:endParaRPr lang="en-US"/>
        </a:p>
      </dgm:t>
    </dgm:pt>
    <dgm:pt modelId="{16A419E5-1BE6-A54B-962B-CCF22FDAC148}">
      <dgm:prSet phldrT="[Text]"/>
      <dgm:spPr/>
      <dgm:t>
        <a:bodyPr/>
        <a:lstStyle/>
        <a:p>
          <a:r>
            <a:rPr lang="en-US" dirty="0"/>
            <a:t>Other</a:t>
          </a:r>
        </a:p>
      </dgm:t>
    </dgm:pt>
    <dgm:pt modelId="{D3CCB3C4-5805-E646-A4DB-8C18FD2AE281}" type="parTrans" cxnId="{93129DD2-CF6B-3B41-AABD-A772956EB9EF}">
      <dgm:prSet/>
      <dgm:spPr/>
      <dgm:t>
        <a:bodyPr/>
        <a:lstStyle/>
        <a:p>
          <a:endParaRPr lang="en-US"/>
        </a:p>
      </dgm:t>
    </dgm:pt>
    <dgm:pt modelId="{069BBBBD-EE5E-7946-8675-3AFA931F1DCD}" type="sibTrans" cxnId="{93129DD2-CF6B-3B41-AABD-A772956EB9EF}">
      <dgm:prSet/>
      <dgm:spPr/>
      <dgm:t>
        <a:bodyPr/>
        <a:lstStyle/>
        <a:p>
          <a:endParaRPr lang="en-US"/>
        </a:p>
      </dgm:t>
    </dgm:pt>
    <dgm:pt modelId="{9A79049F-7FBA-3E4E-974C-73F4EA537375}">
      <dgm:prSet phldrT="[Text]"/>
      <dgm:spPr/>
      <dgm:t>
        <a:bodyPr/>
        <a:lstStyle/>
        <a:p>
          <a:r>
            <a:rPr lang="en-US" dirty="0">
              <a:solidFill>
                <a:schemeClr val="accent2">
                  <a:lumMod val="75000"/>
                </a:schemeClr>
              </a:solidFill>
            </a:rPr>
            <a:t>Inter-campus transport</a:t>
          </a:r>
        </a:p>
      </dgm:t>
    </dgm:pt>
    <dgm:pt modelId="{27B9F8B6-460E-7F4C-A59B-AFDB7C79978E}" type="parTrans" cxnId="{BE98EC74-979B-2443-9763-1CF537802C70}">
      <dgm:prSet/>
      <dgm:spPr/>
      <dgm:t>
        <a:bodyPr/>
        <a:lstStyle/>
        <a:p>
          <a:endParaRPr lang="en-US"/>
        </a:p>
      </dgm:t>
    </dgm:pt>
    <dgm:pt modelId="{1B45D5B3-6620-E04F-B28E-607EA55E06E7}" type="sibTrans" cxnId="{BE98EC74-979B-2443-9763-1CF537802C70}">
      <dgm:prSet/>
      <dgm:spPr/>
      <dgm:t>
        <a:bodyPr/>
        <a:lstStyle/>
        <a:p>
          <a:endParaRPr lang="en-US"/>
        </a:p>
      </dgm:t>
    </dgm:pt>
    <dgm:pt modelId="{62858BC0-3352-EA48-8342-8AA1225961AB}">
      <dgm:prSet phldrT="[Text]"/>
      <dgm:spPr/>
      <dgm:t>
        <a:bodyPr/>
        <a:lstStyle/>
        <a:p>
          <a:endParaRPr lang="en-US" dirty="0">
            <a:solidFill>
              <a:schemeClr val="accent2">
                <a:lumMod val="75000"/>
              </a:schemeClr>
            </a:solidFill>
          </a:endParaRPr>
        </a:p>
      </dgm:t>
    </dgm:pt>
    <dgm:pt modelId="{0A14E30E-456D-2F47-B1CC-ECA996555FF4}" type="parTrans" cxnId="{9076A516-FD96-D144-9ADA-DA59F2D50955}">
      <dgm:prSet/>
      <dgm:spPr/>
      <dgm:t>
        <a:bodyPr/>
        <a:lstStyle/>
        <a:p>
          <a:endParaRPr lang="en-US"/>
        </a:p>
      </dgm:t>
    </dgm:pt>
    <dgm:pt modelId="{C7986290-EED8-4345-941B-A087AA46FC5E}" type="sibTrans" cxnId="{9076A516-FD96-D144-9ADA-DA59F2D50955}">
      <dgm:prSet/>
      <dgm:spPr/>
      <dgm:t>
        <a:bodyPr/>
        <a:lstStyle/>
        <a:p>
          <a:endParaRPr lang="en-US"/>
        </a:p>
      </dgm:t>
    </dgm:pt>
    <dgm:pt modelId="{0AF6625A-70F5-1B42-B19F-225B12C34ACA}">
      <dgm:prSet phldrT="[Text]"/>
      <dgm:spPr/>
      <dgm:t>
        <a:bodyPr/>
        <a:lstStyle/>
        <a:p>
          <a:endParaRPr lang="en-US" dirty="0">
            <a:solidFill>
              <a:schemeClr val="accent2">
                <a:lumMod val="75000"/>
              </a:schemeClr>
            </a:solidFill>
          </a:endParaRPr>
        </a:p>
      </dgm:t>
    </dgm:pt>
    <dgm:pt modelId="{2F6B068B-D19A-C34A-8ECE-E09C96F045EF}" type="parTrans" cxnId="{B3820739-87EC-C646-973A-442AA2D5DC93}">
      <dgm:prSet/>
      <dgm:spPr/>
    </dgm:pt>
    <dgm:pt modelId="{31004202-2F73-BF48-9D13-90C10C30F3A5}" type="sibTrans" cxnId="{B3820739-87EC-C646-973A-442AA2D5DC93}">
      <dgm:prSet/>
      <dgm:spPr/>
    </dgm:pt>
    <dgm:pt modelId="{9BA17E91-EE2A-EE49-8832-EB4FB262DEAD}">
      <dgm:prSet phldrT="[Text]"/>
      <dgm:spPr/>
      <dgm:t>
        <a:bodyPr/>
        <a:lstStyle/>
        <a:p>
          <a:r>
            <a:rPr lang="en-US" dirty="0">
              <a:solidFill>
                <a:schemeClr val="accent2">
                  <a:lumMod val="75000"/>
                </a:schemeClr>
              </a:solidFill>
            </a:rPr>
            <a:t>Promotion of accommodation opportunities</a:t>
          </a:r>
        </a:p>
      </dgm:t>
    </dgm:pt>
    <dgm:pt modelId="{7BEAEFE2-A072-3D48-8232-CDAB6C659732}" type="parTrans" cxnId="{63402E90-54CC-404A-A812-674282A99B2F}">
      <dgm:prSet/>
      <dgm:spPr/>
    </dgm:pt>
    <dgm:pt modelId="{04B079DE-4B28-9541-98AA-547EFA3C0DC8}" type="sibTrans" cxnId="{63402E90-54CC-404A-A812-674282A99B2F}">
      <dgm:prSet/>
      <dgm:spPr/>
    </dgm:pt>
    <dgm:pt modelId="{9CD6B802-AA14-E742-B0E6-ADA712DDC69E}">
      <dgm:prSet phldrT="[Text]"/>
      <dgm:spPr/>
      <dgm:t>
        <a:bodyPr/>
        <a:lstStyle/>
        <a:p>
          <a:r>
            <a:rPr lang="en-US" dirty="0">
              <a:solidFill>
                <a:schemeClr val="accent2">
                  <a:lumMod val="75000"/>
                </a:schemeClr>
              </a:solidFill>
            </a:rPr>
            <a:t>Advice about financial support for accommodation</a:t>
          </a:r>
        </a:p>
      </dgm:t>
    </dgm:pt>
    <dgm:pt modelId="{DB7A4679-432F-A54C-9315-D11CC515CDC1}" type="parTrans" cxnId="{3558A43A-A23C-794E-B18C-6DC2F95EDAA5}">
      <dgm:prSet/>
      <dgm:spPr/>
    </dgm:pt>
    <dgm:pt modelId="{289F0B65-5626-7F4C-83BA-8DFA73B39284}" type="sibTrans" cxnId="{3558A43A-A23C-794E-B18C-6DC2F95EDAA5}">
      <dgm:prSet/>
      <dgm:spPr/>
    </dgm:pt>
    <dgm:pt modelId="{BCE725A8-A656-2840-86FE-D29424514F73}">
      <dgm:prSet phldrT="[Text]"/>
      <dgm:spPr/>
      <dgm:t>
        <a:bodyPr/>
        <a:lstStyle/>
        <a:p>
          <a:r>
            <a:rPr lang="en-US" dirty="0">
              <a:solidFill>
                <a:schemeClr val="accent2">
                  <a:lumMod val="75000"/>
                </a:schemeClr>
              </a:solidFill>
            </a:rPr>
            <a:t>Accommodation advice</a:t>
          </a:r>
        </a:p>
      </dgm:t>
    </dgm:pt>
    <dgm:pt modelId="{3828A41A-151E-E94D-A318-8FAE5DD76082}" type="parTrans" cxnId="{4F6937E7-ECF9-604A-9793-AA54935ED5C9}">
      <dgm:prSet/>
      <dgm:spPr/>
    </dgm:pt>
    <dgm:pt modelId="{9B10E2B7-0E9F-C740-BD1F-40079FC80BD5}" type="sibTrans" cxnId="{4F6937E7-ECF9-604A-9793-AA54935ED5C9}">
      <dgm:prSet/>
      <dgm:spPr/>
    </dgm:pt>
    <dgm:pt modelId="{5F799230-EE72-A74E-8EE2-BC06FAD46063}">
      <dgm:prSet phldrT="[Text]"/>
      <dgm:spPr/>
      <dgm:t>
        <a:bodyPr/>
        <a:lstStyle/>
        <a:p>
          <a:r>
            <a:rPr lang="en-US" dirty="0">
              <a:solidFill>
                <a:schemeClr val="accent2">
                  <a:lumMod val="75000"/>
                </a:schemeClr>
              </a:solidFill>
            </a:rPr>
            <a:t>Spaces to sleep in between classes</a:t>
          </a:r>
        </a:p>
      </dgm:t>
    </dgm:pt>
    <dgm:pt modelId="{922F0326-B00C-D341-9C0D-5FC41738F056}" type="parTrans" cxnId="{6139CBB0-BAF6-8344-9EDA-0E9BB91D2584}">
      <dgm:prSet/>
      <dgm:spPr/>
    </dgm:pt>
    <dgm:pt modelId="{A4138364-D338-AA46-A711-FB481559F217}" type="sibTrans" cxnId="{6139CBB0-BAF6-8344-9EDA-0E9BB91D2584}">
      <dgm:prSet/>
      <dgm:spPr/>
    </dgm:pt>
    <dgm:pt modelId="{E3411506-33CD-B047-9004-2BC77E81B91A}">
      <dgm:prSet phldrT="[Text]"/>
      <dgm:spPr/>
      <dgm:t>
        <a:bodyPr/>
        <a:lstStyle/>
        <a:p>
          <a:r>
            <a:rPr lang="en-US" dirty="0">
              <a:solidFill>
                <a:schemeClr val="accent2">
                  <a:lumMod val="75000"/>
                </a:schemeClr>
              </a:solidFill>
            </a:rPr>
            <a:t>Common room on Greenwich campus</a:t>
          </a:r>
        </a:p>
      </dgm:t>
    </dgm:pt>
    <dgm:pt modelId="{2021ACDA-A218-E545-81EA-D57403EEE3A4}" type="parTrans" cxnId="{8190ED6D-C5E0-D740-94ED-32DADCCE8399}">
      <dgm:prSet/>
      <dgm:spPr/>
    </dgm:pt>
    <dgm:pt modelId="{A55DD93A-9C2B-BB4F-9870-96D0B129C84E}" type="sibTrans" cxnId="{8190ED6D-C5E0-D740-94ED-32DADCCE8399}">
      <dgm:prSet/>
      <dgm:spPr/>
    </dgm:pt>
    <dgm:pt modelId="{5271249F-953C-864D-B950-E96A671DE388}">
      <dgm:prSet phldrT="[Text]"/>
      <dgm:spPr/>
      <dgm:t>
        <a:bodyPr/>
        <a:lstStyle/>
        <a:p>
          <a:r>
            <a:rPr lang="en-US" dirty="0">
              <a:solidFill>
                <a:schemeClr val="accent2">
                  <a:lumMod val="75000"/>
                </a:schemeClr>
              </a:solidFill>
            </a:rPr>
            <a:t>Common spaces that don’t just involve food</a:t>
          </a:r>
        </a:p>
      </dgm:t>
    </dgm:pt>
    <dgm:pt modelId="{86681491-9C4D-0741-9CFE-F5656E7879C6}" type="parTrans" cxnId="{3482FEE7-32CE-534B-8299-7D22CD04F331}">
      <dgm:prSet/>
      <dgm:spPr/>
    </dgm:pt>
    <dgm:pt modelId="{DBF4C37E-B4FB-C24B-9DF8-DDBA97D7C017}" type="sibTrans" cxnId="{3482FEE7-32CE-534B-8299-7D22CD04F331}">
      <dgm:prSet/>
      <dgm:spPr/>
    </dgm:pt>
    <dgm:pt modelId="{ECEF0ADF-AAEB-4548-957A-25DDD2B997F1}">
      <dgm:prSet phldrT="[Text]"/>
      <dgm:spPr/>
      <dgm:t>
        <a:bodyPr/>
        <a:lstStyle/>
        <a:p>
          <a:r>
            <a:rPr lang="en-US" dirty="0">
              <a:solidFill>
                <a:schemeClr val="accent2">
                  <a:lumMod val="75000"/>
                </a:schemeClr>
              </a:solidFill>
            </a:rPr>
            <a:t>Better promotion of SU services</a:t>
          </a:r>
        </a:p>
      </dgm:t>
    </dgm:pt>
    <dgm:pt modelId="{F8D132DC-B53A-3643-AFDC-ED4DF0330BA3}" type="parTrans" cxnId="{07241D78-9508-1348-98FF-E63D33D9620D}">
      <dgm:prSet/>
      <dgm:spPr/>
    </dgm:pt>
    <dgm:pt modelId="{B1D35533-B0FF-084A-B6F2-5CB7BA73DB06}" type="sibTrans" cxnId="{07241D78-9508-1348-98FF-E63D33D9620D}">
      <dgm:prSet/>
      <dgm:spPr/>
    </dgm:pt>
    <dgm:pt modelId="{42203321-CA2D-C64D-A258-82B67B2861F2}">
      <dgm:prSet phldrT="[Text]"/>
      <dgm:spPr/>
      <dgm:t>
        <a:bodyPr/>
        <a:lstStyle/>
        <a:p>
          <a:r>
            <a:rPr lang="en-US" dirty="0">
              <a:solidFill>
                <a:schemeClr val="accent2">
                  <a:lumMod val="75000"/>
                </a:schemeClr>
              </a:solidFill>
            </a:rPr>
            <a:t>More security on campus</a:t>
          </a:r>
        </a:p>
      </dgm:t>
    </dgm:pt>
    <dgm:pt modelId="{58CD196E-97BE-FE40-9B66-2AF99EADC27A}" type="parTrans" cxnId="{4ABAB865-EAAF-EE4C-B473-D2664237F13E}">
      <dgm:prSet/>
      <dgm:spPr/>
    </dgm:pt>
    <dgm:pt modelId="{EC9449E7-D546-194D-875B-BF283C8ED999}" type="sibTrans" cxnId="{4ABAB865-EAAF-EE4C-B473-D2664237F13E}">
      <dgm:prSet/>
      <dgm:spPr/>
    </dgm:pt>
    <dgm:pt modelId="{0A924F16-7865-6B4F-AF3A-EB7A7A65A569}" type="pres">
      <dgm:prSet presAssocID="{B269F86D-05D6-2D4F-9245-DDD91ADFD495}" presName="Name0" presStyleCnt="0">
        <dgm:presLayoutVars>
          <dgm:dir/>
          <dgm:animLvl val="lvl"/>
          <dgm:resizeHandles val="exact"/>
        </dgm:presLayoutVars>
      </dgm:prSet>
      <dgm:spPr/>
      <dgm:t>
        <a:bodyPr/>
        <a:lstStyle/>
        <a:p>
          <a:endParaRPr lang="en-GB"/>
        </a:p>
      </dgm:t>
    </dgm:pt>
    <dgm:pt modelId="{166F8C96-63C1-9344-97D1-26D2D906E1B2}" type="pres">
      <dgm:prSet presAssocID="{4B38EE85-FFD8-984B-A82D-885A0290F7AA}" presName="linNode" presStyleCnt="0"/>
      <dgm:spPr/>
    </dgm:pt>
    <dgm:pt modelId="{F9E056C0-D629-084C-97B9-A87B387BF572}" type="pres">
      <dgm:prSet presAssocID="{4B38EE85-FFD8-984B-A82D-885A0290F7AA}" presName="parentText" presStyleLbl="node1" presStyleIdx="0" presStyleCnt="3">
        <dgm:presLayoutVars>
          <dgm:chMax val="1"/>
          <dgm:bulletEnabled val="1"/>
        </dgm:presLayoutVars>
      </dgm:prSet>
      <dgm:spPr/>
      <dgm:t>
        <a:bodyPr/>
        <a:lstStyle/>
        <a:p>
          <a:endParaRPr lang="en-GB"/>
        </a:p>
      </dgm:t>
    </dgm:pt>
    <dgm:pt modelId="{5787AA04-4FC3-8A4A-BC80-0B11B0679F07}" type="pres">
      <dgm:prSet presAssocID="{4B38EE85-FFD8-984B-A82D-885A0290F7AA}" presName="descendantText" presStyleLbl="alignAccFollowNode1" presStyleIdx="0" presStyleCnt="3">
        <dgm:presLayoutVars>
          <dgm:bulletEnabled val="1"/>
        </dgm:presLayoutVars>
      </dgm:prSet>
      <dgm:spPr/>
      <dgm:t>
        <a:bodyPr/>
        <a:lstStyle/>
        <a:p>
          <a:endParaRPr lang="en-GB"/>
        </a:p>
      </dgm:t>
    </dgm:pt>
    <dgm:pt modelId="{8B05CAC5-620F-9445-B243-CA1C3F59F8D6}" type="pres">
      <dgm:prSet presAssocID="{A7474D2C-DEE3-7D44-B0CD-4E0B26B18F4C}" presName="sp" presStyleCnt="0"/>
      <dgm:spPr/>
    </dgm:pt>
    <dgm:pt modelId="{9B2FCE1F-755B-4E43-844A-632F1C6F9052}" type="pres">
      <dgm:prSet presAssocID="{E02658F7-332F-3549-89D0-D9A332E76130}" presName="linNode" presStyleCnt="0"/>
      <dgm:spPr/>
    </dgm:pt>
    <dgm:pt modelId="{6F6A2968-FAA6-3946-8607-DB3BC2771BD2}" type="pres">
      <dgm:prSet presAssocID="{E02658F7-332F-3549-89D0-D9A332E76130}" presName="parentText" presStyleLbl="node1" presStyleIdx="1" presStyleCnt="3">
        <dgm:presLayoutVars>
          <dgm:chMax val="1"/>
          <dgm:bulletEnabled val="1"/>
        </dgm:presLayoutVars>
      </dgm:prSet>
      <dgm:spPr/>
      <dgm:t>
        <a:bodyPr/>
        <a:lstStyle/>
        <a:p>
          <a:endParaRPr lang="en-GB"/>
        </a:p>
      </dgm:t>
    </dgm:pt>
    <dgm:pt modelId="{B6A65CD1-EAE1-E648-9719-3161182857CE}" type="pres">
      <dgm:prSet presAssocID="{E02658F7-332F-3549-89D0-D9A332E76130}" presName="descendantText" presStyleLbl="alignAccFollowNode1" presStyleIdx="1" presStyleCnt="3" custScaleY="120004">
        <dgm:presLayoutVars>
          <dgm:bulletEnabled val="1"/>
        </dgm:presLayoutVars>
      </dgm:prSet>
      <dgm:spPr/>
      <dgm:t>
        <a:bodyPr/>
        <a:lstStyle/>
        <a:p>
          <a:endParaRPr lang="en-GB"/>
        </a:p>
      </dgm:t>
    </dgm:pt>
    <dgm:pt modelId="{56EDC183-1572-5143-B80D-A5BA6E0AA9E6}" type="pres">
      <dgm:prSet presAssocID="{8EAC2260-27E8-964F-B33F-6E96B354E20F}" presName="sp" presStyleCnt="0"/>
      <dgm:spPr/>
    </dgm:pt>
    <dgm:pt modelId="{E7169B90-CA78-9043-BF2B-544CBCC9A183}" type="pres">
      <dgm:prSet presAssocID="{16A419E5-1BE6-A54B-962B-CCF22FDAC148}" presName="linNode" presStyleCnt="0"/>
      <dgm:spPr/>
    </dgm:pt>
    <dgm:pt modelId="{6BA36DA7-D4C0-3A4E-A260-A46BCCC7C8BE}" type="pres">
      <dgm:prSet presAssocID="{16A419E5-1BE6-A54B-962B-CCF22FDAC148}" presName="parentText" presStyleLbl="node1" presStyleIdx="2" presStyleCnt="3">
        <dgm:presLayoutVars>
          <dgm:chMax val="1"/>
          <dgm:bulletEnabled val="1"/>
        </dgm:presLayoutVars>
      </dgm:prSet>
      <dgm:spPr/>
      <dgm:t>
        <a:bodyPr/>
        <a:lstStyle/>
        <a:p>
          <a:endParaRPr lang="en-GB"/>
        </a:p>
      </dgm:t>
    </dgm:pt>
    <dgm:pt modelId="{1D481575-6C43-2744-A986-C0261D725763}" type="pres">
      <dgm:prSet presAssocID="{16A419E5-1BE6-A54B-962B-CCF22FDAC148}" presName="descendantText" presStyleLbl="alignAccFollowNode1" presStyleIdx="2" presStyleCnt="3">
        <dgm:presLayoutVars>
          <dgm:bulletEnabled val="1"/>
        </dgm:presLayoutVars>
      </dgm:prSet>
      <dgm:spPr/>
      <dgm:t>
        <a:bodyPr/>
        <a:lstStyle/>
        <a:p>
          <a:endParaRPr lang="en-GB"/>
        </a:p>
      </dgm:t>
    </dgm:pt>
  </dgm:ptLst>
  <dgm:cxnLst>
    <dgm:cxn modelId="{3482FEE7-32CE-534B-8299-7D22CD04F331}" srcId="{E02658F7-332F-3549-89D0-D9A332E76130}" destId="{5271249F-953C-864D-B950-E96A671DE388}" srcOrd="3" destOrd="0" parTransId="{86681491-9C4D-0741-9CFE-F5656E7879C6}" sibTransId="{DBF4C37E-B4FB-C24B-9DF8-DDBA97D7C017}"/>
    <dgm:cxn modelId="{DE56CEEC-AE49-504B-A2F5-401C5022D208}" type="presOf" srcId="{BD630DB8-A106-7447-87B1-C7148A160BB0}" destId="{5787AA04-4FC3-8A4A-BC80-0B11B0679F07}" srcOrd="0" destOrd="0" presId="urn:microsoft.com/office/officeart/2005/8/layout/vList5"/>
    <dgm:cxn modelId="{6139CBB0-BAF6-8344-9EDA-0E9BB91D2584}" srcId="{E02658F7-332F-3549-89D0-D9A332E76130}" destId="{5F799230-EE72-A74E-8EE2-BC06FAD46063}" srcOrd="1" destOrd="0" parTransId="{922F0326-B00C-D341-9C0D-5FC41738F056}" sibTransId="{A4138364-D338-AA46-A711-FB481559F217}"/>
    <dgm:cxn modelId="{D58295F0-FC48-C84F-BA1B-BF431BA1E1BB}" type="presOf" srcId="{16A419E5-1BE6-A54B-962B-CCF22FDAC148}" destId="{6BA36DA7-D4C0-3A4E-A260-A46BCCC7C8BE}" srcOrd="0" destOrd="0" presId="urn:microsoft.com/office/officeart/2005/8/layout/vList5"/>
    <dgm:cxn modelId="{3558A43A-A23C-794E-B18C-6DC2F95EDAA5}" srcId="{4B38EE85-FFD8-984B-A82D-885A0290F7AA}" destId="{9CD6B802-AA14-E742-B0E6-ADA712DDC69E}" srcOrd="2" destOrd="0" parTransId="{DB7A4679-432F-A54C-9315-D11CC515CDC1}" sibTransId="{289F0B65-5626-7F4C-83BA-8DFA73B39284}"/>
    <dgm:cxn modelId="{4ABAB865-EAAF-EE4C-B473-D2664237F13E}" srcId="{16A419E5-1BE6-A54B-962B-CCF22FDAC148}" destId="{42203321-CA2D-C64D-A258-82B67B2861F2}" srcOrd="2" destOrd="0" parTransId="{58CD196E-97BE-FE40-9B66-2AF99EADC27A}" sibTransId="{EC9449E7-D546-194D-875B-BF283C8ED999}"/>
    <dgm:cxn modelId="{A87B505C-2C6C-514F-BCDA-A0F0EE4CED56}" type="presOf" srcId="{ECEF0ADF-AAEB-4548-957A-25DDD2B997F1}" destId="{1D481575-6C43-2744-A986-C0261D725763}" srcOrd="0" destOrd="1" presId="urn:microsoft.com/office/officeart/2005/8/layout/vList5"/>
    <dgm:cxn modelId="{8CA0E8FC-03F5-AA49-B318-015FA326754B}" type="presOf" srcId="{5271249F-953C-864D-B950-E96A671DE388}" destId="{B6A65CD1-EAE1-E648-9719-3161182857CE}" srcOrd="0" destOrd="3" presId="urn:microsoft.com/office/officeart/2005/8/layout/vList5"/>
    <dgm:cxn modelId="{BE98EC74-979B-2443-9763-1CF537802C70}" srcId="{16A419E5-1BE6-A54B-962B-CCF22FDAC148}" destId="{9A79049F-7FBA-3E4E-974C-73F4EA537375}" srcOrd="0" destOrd="0" parTransId="{27B9F8B6-460E-7F4C-A59B-AFDB7C79978E}" sibTransId="{1B45D5B3-6620-E04F-B28E-607EA55E06E7}"/>
    <dgm:cxn modelId="{3ADB9825-7D4C-0B4E-A045-321FA88ED403}" type="presOf" srcId="{225D091D-E68F-8A42-8139-A71391D00868}" destId="{B6A65CD1-EAE1-E648-9719-3161182857CE}" srcOrd="0" destOrd="0" presId="urn:microsoft.com/office/officeart/2005/8/layout/vList5"/>
    <dgm:cxn modelId="{6B868838-3210-1748-89D9-A6ECBE92EF3F}" srcId="{4B38EE85-FFD8-984B-A82D-885A0290F7AA}" destId="{BD630DB8-A106-7447-87B1-C7148A160BB0}" srcOrd="0" destOrd="0" parTransId="{298D7283-DF75-E043-8EC3-C33774363663}" sibTransId="{9105565E-417D-ED43-906C-98C7203F2281}"/>
    <dgm:cxn modelId="{84BB28A1-D56C-A54E-A807-298568F7A6EA}" type="presOf" srcId="{42203321-CA2D-C64D-A258-82B67B2861F2}" destId="{1D481575-6C43-2744-A986-C0261D725763}" srcOrd="0" destOrd="2" presId="urn:microsoft.com/office/officeart/2005/8/layout/vList5"/>
    <dgm:cxn modelId="{E3C0BF90-B395-3F4F-BFC4-B24D6B9B7372}" type="presOf" srcId="{9BA17E91-EE2A-EE49-8832-EB4FB262DEAD}" destId="{5787AA04-4FC3-8A4A-BC80-0B11B0679F07}" srcOrd="0" destOrd="1" presId="urn:microsoft.com/office/officeart/2005/8/layout/vList5"/>
    <dgm:cxn modelId="{CA67DC34-20C2-E346-AE6F-4CA8A70D0EF8}" type="presOf" srcId="{B269F86D-05D6-2D4F-9245-DDD91ADFD495}" destId="{0A924F16-7865-6B4F-AF3A-EB7A7A65A569}" srcOrd="0" destOrd="0" presId="urn:microsoft.com/office/officeart/2005/8/layout/vList5"/>
    <dgm:cxn modelId="{4A12B028-27AD-1942-AED8-08046A36DD58}" type="presOf" srcId="{5F799230-EE72-A74E-8EE2-BC06FAD46063}" destId="{B6A65CD1-EAE1-E648-9719-3161182857CE}" srcOrd="0" destOrd="1" presId="urn:microsoft.com/office/officeart/2005/8/layout/vList5"/>
    <dgm:cxn modelId="{B7A17175-01B0-9449-A593-DA7563E7477D}" type="presOf" srcId="{E02658F7-332F-3549-89D0-D9A332E76130}" destId="{6F6A2968-FAA6-3946-8607-DB3BC2771BD2}" srcOrd="0" destOrd="0" presId="urn:microsoft.com/office/officeart/2005/8/layout/vList5"/>
    <dgm:cxn modelId="{63402E90-54CC-404A-A812-674282A99B2F}" srcId="{4B38EE85-FFD8-984B-A82D-885A0290F7AA}" destId="{9BA17E91-EE2A-EE49-8832-EB4FB262DEAD}" srcOrd="1" destOrd="0" parTransId="{7BEAEFE2-A072-3D48-8232-CDAB6C659732}" sibTransId="{04B079DE-4B28-9541-98AA-547EFA3C0DC8}"/>
    <dgm:cxn modelId="{07241D78-9508-1348-98FF-E63D33D9620D}" srcId="{16A419E5-1BE6-A54B-962B-CCF22FDAC148}" destId="{ECEF0ADF-AAEB-4548-957A-25DDD2B997F1}" srcOrd="1" destOrd="0" parTransId="{F8D132DC-B53A-3643-AFDC-ED4DF0330BA3}" sibTransId="{B1D35533-B0FF-084A-B6F2-5CB7BA73DB06}"/>
    <dgm:cxn modelId="{4F6937E7-ECF9-604A-9793-AA54935ED5C9}" srcId="{4B38EE85-FFD8-984B-A82D-885A0290F7AA}" destId="{BCE725A8-A656-2840-86FE-D29424514F73}" srcOrd="3" destOrd="0" parTransId="{3828A41A-151E-E94D-A318-8FAE5DD76082}" sibTransId="{9B10E2B7-0E9F-C740-BD1F-40079FC80BD5}"/>
    <dgm:cxn modelId="{8190ED6D-C5E0-D740-94ED-32DADCCE8399}" srcId="{E02658F7-332F-3549-89D0-D9A332E76130}" destId="{E3411506-33CD-B047-9004-2BC77E81B91A}" srcOrd="2" destOrd="0" parTransId="{2021ACDA-A218-E545-81EA-D57403EEE3A4}" sibTransId="{A55DD93A-9C2B-BB4F-9870-96D0B129C84E}"/>
    <dgm:cxn modelId="{2C6062E3-E4AD-6143-8D74-1DCB7DFE0D2A}" type="presOf" srcId="{E3411506-33CD-B047-9004-2BC77E81B91A}" destId="{B6A65CD1-EAE1-E648-9719-3161182857CE}" srcOrd="0" destOrd="2" presId="urn:microsoft.com/office/officeart/2005/8/layout/vList5"/>
    <dgm:cxn modelId="{0505B2FD-DF32-7941-BCC8-C22F1E225E8C}" type="presOf" srcId="{4B38EE85-FFD8-984B-A82D-885A0290F7AA}" destId="{F9E056C0-D629-084C-97B9-A87B387BF572}" srcOrd="0" destOrd="0" presId="urn:microsoft.com/office/officeart/2005/8/layout/vList5"/>
    <dgm:cxn modelId="{AA49192A-D9DC-8B46-9099-6177499B0114}" srcId="{B269F86D-05D6-2D4F-9245-DDD91ADFD495}" destId="{E02658F7-332F-3549-89D0-D9A332E76130}" srcOrd="1" destOrd="0" parTransId="{0C95F252-758B-124F-9D18-3C08694D4BEA}" sibTransId="{8EAC2260-27E8-964F-B33F-6E96B354E20F}"/>
    <dgm:cxn modelId="{B3820739-87EC-C646-973A-442AA2D5DC93}" srcId="{4B38EE85-FFD8-984B-A82D-885A0290F7AA}" destId="{0AF6625A-70F5-1B42-B19F-225B12C34ACA}" srcOrd="4" destOrd="0" parTransId="{2F6B068B-D19A-C34A-8ECE-E09C96F045EF}" sibTransId="{31004202-2F73-BF48-9D13-90C10C30F3A5}"/>
    <dgm:cxn modelId="{405F025B-C5A5-344D-978A-E95767E1A234}" srcId="{E02658F7-332F-3549-89D0-D9A332E76130}" destId="{225D091D-E68F-8A42-8139-A71391D00868}" srcOrd="0" destOrd="0" parTransId="{3F0381CF-1B67-174C-86AD-042AEEAE19D7}" sibTransId="{8A3C7013-653E-0E47-99B5-F271E1F78325}"/>
    <dgm:cxn modelId="{9076A516-FD96-D144-9ADA-DA59F2D50955}" srcId="{16A419E5-1BE6-A54B-962B-CCF22FDAC148}" destId="{62858BC0-3352-EA48-8342-8AA1225961AB}" srcOrd="3" destOrd="0" parTransId="{0A14E30E-456D-2F47-B1CC-ECA996555FF4}" sibTransId="{C7986290-EED8-4345-941B-A087AA46FC5E}"/>
    <dgm:cxn modelId="{053CAD22-BAE6-3D48-8FE0-98E49FBB844D}" type="presOf" srcId="{BCE725A8-A656-2840-86FE-D29424514F73}" destId="{5787AA04-4FC3-8A4A-BC80-0B11B0679F07}" srcOrd="0" destOrd="3" presId="urn:microsoft.com/office/officeart/2005/8/layout/vList5"/>
    <dgm:cxn modelId="{A13AD541-6BE5-AF48-BCAD-4E8AFF8A02E3}" type="presOf" srcId="{9CD6B802-AA14-E742-B0E6-ADA712DDC69E}" destId="{5787AA04-4FC3-8A4A-BC80-0B11B0679F07}" srcOrd="0" destOrd="2" presId="urn:microsoft.com/office/officeart/2005/8/layout/vList5"/>
    <dgm:cxn modelId="{93129DD2-CF6B-3B41-AABD-A772956EB9EF}" srcId="{B269F86D-05D6-2D4F-9245-DDD91ADFD495}" destId="{16A419E5-1BE6-A54B-962B-CCF22FDAC148}" srcOrd="2" destOrd="0" parTransId="{D3CCB3C4-5805-E646-A4DB-8C18FD2AE281}" sibTransId="{069BBBBD-EE5E-7946-8675-3AFA931F1DCD}"/>
    <dgm:cxn modelId="{3BE0BAB7-55CF-1F41-AAF6-8E9CE1D7EFE6}" srcId="{B269F86D-05D6-2D4F-9245-DDD91ADFD495}" destId="{4B38EE85-FFD8-984B-A82D-885A0290F7AA}" srcOrd="0" destOrd="0" parTransId="{5B1E1DBF-5008-A541-8205-3C65C76F792A}" sibTransId="{A7474D2C-DEE3-7D44-B0CD-4E0B26B18F4C}"/>
    <dgm:cxn modelId="{19589219-71CB-7F4E-94DE-2023BF19183F}" type="presOf" srcId="{62858BC0-3352-EA48-8342-8AA1225961AB}" destId="{1D481575-6C43-2744-A986-C0261D725763}" srcOrd="0" destOrd="3" presId="urn:microsoft.com/office/officeart/2005/8/layout/vList5"/>
    <dgm:cxn modelId="{CE77BB63-200F-B447-8AC6-2C972848C056}" type="presOf" srcId="{0AF6625A-70F5-1B42-B19F-225B12C34ACA}" destId="{5787AA04-4FC3-8A4A-BC80-0B11B0679F07}" srcOrd="0" destOrd="4" presId="urn:microsoft.com/office/officeart/2005/8/layout/vList5"/>
    <dgm:cxn modelId="{9D44CAF9-FC5D-F64C-83E8-5ED5E69AA157}" type="presOf" srcId="{9A79049F-7FBA-3E4E-974C-73F4EA537375}" destId="{1D481575-6C43-2744-A986-C0261D725763}" srcOrd="0" destOrd="0" presId="urn:microsoft.com/office/officeart/2005/8/layout/vList5"/>
    <dgm:cxn modelId="{5442CDB9-FA14-6B46-A482-022EE05670F4}" type="presParOf" srcId="{0A924F16-7865-6B4F-AF3A-EB7A7A65A569}" destId="{166F8C96-63C1-9344-97D1-26D2D906E1B2}" srcOrd="0" destOrd="0" presId="urn:microsoft.com/office/officeart/2005/8/layout/vList5"/>
    <dgm:cxn modelId="{2097518E-1873-A647-A74B-D15CEC1D2CE1}" type="presParOf" srcId="{166F8C96-63C1-9344-97D1-26D2D906E1B2}" destId="{F9E056C0-D629-084C-97B9-A87B387BF572}" srcOrd="0" destOrd="0" presId="urn:microsoft.com/office/officeart/2005/8/layout/vList5"/>
    <dgm:cxn modelId="{4CDB4760-6EC1-2949-B8C3-FBE1967C0B33}" type="presParOf" srcId="{166F8C96-63C1-9344-97D1-26D2D906E1B2}" destId="{5787AA04-4FC3-8A4A-BC80-0B11B0679F07}" srcOrd="1" destOrd="0" presId="urn:microsoft.com/office/officeart/2005/8/layout/vList5"/>
    <dgm:cxn modelId="{9B4DF669-2C4A-6E4D-9D87-02C2995E542A}" type="presParOf" srcId="{0A924F16-7865-6B4F-AF3A-EB7A7A65A569}" destId="{8B05CAC5-620F-9445-B243-CA1C3F59F8D6}" srcOrd="1" destOrd="0" presId="urn:microsoft.com/office/officeart/2005/8/layout/vList5"/>
    <dgm:cxn modelId="{5B9C4EE6-C6CD-B645-8CDE-23F7B4D0213B}" type="presParOf" srcId="{0A924F16-7865-6B4F-AF3A-EB7A7A65A569}" destId="{9B2FCE1F-755B-4E43-844A-632F1C6F9052}" srcOrd="2" destOrd="0" presId="urn:microsoft.com/office/officeart/2005/8/layout/vList5"/>
    <dgm:cxn modelId="{0A071E7E-3C85-0843-A90C-A072CF2A589A}" type="presParOf" srcId="{9B2FCE1F-755B-4E43-844A-632F1C6F9052}" destId="{6F6A2968-FAA6-3946-8607-DB3BC2771BD2}" srcOrd="0" destOrd="0" presId="urn:microsoft.com/office/officeart/2005/8/layout/vList5"/>
    <dgm:cxn modelId="{4FACF3CE-EC4A-AF43-904F-49DAC8A442A8}" type="presParOf" srcId="{9B2FCE1F-755B-4E43-844A-632F1C6F9052}" destId="{B6A65CD1-EAE1-E648-9719-3161182857CE}" srcOrd="1" destOrd="0" presId="urn:microsoft.com/office/officeart/2005/8/layout/vList5"/>
    <dgm:cxn modelId="{8779D4D9-5ABF-9B48-8DF3-73E45F0B6E29}" type="presParOf" srcId="{0A924F16-7865-6B4F-AF3A-EB7A7A65A569}" destId="{56EDC183-1572-5143-B80D-A5BA6E0AA9E6}" srcOrd="3" destOrd="0" presId="urn:microsoft.com/office/officeart/2005/8/layout/vList5"/>
    <dgm:cxn modelId="{CE4AC945-9AFF-7846-8CDE-C61A809CAA32}" type="presParOf" srcId="{0A924F16-7865-6B4F-AF3A-EB7A7A65A569}" destId="{E7169B90-CA78-9043-BF2B-544CBCC9A183}" srcOrd="4" destOrd="0" presId="urn:microsoft.com/office/officeart/2005/8/layout/vList5"/>
    <dgm:cxn modelId="{0C613E3E-10FE-F749-9BAA-F883D93FBAAF}" type="presParOf" srcId="{E7169B90-CA78-9043-BF2B-544CBCC9A183}" destId="{6BA36DA7-D4C0-3A4E-A260-A46BCCC7C8BE}" srcOrd="0" destOrd="0" presId="urn:microsoft.com/office/officeart/2005/8/layout/vList5"/>
    <dgm:cxn modelId="{D56EE2D2-082E-CD4B-9BAB-0DA6CFE91A05}" type="presParOf" srcId="{E7169B90-CA78-9043-BF2B-544CBCC9A183}" destId="{1D481575-6C43-2744-A986-C0261D72576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D14CDF-E540-E844-AB72-180581AEF05C}" type="doc">
      <dgm:prSet loTypeId="urn:microsoft.com/office/officeart/2005/8/layout/vList6" loCatId="" qsTypeId="urn:microsoft.com/office/officeart/2005/8/quickstyle/simple1" qsCatId="simple" csTypeId="urn:microsoft.com/office/officeart/2005/8/colors/accent1_4" csCatId="accent1" phldr="1"/>
      <dgm:spPr/>
      <dgm:t>
        <a:bodyPr/>
        <a:lstStyle/>
        <a:p>
          <a:endParaRPr lang="en-US"/>
        </a:p>
      </dgm:t>
    </dgm:pt>
    <dgm:pt modelId="{0065557D-8E7B-A84E-9E17-93D54A69A34F}">
      <dgm:prSet phldrT="[Text]"/>
      <dgm:spPr/>
      <dgm:t>
        <a:bodyPr/>
        <a:lstStyle/>
        <a:p>
          <a:r>
            <a:rPr lang="en-US" dirty="0"/>
            <a:t>Food and drink</a:t>
          </a:r>
        </a:p>
      </dgm:t>
    </dgm:pt>
    <dgm:pt modelId="{ED5ADA85-0939-284D-B69C-09A4129695F3}" type="parTrans" cxnId="{02FD57F0-71A2-9941-A1C8-8F0B4722B31D}">
      <dgm:prSet/>
      <dgm:spPr/>
      <dgm:t>
        <a:bodyPr/>
        <a:lstStyle/>
        <a:p>
          <a:endParaRPr lang="en-US"/>
        </a:p>
      </dgm:t>
    </dgm:pt>
    <dgm:pt modelId="{FC7C31C7-A161-CE4D-A8FA-B9274B4CCF46}" type="sibTrans" cxnId="{02FD57F0-71A2-9941-A1C8-8F0B4722B31D}">
      <dgm:prSet/>
      <dgm:spPr/>
      <dgm:t>
        <a:bodyPr/>
        <a:lstStyle/>
        <a:p>
          <a:endParaRPr lang="en-US"/>
        </a:p>
      </dgm:t>
    </dgm:pt>
    <dgm:pt modelId="{F41D524B-5A07-1443-A9A3-F324DDE61C8B}">
      <dgm:prSet phldrT="[Text]"/>
      <dgm:spPr/>
      <dgm:t>
        <a:bodyPr/>
        <a:lstStyle/>
        <a:p>
          <a:r>
            <a:rPr lang="en-US" dirty="0">
              <a:solidFill>
                <a:schemeClr val="accent2">
                  <a:lumMod val="75000"/>
                </a:schemeClr>
              </a:solidFill>
            </a:rPr>
            <a:t>Halal and kosher food options</a:t>
          </a:r>
        </a:p>
      </dgm:t>
    </dgm:pt>
    <dgm:pt modelId="{300674EA-F74A-5543-A0B4-3A6E07BC1389}" type="parTrans" cxnId="{1AB56AD5-BE39-9547-8BA0-DE609BD08771}">
      <dgm:prSet/>
      <dgm:spPr/>
      <dgm:t>
        <a:bodyPr/>
        <a:lstStyle/>
        <a:p>
          <a:endParaRPr lang="en-US"/>
        </a:p>
      </dgm:t>
    </dgm:pt>
    <dgm:pt modelId="{3DE41FC5-4358-6648-B763-D90811F73E7E}" type="sibTrans" cxnId="{1AB56AD5-BE39-9547-8BA0-DE609BD08771}">
      <dgm:prSet/>
      <dgm:spPr/>
      <dgm:t>
        <a:bodyPr/>
        <a:lstStyle/>
        <a:p>
          <a:endParaRPr lang="en-US"/>
        </a:p>
      </dgm:t>
    </dgm:pt>
    <dgm:pt modelId="{4CFF6EAB-CD32-2348-9570-BCABE4F4D15F}">
      <dgm:prSet phldrT="[Text]"/>
      <dgm:spPr/>
      <dgm:t>
        <a:bodyPr/>
        <a:lstStyle/>
        <a:p>
          <a:r>
            <a:rPr lang="en-US" dirty="0">
              <a:solidFill>
                <a:schemeClr val="accent2">
                  <a:lumMod val="75000"/>
                </a:schemeClr>
              </a:solidFill>
            </a:rPr>
            <a:t>Permanent vegan menu</a:t>
          </a:r>
        </a:p>
      </dgm:t>
    </dgm:pt>
    <dgm:pt modelId="{8F27A672-925B-BD47-91FD-3466241BE026}" type="parTrans" cxnId="{0420FA72-D560-0440-B25A-8E774FF21C8C}">
      <dgm:prSet/>
      <dgm:spPr/>
      <dgm:t>
        <a:bodyPr/>
        <a:lstStyle/>
        <a:p>
          <a:endParaRPr lang="en-US"/>
        </a:p>
      </dgm:t>
    </dgm:pt>
    <dgm:pt modelId="{AB2F434B-3B5A-424C-BBB9-24F79B0ED340}" type="sibTrans" cxnId="{0420FA72-D560-0440-B25A-8E774FF21C8C}">
      <dgm:prSet/>
      <dgm:spPr/>
      <dgm:t>
        <a:bodyPr/>
        <a:lstStyle/>
        <a:p>
          <a:endParaRPr lang="en-US"/>
        </a:p>
      </dgm:t>
    </dgm:pt>
    <dgm:pt modelId="{646CCC08-2C97-CD4C-B628-9C95FDCDB6B4}">
      <dgm:prSet phldrT="[Text]"/>
      <dgm:spPr/>
      <dgm:t>
        <a:bodyPr/>
        <a:lstStyle/>
        <a:p>
          <a:r>
            <a:rPr lang="en-US" dirty="0">
              <a:solidFill>
                <a:schemeClr val="accent2">
                  <a:lumMod val="75000"/>
                </a:schemeClr>
              </a:solidFill>
            </a:rPr>
            <a:t>More vegetarian options</a:t>
          </a:r>
        </a:p>
      </dgm:t>
    </dgm:pt>
    <dgm:pt modelId="{C56AEDFB-7E08-F548-8429-1A5DA0A979A7}" type="parTrans" cxnId="{6179B7D9-2A09-C347-A71A-E531B892A069}">
      <dgm:prSet/>
      <dgm:spPr/>
      <dgm:t>
        <a:bodyPr/>
        <a:lstStyle/>
        <a:p>
          <a:endParaRPr lang="en-US"/>
        </a:p>
      </dgm:t>
    </dgm:pt>
    <dgm:pt modelId="{1D73EFAB-5487-F04A-A9B8-4DA5E0C76E4D}" type="sibTrans" cxnId="{6179B7D9-2A09-C347-A71A-E531B892A069}">
      <dgm:prSet/>
      <dgm:spPr/>
      <dgm:t>
        <a:bodyPr/>
        <a:lstStyle/>
        <a:p>
          <a:endParaRPr lang="en-US"/>
        </a:p>
      </dgm:t>
    </dgm:pt>
    <dgm:pt modelId="{9CB6F821-06DC-6E4E-944B-FF6904E7841D}">
      <dgm:prSet phldrT="[Text]"/>
      <dgm:spPr/>
      <dgm:t>
        <a:bodyPr/>
        <a:lstStyle/>
        <a:p>
          <a:endParaRPr lang="en-US" dirty="0"/>
        </a:p>
      </dgm:t>
    </dgm:pt>
    <dgm:pt modelId="{1A2473D8-1759-E147-A151-46A0CE18D71B}" type="parTrans" cxnId="{C56053C4-85B0-D547-BF09-5785DC4D7159}">
      <dgm:prSet/>
      <dgm:spPr/>
      <dgm:t>
        <a:bodyPr/>
        <a:lstStyle/>
        <a:p>
          <a:endParaRPr lang="en-US"/>
        </a:p>
      </dgm:t>
    </dgm:pt>
    <dgm:pt modelId="{AC95DDE8-0C9F-AD42-8533-D7E7C707A3A5}" type="sibTrans" cxnId="{C56053C4-85B0-D547-BF09-5785DC4D7159}">
      <dgm:prSet/>
      <dgm:spPr/>
      <dgm:t>
        <a:bodyPr/>
        <a:lstStyle/>
        <a:p>
          <a:endParaRPr lang="en-US"/>
        </a:p>
      </dgm:t>
    </dgm:pt>
    <dgm:pt modelId="{43A593B4-136B-7747-BDC8-1EE8631DBE28}">
      <dgm:prSet phldrT="[Text]"/>
      <dgm:spPr/>
      <dgm:t>
        <a:bodyPr/>
        <a:lstStyle/>
        <a:p>
          <a:r>
            <a:rPr lang="en-US" dirty="0">
              <a:solidFill>
                <a:schemeClr val="accent2">
                  <a:lumMod val="75000"/>
                </a:schemeClr>
              </a:solidFill>
            </a:rPr>
            <a:t>Diet drinks at the bar</a:t>
          </a:r>
        </a:p>
      </dgm:t>
    </dgm:pt>
    <dgm:pt modelId="{D820E77A-17E6-6140-BE37-6FD29AE29E75}" type="parTrans" cxnId="{E70C0DE7-516A-4D42-BA4C-2FB560EEAD7F}">
      <dgm:prSet/>
      <dgm:spPr/>
      <dgm:t>
        <a:bodyPr/>
        <a:lstStyle/>
        <a:p>
          <a:endParaRPr lang="en-US"/>
        </a:p>
      </dgm:t>
    </dgm:pt>
    <dgm:pt modelId="{DE43359C-BA51-9641-8814-64FFBC4FC636}" type="sibTrans" cxnId="{E70C0DE7-516A-4D42-BA4C-2FB560EEAD7F}">
      <dgm:prSet/>
      <dgm:spPr/>
      <dgm:t>
        <a:bodyPr/>
        <a:lstStyle/>
        <a:p>
          <a:endParaRPr lang="en-US"/>
        </a:p>
      </dgm:t>
    </dgm:pt>
    <dgm:pt modelId="{6B47EC9F-D591-E849-B1D0-F427E0ED2EB8}">
      <dgm:prSet phldrT="[Text]"/>
      <dgm:spPr/>
      <dgm:t>
        <a:bodyPr/>
        <a:lstStyle/>
        <a:p>
          <a:r>
            <a:rPr lang="en-US" dirty="0">
              <a:solidFill>
                <a:schemeClr val="accent2">
                  <a:lumMod val="75000"/>
                </a:schemeClr>
              </a:solidFill>
            </a:rPr>
            <a:t>Serve food throughout the day</a:t>
          </a:r>
        </a:p>
      </dgm:t>
    </dgm:pt>
    <dgm:pt modelId="{31151F0A-9FEC-914A-A2F2-F5B36C08CBA9}" type="parTrans" cxnId="{4B0D9913-14AC-C94C-9EBE-0B1DAF4CB1FA}">
      <dgm:prSet/>
      <dgm:spPr/>
      <dgm:t>
        <a:bodyPr/>
        <a:lstStyle/>
        <a:p>
          <a:endParaRPr lang="en-US"/>
        </a:p>
      </dgm:t>
    </dgm:pt>
    <dgm:pt modelId="{0A7C6BC9-D36B-C947-A3D2-62588976A57B}" type="sibTrans" cxnId="{4B0D9913-14AC-C94C-9EBE-0B1DAF4CB1FA}">
      <dgm:prSet/>
      <dgm:spPr/>
      <dgm:t>
        <a:bodyPr/>
        <a:lstStyle/>
        <a:p>
          <a:endParaRPr lang="en-US"/>
        </a:p>
      </dgm:t>
    </dgm:pt>
    <dgm:pt modelId="{FD6C7E69-5A91-BB46-8C05-7155096D8B38}">
      <dgm:prSet phldrT="[Text]"/>
      <dgm:spPr/>
      <dgm:t>
        <a:bodyPr/>
        <a:lstStyle/>
        <a:p>
          <a:r>
            <a:rPr lang="en-US" dirty="0">
              <a:solidFill>
                <a:schemeClr val="accent2">
                  <a:lumMod val="75000"/>
                </a:schemeClr>
              </a:solidFill>
            </a:rPr>
            <a:t>More healthy food</a:t>
          </a:r>
        </a:p>
      </dgm:t>
    </dgm:pt>
    <dgm:pt modelId="{73521C7A-F813-A24A-86F6-A2D676CBFA2D}" type="parTrans" cxnId="{AF9D05E8-103A-504D-A3C4-4A4DEC44D360}">
      <dgm:prSet/>
      <dgm:spPr/>
      <dgm:t>
        <a:bodyPr/>
        <a:lstStyle/>
        <a:p>
          <a:endParaRPr lang="en-US"/>
        </a:p>
      </dgm:t>
    </dgm:pt>
    <dgm:pt modelId="{E261DB82-CDD1-C441-BEF4-AF6D0C405DCB}" type="sibTrans" cxnId="{AF9D05E8-103A-504D-A3C4-4A4DEC44D360}">
      <dgm:prSet/>
      <dgm:spPr/>
      <dgm:t>
        <a:bodyPr/>
        <a:lstStyle/>
        <a:p>
          <a:endParaRPr lang="en-US"/>
        </a:p>
      </dgm:t>
    </dgm:pt>
    <dgm:pt modelId="{880E0C05-88E9-594A-BA97-121E0EC847DB}">
      <dgm:prSet phldrT="[Text]"/>
      <dgm:spPr/>
      <dgm:t>
        <a:bodyPr/>
        <a:lstStyle/>
        <a:p>
          <a:r>
            <a:rPr lang="en-US" dirty="0">
              <a:solidFill>
                <a:schemeClr val="accent2">
                  <a:lumMod val="75000"/>
                </a:schemeClr>
              </a:solidFill>
            </a:rPr>
            <a:t>Organic foods</a:t>
          </a:r>
        </a:p>
      </dgm:t>
    </dgm:pt>
    <dgm:pt modelId="{F407105A-2D6D-1343-9426-7EBFEAD753AA}" type="parTrans" cxnId="{FB8CD856-5FBD-104B-8642-79AE0721D5F4}">
      <dgm:prSet/>
      <dgm:spPr/>
      <dgm:t>
        <a:bodyPr/>
        <a:lstStyle/>
        <a:p>
          <a:endParaRPr lang="en-US"/>
        </a:p>
      </dgm:t>
    </dgm:pt>
    <dgm:pt modelId="{7E172E7F-8DF2-ED49-8F7B-20B6A55EDF71}" type="sibTrans" cxnId="{FB8CD856-5FBD-104B-8642-79AE0721D5F4}">
      <dgm:prSet/>
      <dgm:spPr/>
      <dgm:t>
        <a:bodyPr/>
        <a:lstStyle/>
        <a:p>
          <a:endParaRPr lang="en-US"/>
        </a:p>
      </dgm:t>
    </dgm:pt>
    <dgm:pt modelId="{3C357B15-F34E-254E-B486-2EA9CF6C3090}">
      <dgm:prSet phldrT="[Text]"/>
      <dgm:spPr/>
      <dgm:t>
        <a:bodyPr/>
        <a:lstStyle/>
        <a:p>
          <a:r>
            <a:rPr lang="en-US" dirty="0">
              <a:solidFill>
                <a:schemeClr val="accent2">
                  <a:lumMod val="75000"/>
                </a:schemeClr>
              </a:solidFill>
            </a:rPr>
            <a:t>Better food options for those with allergies</a:t>
          </a:r>
        </a:p>
      </dgm:t>
    </dgm:pt>
    <dgm:pt modelId="{BA48AFEF-BADC-B548-836A-D8C39423295A}" type="parTrans" cxnId="{E93683E1-8D1B-A042-9D31-1BE277E461EC}">
      <dgm:prSet/>
      <dgm:spPr/>
      <dgm:t>
        <a:bodyPr/>
        <a:lstStyle/>
        <a:p>
          <a:endParaRPr lang="en-US"/>
        </a:p>
      </dgm:t>
    </dgm:pt>
    <dgm:pt modelId="{BE19E47B-DBEF-FE46-9449-BCD538E9408B}" type="sibTrans" cxnId="{E93683E1-8D1B-A042-9D31-1BE277E461EC}">
      <dgm:prSet/>
      <dgm:spPr/>
      <dgm:t>
        <a:bodyPr/>
        <a:lstStyle/>
        <a:p>
          <a:endParaRPr lang="en-US"/>
        </a:p>
      </dgm:t>
    </dgm:pt>
    <dgm:pt modelId="{3D38FD65-D39B-5C45-905F-2F3720330626}">
      <dgm:prSet phldrT="[Text]"/>
      <dgm:spPr/>
      <dgm:t>
        <a:bodyPr/>
        <a:lstStyle/>
        <a:p>
          <a:r>
            <a:rPr lang="en-US" dirty="0">
              <a:solidFill>
                <a:schemeClr val="accent2">
                  <a:lumMod val="75000"/>
                </a:schemeClr>
              </a:solidFill>
            </a:rPr>
            <a:t>Show calorie and nutrition value</a:t>
          </a:r>
        </a:p>
      </dgm:t>
    </dgm:pt>
    <dgm:pt modelId="{B6F9F000-7495-A840-AF78-B154C9F76E61}" type="parTrans" cxnId="{D9B8B462-D298-E945-9A32-F120B4BB8610}">
      <dgm:prSet/>
      <dgm:spPr/>
      <dgm:t>
        <a:bodyPr/>
        <a:lstStyle/>
        <a:p>
          <a:endParaRPr lang="en-US"/>
        </a:p>
      </dgm:t>
    </dgm:pt>
    <dgm:pt modelId="{E72593A9-20A1-C44C-B8DE-67163AD63F1C}" type="sibTrans" cxnId="{D9B8B462-D298-E945-9A32-F120B4BB8610}">
      <dgm:prSet/>
      <dgm:spPr/>
      <dgm:t>
        <a:bodyPr/>
        <a:lstStyle/>
        <a:p>
          <a:endParaRPr lang="en-US"/>
        </a:p>
      </dgm:t>
    </dgm:pt>
    <dgm:pt modelId="{EC4DDA07-734B-224F-9A80-A26B3234181E}">
      <dgm:prSet phldrT="[Text]"/>
      <dgm:spPr/>
      <dgm:t>
        <a:bodyPr/>
        <a:lstStyle/>
        <a:p>
          <a:endParaRPr lang="en-US" dirty="0">
            <a:solidFill>
              <a:schemeClr val="accent2">
                <a:lumMod val="75000"/>
              </a:schemeClr>
            </a:solidFill>
          </a:endParaRPr>
        </a:p>
      </dgm:t>
    </dgm:pt>
    <dgm:pt modelId="{ABEF7019-F55C-CD4B-B535-AA033281AB6A}" type="parTrans" cxnId="{1355719C-8E06-A848-895F-5FF2B93CE35D}">
      <dgm:prSet/>
      <dgm:spPr/>
    </dgm:pt>
    <dgm:pt modelId="{87EBF7BF-41A8-294E-B1A7-04742E88BDF7}" type="sibTrans" cxnId="{1355719C-8E06-A848-895F-5FF2B93CE35D}">
      <dgm:prSet/>
      <dgm:spPr/>
    </dgm:pt>
    <dgm:pt modelId="{9DCFF435-9D8B-C74A-81A7-442C2C7C1AD9}" type="pres">
      <dgm:prSet presAssocID="{46D14CDF-E540-E844-AB72-180581AEF05C}" presName="Name0" presStyleCnt="0">
        <dgm:presLayoutVars>
          <dgm:dir/>
          <dgm:animLvl val="lvl"/>
          <dgm:resizeHandles/>
        </dgm:presLayoutVars>
      </dgm:prSet>
      <dgm:spPr/>
      <dgm:t>
        <a:bodyPr/>
        <a:lstStyle/>
        <a:p>
          <a:endParaRPr lang="en-GB"/>
        </a:p>
      </dgm:t>
    </dgm:pt>
    <dgm:pt modelId="{BFBF16B0-D0CD-0043-A292-280264F8D502}" type="pres">
      <dgm:prSet presAssocID="{0065557D-8E7B-A84E-9E17-93D54A69A34F}" presName="linNode" presStyleCnt="0"/>
      <dgm:spPr/>
    </dgm:pt>
    <dgm:pt modelId="{E827FB0C-44A9-7747-982D-AE99A11B4E18}" type="pres">
      <dgm:prSet presAssocID="{0065557D-8E7B-A84E-9E17-93D54A69A34F}" presName="parentShp" presStyleLbl="node1" presStyleIdx="0" presStyleCnt="1">
        <dgm:presLayoutVars>
          <dgm:bulletEnabled val="1"/>
        </dgm:presLayoutVars>
      </dgm:prSet>
      <dgm:spPr/>
      <dgm:t>
        <a:bodyPr/>
        <a:lstStyle/>
        <a:p>
          <a:endParaRPr lang="en-GB"/>
        </a:p>
      </dgm:t>
    </dgm:pt>
    <dgm:pt modelId="{80871CC2-91EF-8A48-B246-16D85A016F28}" type="pres">
      <dgm:prSet presAssocID="{0065557D-8E7B-A84E-9E17-93D54A69A34F}" presName="childShp" presStyleLbl="bgAccFollowNode1" presStyleIdx="0" presStyleCnt="1" custScaleX="149885">
        <dgm:presLayoutVars>
          <dgm:bulletEnabled val="1"/>
        </dgm:presLayoutVars>
      </dgm:prSet>
      <dgm:spPr/>
      <dgm:t>
        <a:bodyPr/>
        <a:lstStyle/>
        <a:p>
          <a:endParaRPr lang="en-GB"/>
        </a:p>
      </dgm:t>
    </dgm:pt>
  </dgm:ptLst>
  <dgm:cxnLst>
    <dgm:cxn modelId="{202F296B-24EE-EF43-834D-5AF4F82D0E2E}" type="presOf" srcId="{9CB6F821-06DC-6E4E-944B-FF6904E7841D}" destId="{80871CC2-91EF-8A48-B246-16D85A016F28}" srcOrd="0" destOrd="10" presId="urn:microsoft.com/office/officeart/2005/8/layout/vList6"/>
    <dgm:cxn modelId="{1AB56AD5-BE39-9547-8BA0-DE609BD08771}" srcId="{0065557D-8E7B-A84E-9E17-93D54A69A34F}" destId="{F41D524B-5A07-1443-A9A3-F324DDE61C8B}" srcOrd="1" destOrd="0" parTransId="{300674EA-F74A-5543-A0B4-3A6E07BC1389}" sibTransId="{3DE41FC5-4358-6648-B763-D90811F73E7E}"/>
    <dgm:cxn modelId="{0C19524D-9AF4-CB44-A7EA-C1113734FCD6}" type="presOf" srcId="{EC4DDA07-734B-224F-9A80-A26B3234181E}" destId="{80871CC2-91EF-8A48-B246-16D85A016F28}" srcOrd="0" destOrd="0" presId="urn:microsoft.com/office/officeart/2005/8/layout/vList6"/>
    <dgm:cxn modelId="{AF9D05E8-103A-504D-A3C4-4A4DEC44D360}" srcId="{0065557D-8E7B-A84E-9E17-93D54A69A34F}" destId="{FD6C7E69-5A91-BB46-8C05-7155096D8B38}" srcOrd="6" destOrd="0" parTransId="{73521C7A-F813-A24A-86F6-A2D676CBFA2D}" sibTransId="{E261DB82-CDD1-C441-BEF4-AF6D0C405DCB}"/>
    <dgm:cxn modelId="{0420FA72-D560-0440-B25A-8E774FF21C8C}" srcId="{0065557D-8E7B-A84E-9E17-93D54A69A34F}" destId="{4CFF6EAB-CD32-2348-9570-BCABE4F4D15F}" srcOrd="3" destOrd="0" parTransId="{8F27A672-925B-BD47-91FD-3466241BE026}" sibTransId="{AB2F434B-3B5A-424C-BBB9-24F79B0ED340}"/>
    <dgm:cxn modelId="{FB8CD856-5FBD-104B-8642-79AE0721D5F4}" srcId="{0065557D-8E7B-A84E-9E17-93D54A69A34F}" destId="{880E0C05-88E9-594A-BA97-121E0EC847DB}" srcOrd="7" destOrd="0" parTransId="{F407105A-2D6D-1343-9426-7EBFEAD753AA}" sibTransId="{7E172E7F-8DF2-ED49-8F7B-20B6A55EDF71}"/>
    <dgm:cxn modelId="{7AD4436C-C7ED-0B4B-8CB4-F3F73E77C448}" type="presOf" srcId="{43A593B4-136B-7747-BDC8-1EE8631DBE28}" destId="{80871CC2-91EF-8A48-B246-16D85A016F28}" srcOrd="0" destOrd="4" presId="urn:microsoft.com/office/officeart/2005/8/layout/vList6"/>
    <dgm:cxn modelId="{D44BB8C5-5B8F-AB4B-9B57-178E2BCCFD2A}" type="presOf" srcId="{46D14CDF-E540-E844-AB72-180581AEF05C}" destId="{9DCFF435-9D8B-C74A-81A7-442C2C7C1AD9}" srcOrd="0" destOrd="0" presId="urn:microsoft.com/office/officeart/2005/8/layout/vList6"/>
    <dgm:cxn modelId="{4B0D9913-14AC-C94C-9EBE-0B1DAF4CB1FA}" srcId="{0065557D-8E7B-A84E-9E17-93D54A69A34F}" destId="{6B47EC9F-D591-E849-B1D0-F427E0ED2EB8}" srcOrd="5" destOrd="0" parTransId="{31151F0A-9FEC-914A-A2F2-F5B36C08CBA9}" sibTransId="{0A7C6BC9-D36B-C947-A3D2-62588976A57B}"/>
    <dgm:cxn modelId="{6979E56D-3B09-B54C-9907-E3845479368C}" type="presOf" srcId="{3C357B15-F34E-254E-B486-2EA9CF6C3090}" destId="{80871CC2-91EF-8A48-B246-16D85A016F28}" srcOrd="0" destOrd="8" presId="urn:microsoft.com/office/officeart/2005/8/layout/vList6"/>
    <dgm:cxn modelId="{EDDFC0FD-C5BF-394B-A380-51896712021C}" type="presOf" srcId="{FD6C7E69-5A91-BB46-8C05-7155096D8B38}" destId="{80871CC2-91EF-8A48-B246-16D85A016F28}" srcOrd="0" destOrd="6" presId="urn:microsoft.com/office/officeart/2005/8/layout/vList6"/>
    <dgm:cxn modelId="{D9B8B462-D298-E945-9A32-F120B4BB8610}" srcId="{0065557D-8E7B-A84E-9E17-93D54A69A34F}" destId="{3D38FD65-D39B-5C45-905F-2F3720330626}" srcOrd="9" destOrd="0" parTransId="{B6F9F000-7495-A840-AF78-B154C9F76E61}" sibTransId="{E72593A9-20A1-C44C-B8DE-67163AD63F1C}"/>
    <dgm:cxn modelId="{CD149323-DD5B-9949-B4AE-27D1C9FBB0F9}" type="presOf" srcId="{0065557D-8E7B-A84E-9E17-93D54A69A34F}" destId="{E827FB0C-44A9-7747-982D-AE99A11B4E18}" srcOrd="0" destOrd="0" presId="urn:microsoft.com/office/officeart/2005/8/layout/vList6"/>
    <dgm:cxn modelId="{02FD57F0-71A2-9941-A1C8-8F0B4722B31D}" srcId="{46D14CDF-E540-E844-AB72-180581AEF05C}" destId="{0065557D-8E7B-A84E-9E17-93D54A69A34F}" srcOrd="0" destOrd="0" parTransId="{ED5ADA85-0939-284D-B69C-09A4129695F3}" sibTransId="{FC7C31C7-A161-CE4D-A8FA-B9274B4CCF46}"/>
    <dgm:cxn modelId="{5D9CFB8A-1D2B-384A-AED4-F0971F760B0D}" type="presOf" srcId="{F41D524B-5A07-1443-A9A3-F324DDE61C8B}" destId="{80871CC2-91EF-8A48-B246-16D85A016F28}" srcOrd="0" destOrd="1" presId="urn:microsoft.com/office/officeart/2005/8/layout/vList6"/>
    <dgm:cxn modelId="{6179B7D9-2A09-C347-A71A-E531B892A069}" srcId="{0065557D-8E7B-A84E-9E17-93D54A69A34F}" destId="{646CCC08-2C97-CD4C-B628-9C95FDCDB6B4}" srcOrd="2" destOrd="0" parTransId="{C56AEDFB-7E08-F548-8429-1A5DA0A979A7}" sibTransId="{1D73EFAB-5487-F04A-A9B8-4DA5E0C76E4D}"/>
    <dgm:cxn modelId="{1355719C-8E06-A848-895F-5FF2B93CE35D}" srcId="{0065557D-8E7B-A84E-9E17-93D54A69A34F}" destId="{EC4DDA07-734B-224F-9A80-A26B3234181E}" srcOrd="0" destOrd="0" parTransId="{ABEF7019-F55C-CD4B-B535-AA033281AB6A}" sibTransId="{87EBF7BF-41A8-294E-B1A7-04742E88BDF7}"/>
    <dgm:cxn modelId="{E93683E1-8D1B-A042-9D31-1BE277E461EC}" srcId="{0065557D-8E7B-A84E-9E17-93D54A69A34F}" destId="{3C357B15-F34E-254E-B486-2EA9CF6C3090}" srcOrd="8" destOrd="0" parTransId="{BA48AFEF-BADC-B548-836A-D8C39423295A}" sibTransId="{BE19E47B-DBEF-FE46-9449-BCD538E9408B}"/>
    <dgm:cxn modelId="{5DF7B5C5-37D7-F64E-9A26-9FD5B471110A}" type="presOf" srcId="{6B47EC9F-D591-E849-B1D0-F427E0ED2EB8}" destId="{80871CC2-91EF-8A48-B246-16D85A016F28}" srcOrd="0" destOrd="5" presId="urn:microsoft.com/office/officeart/2005/8/layout/vList6"/>
    <dgm:cxn modelId="{CB8BAB46-285F-A34A-911D-0600D08A580D}" type="presOf" srcId="{3D38FD65-D39B-5C45-905F-2F3720330626}" destId="{80871CC2-91EF-8A48-B246-16D85A016F28}" srcOrd="0" destOrd="9" presId="urn:microsoft.com/office/officeart/2005/8/layout/vList6"/>
    <dgm:cxn modelId="{160FBC0D-740D-D440-88AD-62C6AC39732D}" type="presOf" srcId="{880E0C05-88E9-594A-BA97-121E0EC847DB}" destId="{80871CC2-91EF-8A48-B246-16D85A016F28}" srcOrd="0" destOrd="7" presId="urn:microsoft.com/office/officeart/2005/8/layout/vList6"/>
    <dgm:cxn modelId="{E2325560-8CD7-4449-980F-7AD7DFC249CC}" type="presOf" srcId="{646CCC08-2C97-CD4C-B628-9C95FDCDB6B4}" destId="{80871CC2-91EF-8A48-B246-16D85A016F28}" srcOrd="0" destOrd="2" presId="urn:microsoft.com/office/officeart/2005/8/layout/vList6"/>
    <dgm:cxn modelId="{E70C0DE7-516A-4D42-BA4C-2FB560EEAD7F}" srcId="{0065557D-8E7B-A84E-9E17-93D54A69A34F}" destId="{43A593B4-136B-7747-BDC8-1EE8631DBE28}" srcOrd="4" destOrd="0" parTransId="{D820E77A-17E6-6140-BE37-6FD29AE29E75}" sibTransId="{DE43359C-BA51-9641-8814-64FFBC4FC636}"/>
    <dgm:cxn modelId="{5E4BC647-1FEB-844C-A6F1-D541502AB4A4}" type="presOf" srcId="{4CFF6EAB-CD32-2348-9570-BCABE4F4D15F}" destId="{80871CC2-91EF-8A48-B246-16D85A016F28}" srcOrd="0" destOrd="3" presId="urn:microsoft.com/office/officeart/2005/8/layout/vList6"/>
    <dgm:cxn modelId="{C56053C4-85B0-D547-BF09-5785DC4D7159}" srcId="{0065557D-8E7B-A84E-9E17-93D54A69A34F}" destId="{9CB6F821-06DC-6E4E-944B-FF6904E7841D}" srcOrd="10" destOrd="0" parTransId="{1A2473D8-1759-E147-A151-46A0CE18D71B}" sibTransId="{AC95DDE8-0C9F-AD42-8533-D7E7C707A3A5}"/>
    <dgm:cxn modelId="{5E3FA092-CE9A-4A48-A399-338EF3CE4600}" type="presParOf" srcId="{9DCFF435-9D8B-C74A-81A7-442C2C7C1AD9}" destId="{BFBF16B0-D0CD-0043-A292-280264F8D502}" srcOrd="0" destOrd="0" presId="urn:microsoft.com/office/officeart/2005/8/layout/vList6"/>
    <dgm:cxn modelId="{7D0AE28E-ACF9-544C-9358-3EDE5F8A8488}" type="presParOf" srcId="{BFBF16B0-D0CD-0043-A292-280264F8D502}" destId="{E827FB0C-44A9-7747-982D-AE99A11B4E18}" srcOrd="0" destOrd="0" presId="urn:microsoft.com/office/officeart/2005/8/layout/vList6"/>
    <dgm:cxn modelId="{165C353C-C123-984D-82CA-88D83D533537}" type="presParOf" srcId="{BFBF16B0-D0CD-0043-A292-280264F8D502}" destId="{80871CC2-91EF-8A48-B246-16D85A016F2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D14CDF-E540-E844-AB72-180581AEF05C}" type="doc">
      <dgm:prSet loTypeId="urn:microsoft.com/office/officeart/2005/8/layout/vList6" loCatId="" qsTypeId="urn:microsoft.com/office/officeart/2005/8/quickstyle/simple3" qsCatId="simple" csTypeId="urn:microsoft.com/office/officeart/2005/8/colors/accent1_2" csCatId="accent1" phldr="1"/>
      <dgm:spPr/>
      <dgm:t>
        <a:bodyPr/>
        <a:lstStyle/>
        <a:p>
          <a:endParaRPr lang="en-US"/>
        </a:p>
      </dgm:t>
    </dgm:pt>
    <dgm:pt modelId="{0065557D-8E7B-A84E-9E17-93D54A69A34F}">
      <dgm:prSet phldrT="[Text]"/>
      <dgm:spPr/>
      <dgm:t>
        <a:bodyPr/>
        <a:lstStyle/>
        <a:p>
          <a:r>
            <a:rPr lang="en-US" dirty="0">
              <a:solidFill>
                <a:schemeClr val="accent2">
                  <a:lumMod val="75000"/>
                </a:schemeClr>
              </a:solidFill>
            </a:rPr>
            <a:t>Entertainment</a:t>
          </a:r>
        </a:p>
      </dgm:t>
    </dgm:pt>
    <dgm:pt modelId="{ED5ADA85-0939-284D-B69C-09A4129695F3}" type="parTrans" cxnId="{02FD57F0-71A2-9941-A1C8-8F0B4722B31D}">
      <dgm:prSet/>
      <dgm:spPr/>
      <dgm:t>
        <a:bodyPr/>
        <a:lstStyle/>
        <a:p>
          <a:endParaRPr lang="en-US"/>
        </a:p>
      </dgm:t>
    </dgm:pt>
    <dgm:pt modelId="{FC7C31C7-A161-CE4D-A8FA-B9274B4CCF46}" type="sibTrans" cxnId="{02FD57F0-71A2-9941-A1C8-8F0B4722B31D}">
      <dgm:prSet/>
      <dgm:spPr/>
      <dgm:t>
        <a:bodyPr/>
        <a:lstStyle/>
        <a:p>
          <a:endParaRPr lang="en-US"/>
        </a:p>
      </dgm:t>
    </dgm:pt>
    <dgm:pt modelId="{F41D524B-5A07-1443-A9A3-F324DDE61C8B}">
      <dgm:prSet phldrT="[Text]"/>
      <dgm:spPr/>
      <dgm:t>
        <a:bodyPr/>
        <a:lstStyle/>
        <a:p>
          <a:r>
            <a:rPr lang="en-US" dirty="0">
              <a:solidFill>
                <a:schemeClr val="accent2">
                  <a:lumMod val="75000"/>
                </a:schemeClr>
              </a:solidFill>
            </a:rPr>
            <a:t>Weekly games night</a:t>
          </a:r>
        </a:p>
      </dgm:t>
    </dgm:pt>
    <dgm:pt modelId="{300674EA-F74A-5543-A0B4-3A6E07BC1389}" type="parTrans" cxnId="{1AB56AD5-BE39-9547-8BA0-DE609BD08771}">
      <dgm:prSet/>
      <dgm:spPr/>
      <dgm:t>
        <a:bodyPr/>
        <a:lstStyle/>
        <a:p>
          <a:endParaRPr lang="en-US"/>
        </a:p>
      </dgm:t>
    </dgm:pt>
    <dgm:pt modelId="{3DE41FC5-4358-6648-B763-D90811F73E7E}" type="sibTrans" cxnId="{1AB56AD5-BE39-9547-8BA0-DE609BD08771}">
      <dgm:prSet/>
      <dgm:spPr/>
      <dgm:t>
        <a:bodyPr/>
        <a:lstStyle/>
        <a:p>
          <a:endParaRPr lang="en-US"/>
        </a:p>
      </dgm:t>
    </dgm:pt>
    <dgm:pt modelId="{4CFF6EAB-CD32-2348-9570-BCABE4F4D15F}">
      <dgm:prSet phldrT="[Text]"/>
      <dgm:spPr/>
      <dgm:t>
        <a:bodyPr/>
        <a:lstStyle/>
        <a:p>
          <a:r>
            <a:rPr lang="en-US" dirty="0">
              <a:solidFill>
                <a:schemeClr val="accent2">
                  <a:lumMod val="75000"/>
                </a:schemeClr>
              </a:solidFill>
            </a:rPr>
            <a:t>More cultural events</a:t>
          </a:r>
        </a:p>
      </dgm:t>
    </dgm:pt>
    <dgm:pt modelId="{8F27A672-925B-BD47-91FD-3466241BE026}" type="parTrans" cxnId="{0420FA72-D560-0440-B25A-8E774FF21C8C}">
      <dgm:prSet/>
      <dgm:spPr/>
      <dgm:t>
        <a:bodyPr/>
        <a:lstStyle/>
        <a:p>
          <a:endParaRPr lang="en-US"/>
        </a:p>
      </dgm:t>
    </dgm:pt>
    <dgm:pt modelId="{AB2F434B-3B5A-424C-BBB9-24F79B0ED340}" type="sibTrans" cxnId="{0420FA72-D560-0440-B25A-8E774FF21C8C}">
      <dgm:prSet/>
      <dgm:spPr/>
      <dgm:t>
        <a:bodyPr/>
        <a:lstStyle/>
        <a:p>
          <a:endParaRPr lang="en-US"/>
        </a:p>
      </dgm:t>
    </dgm:pt>
    <dgm:pt modelId="{646CCC08-2C97-CD4C-B628-9C95FDCDB6B4}">
      <dgm:prSet phldrT="[Text]"/>
      <dgm:spPr/>
      <dgm:t>
        <a:bodyPr/>
        <a:lstStyle/>
        <a:p>
          <a:r>
            <a:rPr lang="en-US" dirty="0">
              <a:solidFill>
                <a:schemeClr val="accent2">
                  <a:lumMod val="75000"/>
                </a:schemeClr>
              </a:solidFill>
            </a:rPr>
            <a:t>More organized parties</a:t>
          </a:r>
        </a:p>
      </dgm:t>
    </dgm:pt>
    <dgm:pt modelId="{C56AEDFB-7E08-F548-8429-1A5DA0A979A7}" type="parTrans" cxnId="{6179B7D9-2A09-C347-A71A-E531B892A069}">
      <dgm:prSet/>
      <dgm:spPr/>
      <dgm:t>
        <a:bodyPr/>
        <a:lstStyle/>
        <a:p>
          <a:endParaRPr lang="en-US"/>
        </a:p>
      </dgm:t>
    </dgm:pt>
    <dgm:pt modelId="{1D73EFAB-5487-F04A-A9B8-4DA5E0C76E4D}" type="sibTrans" cxnId="{6179B7D9-2A09-C347-A71A-E531B892A069}">
      <dgm:prSet/>
      <dgm:spPr/>
      <dgm:t>
        <a:bodyPr/>
        <a:lstStyle/>
        <a:p>
          <a:endParaRPr lang="en-US"/>
        </a:p>
      </dgm:t>
    </dgm:pt>
    <dgm:pt modelId="{9CB6F821-06DC-6E4E-944B-FF6904E7841D}">
      <dgm:prSet phldrT="[Text]"/>
      <dgm:spPr/>
      <dgm:t>
        <a:bodyPr/>
        <a:lstStyle/>
        <a:p>
          <a:endParaRPr lang="en-US" dirty="0"/>
        </a:p>
      </dgm:t>
    </dgm:pt>
    <dgm:pt modelId="{1A2473D8-1759-E147-A151-46A0CE18D71B}" type="parTrans" cxnId="{C56053C4-85B0-D547-BF09-5785DC4D7159}">
      <dgm:prSet/>
      <dgm:spPr/>
      <dgm:t>
        <a:bodyPr/>
        <a:lstStyle/>
        <a:p>
          <a:endParaRPr lang="en-US"/>
        </a:p>
      </dgm:t>
    </dgm:pt>
    <dgm:pt modelId="{AC95DDE8-0C9F-AD42-8533-D7E7C707A3A5}" type="sibTrans" cxnId="{C56053C4-85B0-D547-BF09-5785DC4D7159}">
      <dgm:prSet/>
      <dgm:spPr/>
      <dgm:t>
        <a:bodyPr/>
        <a:lstStyle/>
        <a:p>
          <a:endParaRPr lang="en-US"/>
        </a:p>
      </dgm:t>
    </dgm:pt>
    <dgm:pt modelId="{43A593B4-136B-7747-BDC8-1EE8631DBE28}">
      <dgm:prSet phldrT="[Text]"/>
      <dgm:spPr/>
      <dgm:t>
        <a:bodyPr/>
        <a:lstStyle/>
        <a:p>
          <a:r>
            <a:rPr lang="en-US" dirty="0">
              <a:solidFill>
                <a:schemeClr val="accent2">
                  <a:lumMod val="75000"/>
                </a:schemeClr>
              </a:solidFill>
            </a:rPr>
            <a:t>More large scale events</a:t>
          </a:r>
        </a:p>
      </dgm:t>
    </dgm:pt>
    <dgm:pt modelId="{D820E77A-17E6-6140-BE37-6FD29AE29E75}" type="parTrans" cxnId="{E70C0DE7-516A-4D42-BA4C-2FB560EEAD7F}">
      <dgm:prSet/>
      <dgm:spPr/>
      <dgm:t>
        <a:bodyPr/>
        <a:lstStyle/>
        <a:p>
          <a:endParaRPr lang="en-US"/>
        </a:p>
      </dgm:t>
    </dgm:pt>
    <dgm:pt modelId="{DE43359C-BA51-9641-8814-64FFBC4FC636}" type="sibTrans" cxnId="{E70C0DE7-516A-4D42-BA4C-2FB560EEAD7F}">
      <dgm:prSet/>
      <dgm:spPr/>
      <dgm:t>
        <a:bodyPr/>
        <a:lstStyle/>
        <a:p>
          <a:endParaRPr lang="en-US"/>
        </a:p>
      </dgm:t>
    </dgm:pt>
    <dgm:pt modelId="{6B47EC9F-D591-E849-B1D0-F427E0ED2EB8}">
      <dgm:prSet phldrT="[Text]"/>
      <dgm:spPr/>
      <dgm:t>
        <a:bodyPr/>
        <a:lstStyle/>
        <a:p>
          <a:r>
            <a:rPr lang="en-US" dirty="0">
              <a:solidFill>
                <a:schemeClr val="accent2">
                  <a:lumMod val="75000"/>
                </a:schemeClr>
              </a:solidFill>
            </a:rPr>
            <a:t>Performance area to put on shows / plays</a:t>
          </a:r>
        </a:p>
      </dgm:t>
    </dgm:pt>
    <dgm:pt modelId="{31151F0A-9FEC-914A-A2F2-F5B36C08CBA9}" type="parTrans" cxnId="{4B0D9913-14AC-C94C-9EBE-0B1DAF4CB1FA}">
      <dgm:prSet/>
      <dgm:spPr/>
      <dgm:t>
        <a:bodyPr/>
        <a:lstStyle/>
        <a:p>
          <a:endParaRPr lang="en-US"/>
        </a:p>
      </dgm:t>
    </dgm:pt>
    <dgm:pt modelId="{0A7C6BC9-D36B-C947-A3D2-62588976A57B}" type="sibTrans" cxnId="{4B0D9913-14AC-C94C-9EBE-0B1DAF4CB1FA}">
      <dgm:prSet/>
      <dgm:spPr/>
      <dgm:t>
        <a:bodyPr/>
        <a:lstStyle/>
        <a:p>
          <a:endParaRPr lang="en-US"/>
        </a:p>
      </dgm:t>
    </dgm:pt>
    <dgm:pt modelId="{FD6C7E69-5A91-BB46-8C05-7155096D8B38}">
      <dgm:prSet phldrT="[Text]"/>
      <dgm:spPr/>
      <dgm:t>
        <a:bodyPr/>
        <a:lstStyle/>
        <a:p>
          <a:r>
            <a:rPr lang="en-US" dirty="0">
              <a:solidFill>
                <a:schemeClr val="accent2">
                  <a:lumMod val="75000"/>
                </a:schemeClr>
              </a:solidFill>
            </a:rPr>
            <a:t>Better music</a:t>
          </a:r>
        </a:p>
      </dgm:t>
    </dgm:pt>
    <dgm:pt modelId="{73521C7A-F813-A24A-86F6-A2D676CBFA2D}" type="parTrans" cxnId="{AF9D05E8-103A-504D-A3C4-4A4DEC44D360}">
      <dgm:prSet/>
      <dgm:spPr/>
      <dgm:t>
        <a:bodyPr/>
        <a:lstStyle/>
        <a:p>
          <a:endParaRPr lang="en-US"/>
        </a:p>
      </dgm:t>
    </dgm:pt>
    <dgm:pt modelId="{E261DB82-CDD1-C441-BEF4-AF6D0C405DCB}" type="sibTrans" cxnId="{AF9D05E8-103A-504D-A3C4-4A4DEC44D360}">
      <dgm:prSet/>
      <dgm:spPr/>
      <dgm:t>
        <a:bodyPr/>
        <a:lstStyle/>
        <a:p>
          <a:endParaRPr lang="en-US"/>
        </a:p>
      </dgm:t>
    </dgm:pt>
    <dgm:pt modelId="{EC4DDA07-734B-224F-9A80-A26B3234181E}">
      <dgm:prSet phldrT="[Text]"/>
      <dgm:spPr/>
      <dgm:t>
        <a:bodyPr/>
        <a:lstStyle/>
        <a:p>
          <a:endParaRPr lang="en-US" dirty="0">
            <a:solidFill>
              <a:schemeClr val="accent2">
                <a:lumMod val="75000"/>
              </a:schemeClr>
            </a:solidFill>
          </a:endParaRPr>
        </a:p>
      </dgm:t>
    </dgm:pt>
    <dgm:pt modelId="{ABEF7019-F55C-CD4B-B535-AA033281AB6A}" type="parTrans" cxnId="{1355719C-8E06-A848-895F-5FF2B93CE35D}">
      <dgm:prSet/>
      <dgm:spPr/>
      <dgm:t>
        <a:bodyPr/>
        <a:lstStyle/>
        <a:p>
          <a:endParaRPr lang="en-US"/>
        </a:p>
      </dgm:t>
    </dgm:pt>
    <dgm:pt modelId="{87EBF7BF-41A8-294E-B1A7-04742E88BDF7}" type="sibTrans" cxnId="{1355719C-8E06-A848-895F-5FF2B93CE35D}">
      <dgm:prSet/>
      <dgm:spPr/>
      <dgm:t>
        <a:bodyPr/>
        <a:lstStyle/>
        <a:p>
          <a:endParaRPr lang="en-US"/>
        </a:p>
      </dgm:t>
    </dgm:pt>
    <dgm:pt modelId="{9DCFF435-9D8B-C74A-81A7-442C2C7C1AD9}" type="pres">
      <dgm:prSet presAssocID="{46D14CDF-E540-E844-AB72-180581AEF05C}" presName="Name0" presStyleCnt="0">
        <dgm:presLayoutVars>
          <dgm:dir/>
          <dgm:animLvl val="lvl"/>
          <dgm:resizeHandles/>
        </dgm:presLayoutVars>
      </dgm:prSet>
      <dgm:spPr/>
      <dgm:t>
        <a:bodyPr/>
        <a:lstStyle/>
        <a:p>
          <a:endParaRPr lang="en-GB"/>
        </a:p>
      </dgm:t>
    </dgm:pt>
    <dgm:pt modelId="{BFBF16B0-D0CD-0043-A292-280264F8D502}" type="pres">
      <dgm:prSet presAssocID="{0065557D-8E7B-A84E-9E17-93D54A69A34F}" presName="linNode" presStyleCnt="0"/>
      <dgm:spPr/>
    </dgm:pt>
    <dgm:pt modelId="{E827FB0C-44A9-7747-982D-AE99A11B4E18}" type="pres">
      <dgm:prSet presAssocID="{0065557D-8E7B-A84E-9E17-93D54A69A34F}" presName="parentShp" presStyleLbl="node1" presStyleIdx="0" presStyleCnt="1">
        <dgm:presLayoutVars>
          <dgm:bulletEnabled val="1"/>
        </dgm:presLayoutVars>
      </dgm:prSet>
      <dgm:spPr/>
      <dgm:t>
        <a:bodyPr/>
        <a:lstStyle/>
        <a:p>
          <a:endParaRPr lang="en-GB"/>
        </a:p>
      </dgm:t>
    </dgm:pt>
    <dgm:pt modelId="{80871CC2-91EF-8A48-B246-16D85A016F28}" type="pres">
      <dgm:prSet presAssocID="{0065557D-8E7B-A84E-9E17-93D54A69A34F}" presName="childShp" presStyleLbl="bgAccFollowNode1" presStyleIdx="0" presStyleCnt="1" custScaleX="149885">
        <dgm:presLayoutVars>
          <dgm:bulletEnabled val="1"/>
        </dgm:presLayoutVars>
      </dgm:prSet>
      <dgm:spPr/>
      <dgm:t>
        <a:bodyPr/>
        <a:lstStyle/>
        <a:p>
          <a:endParaRPr lang="en-GB"/>
        </a:p>
      </dgm:t>
    </dgm:pt>
  </dgm:ptLst>
  <dgm:cxnLst>
    <dgm:cxn modelId="{202F296B-24EE-EF43-834D-5AF4F82D0E2E}" type="presOf" srcId="{9CB6F821-06DC-6E4E-944B-FF6904E7841D}" destId="{80871CC2-91EF-8A48-B246-16D85A016F28}" srcOrd="0" destOrd="7" presId="urn:microsoft.com/office/officeart/2005/8/layout/vList6"/>
    <dgm:cxn modelId="{1AB56AD5-BE39-9547-8BA0-DE609BD08771}" srcId="{0065557D-8E7B-A84E-9E17-93D54A69A34F}" destId="{F41D524B-5A07-1443-A9A3-F324DDE61C8B}" srcOrd="1" destOrd="0" parTransId="{300674EA-F74A-5543-A0B4-3A6E07BC1389}" sibTransId="{3DE41FC5-4358-6648-B763-D90811F73E7E}"/>
    <dgm:cxn modelId="{0C19524D-9AF4-CB44-A7EA-C1113734FCD6}" type="presOf" srcId="{EC4DDA07-734B-224F-9A80-A26B3234181E}" destId="{80871CC2-91EF-8A48-B246-16D85A016F28}" srcOrd="0" destOrd="0" presId="urn:microsoft.com/office/officeart/2005/8/layout/vList6"/>
    <dgm:cxn modelId="{AF9D05E8-103A-504D-A3C4-4A4DEC44D360}" srcId="{0065557D-8E7B-A84E-9E17-93D54A69A34F}" destId="{FD6C7E69-5A91-BB46-8C05-7155096D8B38}" srcOrd="6" destOrd="0" parTransId="{73521C7A-F813-A24A-86F6-A2D676CBFA2D}" sibTransId="{E261DB82-CDD1-C441-BEF4-AF6D0C405DCB}"/>
    <dgm:cxn modelId="{0420FA72-D560-0440-B25A-8E774FF21C8C}" srcId="{0065557D-8E7B-A84E-9E17-93D54A69A34F}" destId="{4CFF6EAB-CD32-2348-9570-BCABE4F4D15F}" srcOrd="3" destOrd="0" parTransId="{8F27A672-925B-BD47-91FD-3466241BE026}" sibTransId="{AB2F434B-3B5A-424C-BBB9-24F79B0ED340}"/>
    <dgm:cxn modelId="{7AD4436C-C7ED-0B4B-8CB4-F3F73E77C448}" type="presOf" srcId="{43A593B4-136B-7747-BDC8-1EE8631DBE28}" destId="{80871CC2-91EF-8A48-B246-16D85A016F28}" srcOrd="0" destOrd="4" presId="urn:microsoft.com/office/officeart/2005/8/layout/vList6"/>
    <dgm:cxn modelId="{D44BB8C5-5B8F-AB4B-9B57-178E2BCCFD2A}" type="presOf" srcId="{46D14CDF-E540-E844-AB72-180581AEF05C}" destId="{9DCFF435-9D8B-C74A-81A7-442C2C7C1AD9}" srcOrd="0" destOrd="0" presId="urn:microsoft.com/office/officeart/2005/8/layout/vList6"/>
    <dgm:cxn modelId="{4B0D9913-14AC-C94C-9EBE-0B1DAF4CB1FA}" srcId="{0065557D-8E7B-A84E-9E17-93D54A69A34F}" destId="{6B47EC9F-D591-E849-B1D0-F427E0ED2EB8}" srcOrd="5" destOrd="0" parTransId="{31151F0A-9FEC-914A-A2F2-F5B36C08CBA9}" sibTransId="{0A7C6BC9-D36B-C947-A3D2-62588976A57B}"/>
    <dgm:cxn modelId="{EDDFC0FD-C5BF-394B-A380-51896712021C}" type="presOf" srcId="{FD6C7E69-5A91-BB46-8C05-7155096D8B38}" destId="{80871CC2-91EF-8A48-B246-16D85A016F28}" srcOrd="0" destOrd="6" presId="urn:microsoft.com/office/officeart/2005/8/layout/vList6"/>
    <dgm:cxn modelId="{CD149323-DD5B-9949-B4AE-27D1C9FBB0F9}" type="presOf" srcId="{0065557D-8E7B-A84E-9E17-93D54A69A34F}" destId="{E827FB0C-44A9-7747-982D-AE99A11B4E18}" srcOrd="0" destOrd="0" presId="urn:microsoft.com/office/officeart/2005/8/layout/vList6"/>
    <dgm:cxn modelId="{02FD57F0-71A2-9941-A1C8-8F0B4722B31D}" srcId="{46D14CDF-E540-E844-AB72-180581AEF05C}" destId="{0065557D-8E7B-A84E-9E17-93D54A69A34F}" srcOrd="0" destOrd="0" parTransId="{ED5ADA85-0939-284D-B69C-09A4129695F3}" sibTransId="{FC7C31C7-A161-CE4D-A8FA-B9274B4CCF46}"/>
    <dgm:cxn modelId="{5D9CFB8A-1D2B-384A-AED4-F0971F760B0D}" type="presOf" srcId="{F41D524B-5A07-1443-A9A3-F324DDE61C8B}" destId="{80871CC2-91EF-8A48-B246-16D85A016F28}" srcOrd="0" destOrd="1" presId="urn:microsoft.com/office/officeart/2005/8/layout/vList6"/>
    <dgm:cxn modelId="{1355719C-8E06-A848-895F-5FF2B93CE35D}" srcId="{0065557D-8E7B-A84E-9E17-93D54A69A34F}" destId="{EC4DDA07-734B-224F-9A80-A26B3234181E}" srcOrd="0" destOrd="0" parTransId="{ABEF7019-F55C-CD4B-B535-AA033281AB6A}" sibTransId="{87EBF7BF-41A8-294E-B1A7-04742E88BDF7}"/>
    <dgm:cxn modelId="{6179B7D9-2A09-C347-A71A-E531B892A069}" srcId="{0065557D-8E7B-A84E-9E17-93D54A69A34F}" destId="{646CCC08-2C97-CD4C-B628-9C95FDCDB6B4}" srcOrd="2" destOrd="0" parTransId="{C56AEDFB-7E08-F548-8429-1A5DA0A979A7}" sibTransId="{1D73EFAB-5487-F04A-A9B8-4DA5E0C76E4D}"/>
    <dgm:cxn modelId="{5DF7B5C5-37D7-F64E-9A26-9FD5B471110A}" type="presOf" srcId="{6B47EC9F-D591-E849-B1D0-F427E0ED2EB8}" destId="{80871CC2-91EF-8A48-B246-16D85A016F28}" srcOrd="0" destOrd="5" presId="urn:microsoft.com/office/officeart/2005/8/layout/vList6"/>
    <dgm:cxn modelId="{E2325560-8CD7-4449-980F-7AD7DFC249CC}" type="presOf" srcId="{646CCC08-2C97-CD4C-B628-9C95FDCDB6B4}" destId="{80871CC2-91EF-8A48-B246-16D85A016F28}" srcOrd="0" destOrd="2" presId="urn:microsoft.com/office/officeart/2005/8/layout/vList6"/>
    <dgm:cxn modelId="{E70C0DE7-516A-4D42-BA4C-2FB560EEAD7F}" srcId="{0065557D-8E7B-A84E-9E17-93D54A69A34F}" destId="{43A593B4-136B-7747-BDC8-1EE8631DBE28}" srcOrd="4" destOrd="0" parTransId="{D820E77A-17E6-6140-BE37-6FD29AE29E75}" sibTransId="{DE43359C-BA51-9641-8814-64FFBC4FC636}"/>
    <dgm:cxn modelId="{5E4BC647-1FEB-844C-A6F1-D541502AB4A4}" type="presOf" srcId="{4CFF6EAB-CD32-2348-9570-BCABE4F4D15F}" destId="{80871CC2-91EF-8A48-B246-16D85A016F28}" srcOrd="0" destOrd="3" presId="urn:microsoft.com/office/officeart/2005/8/layout/vList6"/>
    <dgm:cxn modelId="{C56053C4-85B0-D547-BF09-5785DC4D7159}" srcId="{0065557D-8E7B-A84E-9E17-93D54A69A34F}" destId="{9CB6F821-06DC-6E4E-944B-FF6904E7841D}" srcOrd="7" destOrd="0" parTransId="{1A2473D8-1759-E147-A151-46A0CE18D71B}" sibTransId="{AC95DDE8-0C9F-AD42-8533-D7E7C707A3A5}"/>
    <dgm:cxn modelId="{5E3FA092-CE9A-4A48-A399-338EF3CE4600}" type="presParOf" srcId="{9DCFF435-9D8B-C74A-81A7-442C2C7C1AD9}" destId="{BFBF16B0-D0CD-0043-A292-280264F8D502}" srcOrd="0" destOrd="0" presId="urn:microsoft.com/office/officeart/2005/8/layout/vList6"/>
    <dgm:cxn modelId="{7D0AE28E-ACF9-544C-9358-3EDE5F8A8488}" type="presParOf" srcId="{BFBF16B0-D0CD-0043-A292-280264F8D502}" destId="{E827FB0C-44A9-7747-982D-AE99A11B4E18}" srcOrd="0" destOrd="0" presId="urn:microsoft.com/office/officeart/2005/8/layout/vList6"/>
    <dgm:cxn modelId="{165C353C-C123-984D-82CA-88D83D533537}" type="presParOf" srcId="{BFBF16B0-D0CD-0043-A292-280264F8D502}" destId="{80871CC2-91EF-8A48-B246-16D85A016F2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D14CDF-E540-E844-AB72-180581AEF05C}" type="doc">
      <dgm:prSet loTypeId="urn:microsoft.com/office/officeart/2005/8/layout/vList6" loCatId="" qsTypeId="urn:microsoft.com/office/officeart/2005/8/quickstyle/simple1" qsCatId="simple" csTypeId="urn:microsoft.com/office/officeart/2005/8/colors/accent1_4" csCatId="accent1" phldr="1"/>
      <dgm:spPr/>
      <dgm:t>
        <a:bodyPr/>
        <a:lstStyle/>
        <a:p>
          <a:endParaRPr lang="en-US"/>
        </a:p>
      </dgm:t>
    </dgm:pt>
    <dgm:pt modelId="{0065557D-8E7B-A84E-9E17-93D54A69A34F}">
      <dgm:prSet phldrT="[Text]"/>
      <dgm:spPr/>
      <dgm:t>
        <a:bodyPr/>
        <a:lstStyle/>
        <a:p>
          <a:r>
            <a:rPr lang="en-US" dirty="0"/>
            <a:t>Furniture</a:t>
          </a:r>
        </a:p>
      </dgm:t>
    </dgm:pt>
    <dgm:pt modelId="{ED5ADA85-0939-284D-B69C-09A4129695F3}" type="parTrans" cxnId="{02FD57F0-71A2-9941-A1C8-8F0B4722B31D}">
      <dgm:prSet/>
      <dgm:spPr/>
      <dgm:t>
        <a:bodyPr/>
        <a:lstStyle/>
        <a:p>
          <a:endParaRPr lang="en-US"/>
        </a:p>
      </dgm:t>
    </dgm:pt>
    <dgm:pt modelId="{FC7C31C7-A161-CE4D-A8FA-B9274B4CCF46}" type="sibTrans" cxnId="{02FD57F0-71A2-9941-A1C8-8F0B4722B31D}">
      <dgm:prSet/>
      <dgm:spPr/>
      <dgm:t>
        <a:bodyPr/>
        <a:lstStyle/>
        <a:p>
          <a:endParaRPr lang="en-US"/>
        </a:p>
      </dgm:t>
    </dgm:pt>
    <dgm:pt modelId="{F41D524B-5A07-1443-A9A3-F324DDE61C8B}">
      <dgm:prSet phldrT="[Text]"/>
      <dgm:spPr/>
      <dgm:t>
        <a:bodyPr/>
        <a:lstStyle/>
        <a:p>
          <a:r>
            <a:rPr lang="en-US" dirty="0">
              <a:solidFill>
                <a:schemeClr val="accent2">
                  <a:lumMod val="75000"/>
                </a:schemeClr>
              </a:solidFill>
            </a:rPr>
            <a:t>More comfortable chairs</a:t>
          </a:r>
        </a:p>
      </dgm:t>
    </dgm:pt>
    <dgm:pt modelId="{300674EA-F74A-5543-A0B4-3A6E07BC1389}" type="parTrans" cxnId="{1AB56AD5-BE39-9547-8BA0-DE609BD08771}">
      <dgm:prSet/>
      <dgm:spPr/>
      <dgm:t>
        <a:bodyPr/>
        <a:lstStyle/>
        <a:p>
          <a:endParaRPr lang="en-US"/>
        </a:p>
      </dgm:t>
    </dgm:pt>
    <dgm:pt modelId="{3DE41FC5-4358-6648-B763-D90811F73E7E}" type="sibTrans" cxnId="{1AB56AD5-BE39-9547-8BA0-DE609BD08771}">
      <dgm:prSet/>
      <dgm:spPr/>
      <dgm:t>
        <a:bodyPr/>
        <a:lstStyle/>
        <a:p>
          <a:endParaRPr lang="en-US"/>
        </a:p>
      </dgm:t>
    </dgm:pt>
    <dgm:pt modelId="{9CB6F821-06DC-6E4E-944B-FF6904E7841D}">
      <dgm:prSet phldrT="[Text]"/>
      <dgm:spPr/>
      <dgm:t>
        <a:bodyPr/>
        <a:lstStyle/>
        <a:p>
          <a:endParaRPr lang="en-US" dirty="0"/>
        </a:p>
      </dgm:t>
    </dgm:pt>
    <dgm:pt modelId="{1A2473D8-1759-E147-A151-46A0CE18D71B}" type="parTrans" cxnId="{C56053C4-85B0-D547-BF09-5785DC4D7159}">
      <dgm:prSet/>
      <dgm:spPr/>
      <dgm:t>
        <a:bodyPr/>
        <a:lstStyle/>
        <a:p>
          <a:endParaRPr lang="en-US"/>
        </a:p>
      </dgm:t>
    </dgm:pt>
    <dgm:pt modelId="{AC95DDE8-0C9F-AD42-8533-D7E7C707A3A5}" type="sibTrans" cxnId="{C56053C4-85B0-D547-BF09-5785DC4D7159}">
      <dgm:prSet/>
      <dgm:spPr/>
      <dgm:t>
        <a:bodyPr/>
        <a:lstStyle/>
        <a:p>
          <a:endParaRPr lang="en-US"/>
        </a:p>
      </dgm:t>
    </dgm:pt>
    <dgm:pt modelId="{EC4DDA07-734B-224F-9A80-A26B3234181E}">
      <dgm:prSet phldrT="[Text]"/>
      <dgm:spPr/>
      <dgm:t>
        <a:bodyPr/>
        <a:lstStyle/>
        <a:p>
          <a:endParaRPr lang="en-US" dirty="0">
            <a:solidFill>
              <a:schemeClr val="accent2">
                <a:lumMod val="75000"/>
              </a:schemeClr>
            </a:solidFill>
          </a:endParaRPr>
        </a:p>
      </dgm:t>
    </dgm:pt>
    <dgm:pt modelId="{ABEF7019-F55C-CD4B-B535-AA033281AB6A}" type="parTrans" cxnId="{1355719C-8E06-A848-895F-5FF2B93CE35D}">
      <dgm:prSet/>
      <dgm:spPr/>
      <dgm:t>
        <a:bodyPr/>
        <a:lstStyle/>
        <a:p>
          <a:endParaRPr lang="en-US"/>
        </a:p>
      </dgm:t>
    </dgm:pt>
    <dgm:pt modelId="{87EBF7BF-41A8-294E-B1A7-04742E88BDF7}" type="sibTrans" cxnId="{1355719C-8E06-A848-895F-5FF2B93CE35D}">
      <dgm:prSet/>
      <dgm:spPr/>
      <dgm:t>
        <a:bodyPr/>
        <a:lstStyle/>
        <a:p>
          <a:endParaRPr lang="en-US"/>
        </a:p>
      </dgm:t>
    </dgm:pt>
    <dgm:pt modelId="{121E6780-4364-9F48-B64C-2CA2DF5A007D}">
      <dgm:prSet phldrT="[Text]"/>
      <dgm:spPr/>
      <dgm:t>
        <a:bodyPr/>
        <a:lstStyle/>
        <a:p>
          <a:r>
            <a:rPr lang="en-US" dirty="0">
              <a:solidFill>
                <a:schemeClr val="accent2">
                  <a:lumMod val="75000"/>
                </a:schemeClr>
              </a:solidFill>
            </a:rPr>
            <a:t>Bean bags</a:t>
          </a:r>
        </a:p>
      </dgm:t>
    </dgm:pt>
    <dgm:pt modelId="{087F9F40-9DA9-E247-9908-F5617465825F}" type="parTrans" cxnId="{D7C71887-811C-7B4D-89FC-915D1F30738D}">
      <dgm:prSet/>
      <dgm:spPr/>
      <dgm:t>
        <a:bodyPr/>
        <a:lstStyle/>
        <a:p>
          <a:endParaRPr lang="en-US"/>
        </a:p>
      </dgm:t>
    </dgm:pt>
    <dgm:pt modelId="{00144002-193C-CA40-B75F-76F9B180367F}" type="sibTrans" cxnId="{D7C71887-811C-7B4D-89FC-915D1F30738D}">
      <dgm:prSet/>
      <dgm:spPr/>
      <dgm:t>
        <a:bodyPr/>
        <a:lstStyle/>
        <a:p>
          <a:endParaRPr lang="en-US"/>
        </a:p>
      </dgm:t>
    </dgm:pt>
    <dgm:pt modelId="{C64372B8-86FF-3B4E-B829-626E582E9448}">
      <dgm:prSet phldrT="[Text]"/>
      <dgm:spPr/>
      <dgm:t>
        <a:bodyPr/>
        <a:lstStyle/>
        <a:p>
          <a:r>
            <a:rPr lang="en-US" dirty="0">
              <a:solidFill>
                <a:schemeClr val="accent2">
                  <a:lumMod val="75000"/>
                </a:schemeClr>
              </a:solidFill>
            </a:rPr>
            <a:t>More sofas</a:t>
          </a:r>
        </a:p>
      </dgm:t>
    </dgm:pt>
    <dgm:pt modelId="{C041C148-16EC-3E48-9FDF-B82446227518}" type="parTrans" cxnId="{665A7C7A-7B72-3B40-BAFE-87513A5F5B02}">
      <dgm:prSet/>
      <dgm:spPr/>
      <dgm:t>
        <a:bodyPr/>
        <a:lstStyle/>
        <a:p>
          <a:endParaRPr lang="en-US"/>
        </a:p>
      </dgm:t>
    </dgm:pt>
    <dgm:pt modelId="{E9ECA418-5E16-4B41-9084-C7DA401F8D7A}" type="sibTrans" cxnId="{665A7C7A-7B72-3B40-BAFE-87513A5F5B02}">
      <dgm:prSet/>
      <dgm:spPr/>
      <dgm:t>
        <a:bodyPr/>
        <a:lstStyle/>
        <a:p>
          <a:endParaRPr lang="en-US"/>
        </a:p>
      </dgm:t>
    </dgm:pt>
    <dgm:pt modelId="{3AB7FF63-FDA8-844F-A954-8634ACBAF684}">
      <dgm:prSet phldrT="[Text]"/>
      <dgm:spPr/>
      <dgm:t>
        <a:bodyPr/>
        <a:lstStyle/>
        <a:p>
          <a:r>
            <a:rPr lang="en-US" dirty="0">
              <a:solidFill>
                <a:schemeClr val="accent2">
                  <a:lumMod val="75000"/>
                </a:schemeClr>
              </a:solidFill>
            </a:rPr>
            <a:t>More seating</a:t>
          </a:r>
        </a:p>
      </dgm:t>
    </dgm:pt>
    <dgm:pt modelId="{DE007AE1-57DE-2049-874C-8DC2E3274471}" type="parTrans" cxnId="{06C55D9B-7BBF-CA45-BB43-27CBE5A0531E}">
      <dgm:prSet/>
      <dgm:spPr/>
      <dgm:t>
        <a:bodyPr/>
        <a:lstStyle/>
        <a:p>
          <a:endParaRPr lang="en-US"/>
        </a:p>
      </dgm:t>
    </dgm:pt>
    <dgm:pt modelId="{C10C98F3-D5A0-DF42-96C7-107F52A2A525}" type="sibTrans" cxnId="{06C55D9B-7BBF-CA45-BB43-27CBE5A0531E}">
      <dgm:prSet/>
      <dgm:spPr/>
      <dgm:t>
        <a:bodyPr/>
        <a:lstStyle/>
        <a:p>
          <a:endParaRPr lang="en-US"/>
        </a:p>
      </dgm:t>
    </dgm:pt>
    <dgm:pt modelId="{C831B0E6-896C-6247-9EC1-C3EC44238A38}">
      <dgm:prSet phldrT="[Text]"/>
      <dgm:spPr/>
      <dgm:t>
        <a:bodyPr/>
        <a:lstStyle/>
        <a:p>
          <a:r>
            <a:rPr lang="en-US" dirty="0">
              <a:solidFill>
                <a:schemeClr val="accent2">
                  <a:lumMod val="75000"/>
                </a:schemeClr>
              </a:solidFill>
            </a:rPr>
            <a:t>Groups of smaller tables</a:t>
          </a:r>
        </a:p>
      </dgm:t>
    </dgm:pt>
    <dgm:pt modelId="{ACD4967B-4F7E-4F4F-8372-88102FB28DCC}" type="parTrans" cxnId="{A909115C-0A86-3E4E-A7D0-8610CEE0DFC5}">
      <dgm:prSet/>
      <dgm:spPr/>
      <dgm:t>
        <a:bodyPr/>
        <a:lstStyle/>
        <a:p>
          <a:endParaRPr lang="en-US"/>
        </a:p>
      </dgm:t>
    </dgm:pt>
    <dgm:pt modelId="{DC409AE0-D97F-AA4F-9F28-BF7714D237DF}" type="sibTrans" cxnId="{A909115C-0A86-3E4E-A7D0-8610CEE0DFC5}">
      <dgm:prSet/>
      <dgm:spPr/>
      <dgm:t>
        <a:bodyPr/>
        <a:lstStyle/>
        <a:p>
          <a:endParaRPr lang="en-US"/>
        </a:p>
      </dgm:t>
    </dgm:pt>
    <dgm:pt modelId="{D414E995-B3F1-5C4E-AE49-67F98AB0E9A8}">
      <dgm:prSet phldrT="[Text]"/>
      <dgm:spPr/>
      <dgm:t>
        <a:bodyPr/>
        <a:lstStyle/>
        <a:p>
          <a:r>
            <a:rPr lang="en-US" dirty="0">
              <a:solidFill>
                <a:schemeClr val="accent2">
                  <a:lumMod val="75000"/>
                </a:schemeClr>
              </a:solidFill>
            </a:rPr>
            <a:t>More seating with tables</a:t>
          </a:r>
        </a:p>
      </dgm:t>
    </dgm:pt>
    <dgm:pt modelId="{83192742-AB5C-664B-A16A-3F51FD49EEFB}" type="parTrans" cxnId="{6E520057-9241-0B45-B6FB-BF5F3A703F89}">
      <dgm:prSet/>
      <dgm:spPr/>
      <dgm:t>
        <a:bodyPr/>
        <a:lstStyle/>
        <a:p>
          <a:endParaRPr lang="en-US"/>
        </a:p>
      </dgm:t>
    </dgm:pt>
    <dgm:pt modelId="{E80748CF-6C61-CB4E-8039-F726851CE1AE}" type="sibTrans" cxnId="{6E520057-9241-0B45-B6FB-BF5F3A703F89}">
      <dgm:prSet/>
      <dgm:spPr/>
      <dgm:t>
        <a:bodyPr/>
        <a:lstStyle/>
        <a:p>
          <a:endParaRPr lang="en-US"/>
        </a:p>
      </dgm:t>
    </dgm:pt>
    <dgm:pt modelId="{0B4BED76-A103-CB47-B826-84948A30701E}">
      <dgm:prSet phldrT="[Text]"/>
      <dgm:spPr/>
      <dgm:t>
        <a:bodyPr/>
        <a:lstStyle/>
        <a:p>
          <a:r>
            <a:rPr lang="en-US" dirty="0">
              <a:solidFill>
                <a:schemeClr val="accent2">
                  <a:lumMod val="75000"/>
                </a:schemeClr>
              </a:solidFill>
            </a:rPr>
            <a:t>Change the shape of the tables</a:t>
          </a:r>
        </a:p>
      </dgm:t>
    </dgm:pt>
    <dgm:pt modelId="{3AB04983-9CD9-8945-BDD7-3F429FCF476C}" type="parTrans" cxnId="{802EE708-63DF-E442-BF18-8D84CEF27E7E}">
      <dgm:prSet/>
      <dgm:spPr/>
      <dgm:t>
        <a:bodyPr/>
        <a:lstStyle/>
        <a:p>
          <a:endParaRPr lang="en-US"/>
        </a:p>
      </dgm:t>
    </dgm:pt>
    <dgm:pt modelId="{EA654264-9760-4043-83C5-B19525F6EA9A}" type="sibTrans" cxnId="{802EE708-63DF-E442-BF18-8D84CEF27E7E}">
      <dgm:prSet/>
      <dgm:spPr/>
      <dgm:t>
        <a:bodyPr/>
        <a:lstStyle/>
        <a:p>
          <a:endParaRPr lang="en-US"/>
        </a:p>
      </dgm:t>
    </dgm:pt>
    <dgm:pt modelId="{9DCFF435-9D8B-C74A-81A7-442C2C7C1AD9}" type="pres">
      <dgm:prSet presAssocID="{46D14CDF-E540-E844-AB72-180581AEF05C}" presName="Name0" presStyleCnt="0">
        <dgm:presLayoutVars>
          <dgm:dir/>
          <dgm:animLvl val="lvl"/>
          <dgm:resizeHandles/>
        </dgm:presLayoutVars>
      </dgm:prSet>
      <dgm:spPr/>
      <dgm:t>
        <a:bodyPr/>
        <a:lstStyle/>
        <a:p>
          <a:endParaRPr lang="en-GB"/>
        </a:p>
      </dgm:t>
    </dgm:pt>
    <dgm:pt modelId="{BFBF16B0-D0CD-0043-A292-280264F8D502}" type="pres">
      <dgm:prSet presAssocID="{0065557D-8E7B-A84E-9E17-93D54A69A34F}" presName="linNode" presStyleCnt="0"/>
      <dgm:spPr/>
    </dgm:pt>
    <dgm:pt modelId="{E827FB0C-44A9-7747-982D-AE99A11B4E18}" type="pres">
      <dgm:prSet presAssocID="{0065557D-8E7B-A84E-9E17-93D54A69A34F}" presName="parentShp" presStyleLbl="node1" presStyleIdx="0" presStyleCnt="1">
        <dgm:presLayoutVars>
          <dgm:bulletEnabled val="1"/>
        </dgm:presLayoutVars>
      </dgm:prSet>
      <dgm:spPr/>
      <dgm:t>
        <a:bodyPr/>
        <a:lstStyle/>
        <a:p>
          <a:endParaRPr lang="en-GB"/>
        </a:p>
      </dgm:t>
    </dgm:pt>
    <dgm:pt modelId="{80871CC2-91EF-8A48-B246-16D85A016F28}" type="pres">
      <dgm:prSet presAssocID="{0065557D-8E7B-A84E-9E17-93D54A69A34F}" presName="childShp" presStyleLbl="bgAccFollowNode1" presStyleIdx="0" presStyleCnt="1" custScaleX="149885">
        <dgm:presLayoutVars>
          <dgm:bulletEnabled val="1"/>
        </dgm:presLayoutVars>
      </dgm:prSet>
      <dgm:spPr/>
      <dgm:t>
        <a:bodyPr/>
        <a:lstStyle/>
        <a:p>
          <a:endParaRPr lang="en-GB"/>
        </a:p>
      </dgm:t>
    </dgm:pt>
  </dgm:ptLst>
  <dgm:cxnLst>
    <dgm:cxn modelId="{202F296B-24EE-EF43-834D-5AF4F82D0E2E}" type="presOf" srcId="{9CB6F821-06DC-6E4E-944B-FF6904E7841D}" destId="{80871CC2-91EF-8A48-B246-16D85A016F28}" srcOrd="0" destOrd="8" presId="urn:microsoft.com/office/officeart/2005/8/layout/vList6"/>
    <dgm:cxn modelId="{1AB56AD5-BE39-9547-8BA0-DE609BD08771}" srcId="{0065557D-8E7B-A84E-9E17-93D54A69A34F}" destId="{F41D524B-5A07-1443-A9A3-F324DDE61C8B}" srcOrd="1" destOrd="0" parTransId="{300674EA-F74A-5543-A0B4-3A6E07BC1389}" sibTransId="{3DE41FC5-4358-6648-B763-D90811F73E7E}"/>
    <dgm:cxn modelId="{0C19524D-9AF4-CB44-A7EA-C1113734FCD6}" type="presOf" srcId="{EC4DDA07-734B-224F-9A80-A26B3234181E}" destId="{80871CC2-91EF-8A48-B246-16D85A016F28}" srcOrd="0" destOrd="0" presId="urn:microsoft.com/office/officeart/2005/8/layout/vList6"/>
    <dgm:cxn modelId="{3C98AD32-FBD0-A94E-9B73-4CF561398007}" type="presOf" srcId="{D414E995-B3F1-5C4E-AE49-67F98AB0E9A8}" destId="{80871CC2-91EF-8A48-B246-16D85A016F28}" srcOrd="0" destOrd="6" presId="urn:microsoft.com/office/officeart/2005/8/layout/vList6"/>
    <dgm:cxn modelId="{920A6BE6-AD53-2446-A1F5-A344E1F3294C}" type="presOf" srcId="{121E6780-4364-9F48-B64C-2CA2DF5A007D}" destId="{80871CC2-91EF-8A48-B246-16D85A016F28}" srcOrd="0" destOrd="2" presId="urn:microsoft.com/office/officeart/2005/8/layout/vList6"/>
    <dgm:cxn modelId="{6E520057-9241-0B45-B6FB-BF5F3A703F89}" srcId="{0065557D-8E7B-A84E-9E17-93D54A69A34F}" destId="{D414E995-B3F1-5C4E-AE49-67F98AB0E9A8}" srcOrd="6" destOrd="0" parTransId="{83192742-AB5C-664B-A16A-3F51FD49EEFB}" sibTransId="{E80748CF-6C61-CB4E-8039-F726851CE1AE}"/>
    <dgm:cxn modelId="{665A7C7A-7B72-3B40-BAFE-87513A5F5B02}" srcId="{0065557D-8E7B-A84E-9E17-93D54A69A34F}" destId="{C64372B8-86FF-3B4E-B829-626E582E9448}" srcOrd="3" destOrd="0" parTransId="{C041C148-16EC-3E48-9FDF-B82446227518}" sibTransId="{E9ECA418-5E16-4B41-9084-C7DA401F8D7A}"/>
    <dgm:cxn modelId="{06C55D9B-7BBF-CA45-BB43-27CBE5A0531E}" srcId="{0065557D-8E7B-A84E-9E17-93D54A69A34F}" destId="{3AB7FF63-FDA8-844F-A954-8634ACBAF684}" srcOrd="4" destOrd="0" parTransId="{DE007AE1-57DE-2049-874C-8DC2E3274471}" sibTransId="{C10C98F3-D5A0-DF42-96C7-107F52A2A525}"/>
    <dgm:cxn modelId="{CDBCFD52-BCAE-E946-9444-293DF8CBE9C1}" type="presOf" srcId="{C831B0E6-896C-6247-9EC1-C3EC44238A38}" destId="{80871CC2-91EF-8A48-B246-16D85A016F28}" srcOrd="0" destOrd="5" presId="urn:microsoft.com/office/officeart/2005/8/layout/vList6"/>
    <dgm:cxn modelId="{D7C71887-811C-7B4D-89FC-915D1F30738D}" srcId="{0065557D-8E7B-A84E-9E17-93D54A69A34F}" destId="{121E6780-4364-9F48-B64C-2CA2DF5A007D}" srcOrd="2" destOrd="0" parTransId="{087F9F40-9DA9-E247-9908-F5617465825F}" sibTransId="{00144002-193C-CA40-B75F-76F9B180367F}"/>
    <dgm:cxn modelId="{D44BB8C5-5B8F-AB4B-9B57-178E2BCCFD2A}" type="presOf" srcId="{46D14CDF-E540-E844-AB72-180581AEF05C}" destId="{9DCFF435-9D8B-C74A-81A7-442C2C7C1AD9}" srcOrd="0" destOrd="0" presId="urn:microsoft.com/office/officeart/2005/8/layout/vList6"/>
    <dgm:cxn modelId="{5EFB7486-1C9D-4647-BA20-9EAF98540727}" type="presOf" srcId="{3AB7FF63-FDA8-844F-A954-8634ACBAF684}" destId="{80871CC2-91EF-8A48-B246-16D85A016F28}" srcOrd="0" destOrd="4" presId="urn:microsoft.com/office/officeart/2005/8/layout/vList6"/>
    <dgm:cxn modelId="{E8685808-756E-934A-BE79-F1CD72ED0147}" type="presOf" srcId="{C64372B8-86FF-3B4E-B829-626E582E9448}" destId="{80871CC2-91EF-8A48-B246-16D85A016F28}" srcOrd="0" destOrd="3" presId="urn:microsoft.com/office/officeart/2005/8/layout/vList6"/>
    <dgm:cxn modelId="{C8E40C89-FA2E-884B-B61E-51A47C83AE1B}" type="presOf" srcId="{0B4BED76-A103-CB47-B826-84948A30701E}" destId="{80871CC2-91EF-8A48-B246-16D85A016F28}" srcOrd="0" destOrd="7" presId="urn:microsoft.com/office/officeart/2005/8/layout/vList6"/>
    <dgm:cxn modelId="{CD149323-DD5B-9949-B4AE-27D1C9FBB0F9}" type="presOf" srcId="{0065557D-8E7B-A84E-9E17-93D54A69A34F}" destId="{E827FB0C-44A9-7747-982D-AE99A11B4E18}" srcOrd="0" destOrd="0" presId="urn:microsoft.com/office/officeart/2005/8/layout/vList6"/>
    <dgm:cxn modelId="{02FD57F0-71A2-9941-A1C8-8F0B4722B31D}" srcId="{46D14CDF-E540-E844-AB72-180581AEF05C}" destId="{0065557D-8E7B-A84E-9E17-93D54A69A34F}" srcOrd="0" destOrd="0" parTransId="{ED5ADA85-0939-284D-B69C-09A4129695F3}" sibTransId="{FC7C31C7-A161-CE4D-A8FA-B9274B4CCF46}"/>
    <dgm:cxn modelId="{5D9CFB8A-1D2B-384A-AED4-F0971F760B0D}" type="presOf" srcId="{F41D524B-5A07-1443-A9A3-F324DDE61C8B}" destId="{80871CC2-91EF-8A48-B246-16D85A016F28}" srcOrd="0" destOrd="1" presId="urn:microsoft.com/office/officeart/2005/8/layout/vList6"/>
    <dgm:cxn modelId="{1355719C-8E06-A848-895F-5FF2B93CE35D}" srcId="{0065557D-8E7B-A84E-9E17-93D54A69A34F}" destId="{EC4DDA07-734B-224F-9A80-A26B3234181E}" srcOrd="0" destOrd="0" parTransId="{ABEF7019-F55C-CD4B-B535-AA033281AB6A}" sibTransId="{87EBF7BF-41A8-294E-B1A7-04742E88BDF7}"/>
    <dgm:cxn modelId="{A909115C-0A86-3E4E-A7D0-8610CEE0DFC5}" srcId="{0065557D-8E7B-A84E-9E17-93D54A69A34F}" destId="{C831B0E6-896C-6247-9EC1-C3EC44238A38}" srcOrd="5" destOrd="0" parTransId="{ACD4967B-4F7E-4F4F-8372-88102FB28DCC}" sibTransId="{DC409AE0-D97F-AA4F-9F28-BF7714D237DF}"/>
    <dgm:cxn modelId="{802EE708-63DF-E442-BF18-8D84CEF27E7E}" srcId="{0065557D-8E7B-A84E-9E17-93D54A69A34F}" destId="{0B4BED76-A103-CB47-B826-84948A30701E}" srcOrd="7" destOrd="0" parTransId="{3AB04983-9CD9-8945-BDD7-3F429FCF476C}" sibTransId="{EA654264-9760-4043-83C5-B19525F6EA9A}"/>
    <dgm:cxn modelId="{C56053C4-85B0-D547-BF09-5785DC4D7159}" srcId="{0065557D-8E7B-A84E-9E17-93D54A69A34F}" destId="{9CB6F821-06DC-6E4E-944B-FF6904E7841D}" srcOrd="8" destOrd="0" parTransId="{1A2473D8-1759-E147-A151-46A0CE18D71B}" sibTransId="{AC95DDE8-0C9F-AD42-8533-D7E7C707A3A5}"/>
    <dgm:cxn modelId="{5E3FA092-CE9A-4A48-A399-338EF3CE4600}" type="presParOf" srcId="{9DCFF435-9D8B-C74A-81A7-442C2C7C1AD9}" destId="{BFBF16B0-D0CD-0043-A292-280264F8D502}" srcOrd="0" destOrd="0" presId="urn:microsoft.com/office/officeart/2005/8/layout/vList6"/>
    <dgm:cxn modelId="{7D0AE28E-ACF9-544C-9358-3EDE5F8A8488}" type="presParOf" srcId="{BFBF16B0-D0CD-0043-A292-280264F8D502}" destId="{E827FB0C-44A9-7747-982D-AE99A11B4E18}" srcOrd="0" destOrd="0" presId="urn:microsoft.com/office/officeart/2005/8/layout/vList6"/>
    <dgm:cxn modelId="{165C353C-C123-984D-82CA-88D83D533537}" type="presParOf" srcId="{BFBF16B0-D0CD-0043-A292-280264F8D502}" destId="{80871CC2-91EF-8A48-B246-16D85A016F2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269F86D-05D6-2D4F-9245-DDD91ADFD495}" type="doc">
      <dgm:prSet loTypeId="urn:microsoft.com/office/officeart/2005/8/layout/vList5" loCatId="" qsTypeId="urn:microsoft.com/office/officeart/2005/8/quickstyle/simple1" qsCatId="simple" csTypeId="urn:microsoft.com/office/officeart/2005/8/colors/colorful5" csCatId="colorful" phldr="1"/>
      <dgm:spPr/>
      <dgm:t>
        <a:bodyPr/>
        <a:lstStyle/>
        <a:p>
          <a:endParaRPr lang="en-US"/>
        </a:p>
      </dgm:t>
    </dgm:pt>
    <dgm:pt modelId="{4B38EE85-FFD8-984B-A82D-885A0290F7AA}">
      <dgm:prSet phldrT="[Text]"/>
      <dgm:spPr/>
      <dgm:t>
        <a:bodyPr/>
        <a:lstStyle/>
        <a:p>
          <a:r>
            <a:rPr lang="en-US" dirty="0"/>
            <a:t>Access</a:t>
          </a:r>
        </a:p>
      </dgm:t>
    </dgm:pt>
    <dgm:pt modelId="{5B1E1DBF-5008-A541-8205-3C65C76F792A}" type="parTrans" cxnId="{3BE0BAB7-55CF-1F41-AAF6-8E9CE1D7EFE6}">
      <dgm:prSet/>
      <dgm:spPr/>
      <dgm:t>
        <a:bodyPr/>
        <a:lstStyle/>
        <a:p>
          <a:endParaRPr lang="en-US"/>
        </a:p>
      </dgm:t>
    </dgm:pt>
    <dgm:pt modelId="{A7474D2C-DEE3-7D44-B0CD-4E0B26B18F4C}" type="sibTrans" cxnId="{3BE0BAB7-55CF-1F41-AAF6-8E9CE1D7EFE6}">
      <dgm:prSet/>
      <dgm:spPr/>
      <dgm:t>
        <a:bodyPr/>
        <a:lstStyle/>
        <a:p>
          <a:endParaRPr lang="en-US"/>
        </a:p>
      </dgm:t>
    </dgm:pt>
    <dgm:pt modelId="{BD630DB8-A106-7447-87B1-C7148A160BB0}">
      <dgm:prSet phldrT="[Text]" custT="1"/>
      <dgm:spPr/>
      <dgm:t>
        <a:bodyPr/>
        <a:lstStyle/>
        <a:p>
          <a:r>
            <a:rPr lang="en-US" sz="1400" dirty="0">
              <a:solidFill>
                <a:schemeClr val="accent2">
                  <a:lumMod val="75000"/>
                </a:schemeClr>
              </a:solidFill>
            </a:rPr>
            <a:t>Clear signs of opening and closing times</a:t>
          </a:r>
        </a:p>
      </dgm:t>
    </dgm:pt>
    <dgm:pt modelId="{298D7283-DF75-E043-8EC3-C33774363663}" type="parTrans" cxnId="{6B868838-3210-1748-89D9-A6ECBE92EF3F}">
      <dgm:prSet/>
      <dgm:spPr/>
      <dgm:t>
        <a:bodyPr/>
        <a:lstStyle/>
        <a:p>
          <a:endParaRPr lang="en-US"/>
        </a:p>
      </dgm:t>
    </dgm:pt>
    <dgm:pt modelId="{9105565E-417D-ED43-906C-98C7203F2281}" type="sibTrans" cxnId="{6B868838-3210-1748-89D9-A6ECBE92EF3F}">
      <dgm:prSet/>
      <dgm:spPr/>
      <dgm:t>
        <a:bodyPr/>
        <a:lstStyle/>
        <a:p>
          <a:endParaRPr lang="en-US"/>
        </a:p>
      </dgm:t>
    </dgm:pt>
    <dgm:pt modelId="{E836A3E9-2F51-5240-B959-FD92E582C8EB}">
      <dgm:prSet phldrT="[Text]" custT="1"/>
      <dgm:spPr/>
      <dgm:t>
        <a:bodyPr/>
        <a:lstStyle/>
        <a:p>
          <a:r>
            <a:rPr lang="en-US" sz="1400" dirty="0">
              <a:solidFill>
                <a:schemeClr val="accent2">
                  <a:lumMod val="75000"/>
                </a:schemeClr>
              </a:solidFill>
            </a:rPr>
            <a:t>Offer parking</a:t>
          </a:r>
        </a:p>
      </dgm:t>
    </dgm:pt>
    <dgm:pt modelId="{42D7F431-4036-C74C-8BDB-2C786066F641}" type="parTrans" cxnId="{2D32FC2F-7981-CC41-82F6-4DA46F2C0A72}">
      <dgm:prSet/>
      <dgm:spPr/>
      <dgm:t>
        <a:bodyPr/>
        <a:lstStyle/>
        <a:p>
          <a:endParaRPr lang="en-US"/>
        </a:p>
      </dgm:t>
    </dgm:pt>
    <dgm:pt modelId="{4D7FF178-8004-A944-A852-4C58D53C0016}" type="sibTrans" cxnId="{2D32FC2F-7981-CC41-82F6-4DA46F2C0A72}">
      <dgm:prSet/>
      <dgm:spPr/>
      <dgm:t>
        <a:bodyPr/>
        <a:lstStyle/>
        <a:p>
          <a:endParaRPr lang="en-US"/>
        </a:p>
      </dgm:t>
    </dgm:pt>
    <dgm:pt modelId="{E02658F7-332F-3549-89D0-D9A332E76130}">
      <dgm:prSet phldrT="[Text]"/>
      <dgm:spPr/>
      <dgm:t>
        <a:bodyPr/>
        <a:lstStyle/>
        <a:p>
          <a:r>
            <a:rPr lang="en-US" dirty="0"/>
            <a:t>Decoration</a:t>
          </a:r>
        </a:p>
      </dgm:t>
    </dgm:pt>
    <dgm:pt modelId="{0C95F252-758B-124F-9D18-3C08694D4BEA}" type="parTrans" cxnId="{AA49192A-D9DC-8B46-9099-6177499B0114}">
      <dgm:prSet/>
      <dgm:spPr/>
      <dgm:t>
        <a:bodyPr/>
        <a:lstStyle/>
        <a:p>
          <a:endParaRPr lang="en-US"/>
        </a:p>
      </dgm:t>
    </dgm:pt>
    <dgm:pt modelId="{8EAC2260-27E8-964F-B33F-6E96B354E20F}" type="sibTrans" cxnId="{AA49192A-D9DC-8B46-9099-6177499B0114}">
      <dgm:prSet/>
      <dgm:spPr/>
      <dgm:t>
        <a:bodyPr/>
        <a:lstStyle/>
        <a:p>
          <a:endParaRPr lang="en-US"/>
        </a:p>
      </dgm:t>
    </dgm:pt>
    <dgm:pt modelId="{225D091D-E68F-8A42-8139-A71391D00868}">
      <dgm:prSet phldrT="[Text]" custT="1"/>
      <dgm:spPr/>
      <dgm:t>
        <a:bodyPr/>
        <a:lstStyle/>
        <a:p>
          <a:r>
            <a:rPr lang="en-US" sz="1400" dirty="0">
              <a:solidFill>
                <a:schemeClr val="accent2">
                  <a:lumMod val="75000"/>
                </a:schemeClr>
              </a:solidFill>
            </a:rPr>
            <a:t>Update the décor</a:t>
          </a:r>
        </a:p>
      </dgm:t>
    </dgm:pt>
    <dgm:pt modelId="{3F0381CF-1B67-174C-86AD-042AEEAE19D7}" type="parTrans" cxnId="{405F025B-C5A5-344D-978A-E95767E1A234}">
      <dgm:prSet/>
      <dgm:spPr/>
      <dgm:t>
        <a:bodyPr/>
        <a:lstStyle/>
        <a:p>
          <a:endParaRPr lang="en-US"/>
        </a:p>
      </dgm:t>
    </dgm:pt>
    <dgm:pt modelId="{8A3C7013-653E-0E47-99B5-F271E1F78325}" type="sibTrans" cxnId="{405F025B-C5A5-344D-978A-E95767E1A234}">
      <dgm:prSet/>
      <dgm:spPr/>
      <dgm:t>
        <a:bodyPr/>
        <a:lstStyle/>
        <a:p>
          <a:endParaRPr lang="en-US"/>
        </a:p>
      </dgm:t>
    </dgm:pt>
    <dgm:pt modelId="{84995B86-CB82-DA4A-AA3E-58D0377B7DAE}">
      <dgm:prSet phldrT="[Text]" custT="1"/>
      <dgm:spPr/>
      <dgm:t>
        <a:bodyPr/>
        <a:lstStyle/>
        <a:p>
          <a:r>
            <a:rPr lang="en-US" sz="1400" dirty="0">
              <a:solidFill>
                <a:schemeClr val="accent2">
                  <a:lumMod val="75000"/>
                </a:schemeClr>
              </a:solidFill>
            </a:rPr>
            <a:t>Clean up the spaces</a:t>
          </a:r>
        </a:p>
      </dgm:t>
    </dgm:pt>
    <dgm:pt modelId="{C2A181BC-DE1B-CF41-94A7-1317CB2305B4}" type="parTrans" cxnId="{29C0EC24-0DE2-1B4E-9F2B-302EF327C1CC}">
      <dgm:prSet/>
      <dgm:spPr/>
      <dgm:t>
        <a:bodyPr/>
        <a:lstStyle/>
        <a:p>
          <a:endParaRPr lang="en-US"/>
        </a:p>
      </dgm:t>
    </dgm:pt>
    <dgm:pt modelId="{FB8F76AD-CCAB-6F44-BD09-B17D4C6896D7}" type="sibTrans" cxnId="{29C0EC24-0DE2-1B4E-9F2B-302EF327C1CC}">
      <dgm:prSet/>
      <dgm:spPr/>
      <dgm:t>
        <a:bodyPr/>
        <a:lstStyle/>
        <a:p>
          <a:endParaRPr lang="en-US"/>
        </a:p>
      </dgm:t>
    </dgm:pt>
    <dgm:pt modelId="{16A419E5-1BE6-A54B-962B-CCF22FDAC148}">
      <dgm:prSet phldrT="[Text]"/>
      <dgm:spPr/>
      <dgm:t>
        <a:bodyPr/>
        <a:lstStyle/>
        <a:p>
          <a:r>
            <a:rPr lang="en-US" dirty="0"/>
            <a:t>Equipment</a:t>
          </a:r>
        </a:p>
      </dgm:t>
    </dgm:pt>
    <dgm:pt modelId="{D3CCB3C4-5805-E646-A4DB-8C18FD2AE281}" type="parTrans" cxnId="{93129DD2-CF6B-3B41-AABD-A772956EB9EF}">
      <dgm:prSet/>
      <dgm:spPr/>
      <dgm:t>
        <a:bodyPr/>
        <a:lstStyle/>
        <a:p>
          <a:endParaRPr lang="en-US"/>
        </a:p>
      </dgm:t>
    </dgm:pt>
    <dgm:pt modelId="{069BBBBD-EE5E-7946-8675-3AFA931F1DCD}" type="sibTrans" cxnId="{93129DD2-CF6B-3B41-AABD-A772956EB9EF}">
      <dgm:prSet/>
      <dgm:spPr/>
      <dgm:t>
        <a:bodyPr/>
        <a:lstStyle/>
        <a:p>
          <a:endParaRPr lang="en-US"/>
        </a:p>
      </dgm:t>
    </dgm:pt>
    <dgm:pt modelId="{9A79049F-7FBA-3E4E-974C-73F4EA537375}">
      <dgm:prSet phldrT="[Text]" custT="1"/>
      <dgm:spPr/>
      <dgm:t>
        <a:bodyPr/>
        <a:lstStyle/>
        <a:p>
          <a:r>
            <a:rPr lang="en-US" sz="1400" dirty="0">
              <a:solidFill>
                <a:schemeClr val="accent2">
                  <a:lumMod val="75000"/>
                </a:schemeClr>
              </a:solidFill>
            </a:rPr>
            <a:t>More microwaves</a:t>
          </a:r>
        </a:p>
      </dgm:t>
    </dgm:pt>
    <dgm:pt modelId="{27B9F8B6-460E-7F4C-A59B-AFDB7C79978E}" type="parTrans" cxnId="{BE98EC74-979B-2443-9763-1CF537802C70}">
      <dgm:prSet/>
      <dgm:spPr/>
      <dgm:t>
        <a:bodyPr/>
        <a:lstStyle/>
        <a:p>
          <a:endParaRPr lang="en-US"/>
        </a:p>
      </dgm:t>
    </dgm:pt>
    <dgm:pt modelId="{1B45D5B3-6620-E04F-B28E-607EA55E06E7}" type="sibTrans" cxnId="{BE98EC74-979B-2443-9763-1CF537802C70}">
      <dgm:prSet/>
      <dgm:spPr/>
      <dgm:t>
        <a:bodyPr/>
        <a:lstStyle/>
        <a:p>
          <a:endParaRPr lang="en-US"/>
        </a:p>
      </dgm:t>
    </dgm:pt>
    <dgm:pt modelId="{6377158E-C786-D54C-BD94-2C9602D2AD15}">
      <dgm:prSet phldrT="[Text]" custT="1"/>
      <dgm:spPr/>
      <dgm:t>
        <a:bodyPr/>
        <a:lstStyle/>
        <a:p>
          <a:r>
            <a:rPr lang="en-US" sz="1400" dirty="0">
              <a:solidFill>
                <a:schemeClr val="accent2">
                  <a:lumMod val="75000"/>
                </a:schemeClr>
              </a:solidFill>
            </a:rPr>
            <a:t>More access for disabled students</a:t>
          </a:r>
        </a:p>
      </dgm:t>
    </dgm:pt>
    <dgm:pt modelId="{A793B524-9316-BF44-8070-E092667BBEC3}" type="parTrans" cxnId="{738A878E-4CDF-A54D-9F8C-8F02C01AC359}">
      <dgm:prSet/>
      <dgm:spPr/>
      <dgm:t>
        <a:bodyPr/>
        <a:lstStyle/>
        <a:p>
          <a:endParaRPr lang="en-US"/>
        </a:p>
      </dgm:t>
    </dgm:pt>
    <dgm:pt modelId="{7A304469-07D7-1D44-ACA2-DF75B71BE163}" type="sibTrans" cxnId="{738A878E-4CDF-A54D-9F8C-8F02C01AC359}">
      <dgm:prSet/>
      <dgm:spPr/>
      <dgm:t>
        <a:bodyPr/>
        <a:lstStyle/>
        <a:p>
          <a:endParaRPr lang="en-US"/>
        </a:p>
      </dgm:t>
    </dgm:pt>
    <dgm:pt modelId="{6FDD434D-1203-4841-8AF1-2EF49C8D7A5F}">
      <dgm:prSet phldrT="[Text]" custT="1"/>
      <dgm:spPr/>
      <dgm:t>
        <a:bodyPr/>
        <a:lstStyle/>
        <a:p>
          <a:r>
            <a:rPr lang="en-US" sz="1400" dirty="0">
              <a:solidFill>
                <a:schemeClr val="accent2">
                  <a:lumMod val="75000"/>
                </a:schemeClr>
              </a:solidFill>
            </a:rPr>
            <a:t>Showcase work of students</a:t>
          </a:r>
        </a:p>
      </dgm:t>
    </dgm:pt>
    <dgm:pt modelId="{855DF16E-8E7E-5343-A8D3-4353197B2C05}" type="parTrans" cxnId="{AA7E2FC3-5E73-E245-9F08-27E117E03636}">
      <dgm:prSet/>
      <dgm:spPr/>
      <dgm:t>
        <a:bodyPr/>
        <a:lstStyle/>
        <a:p>
          <a:endParaRPr lang="en-US"/>
        </a:p>
      </dgm:t>
    </dgm:pt>
    <dgm:pt modelId="{EF1F9C6E-67E9-DF45-9806-E072A00D2BB8}" type="sibTrans" cxnId="{AA7E2FC3-5E73-E245-9F08-27E117E03636}">
      <dgm:prSet/>
      <dgm:spPr/>
      <dgm:t>
        <a:bodyPr/>
        <a:lstStyle/>
        <a:p>
          <a:endParaRPr lang="en-US"/>
        </a:p>
      </dgm:t>
    </dgm:pt>
    <dgm:pt modelId="{0A75C2E4-EB05-8247-BE0A-82031A358C4C}">
      <dgm:prSet phldrT="[Text]" custT="1"/>
      <dgm:spPr/>
      <dgm:t>
        <a:bodyPr/>
        <a:lstStyle/>
        <a:p>
          <a:r>
            <a:rPr lang="en-US" sz="1400" dirty="0">
              <a:solidFill>
                <a:schemeClr val="accent2">
                  <a:lumMod val="75000"/>
                </a:schemeClr>
              </a:solidFill>
            </a:rPr>
            <a:t>Freshen up the spaces</a:t>
          </a:r>
        </a:p>
      </dgm:t>
    </dgm:pt>
    <dgm:pt modelId="{A2BAA2D4-6962-2C4B-80DC-169A4EA60802}" type="parTrans" cxnId="{65FA1978-F8A3-2B41-A1CC-4F71DC6A6247}">
      <dgm:prSet/>
      <dgm:spPr/>
      <dgm:t>
        <a:bodyPr/>
        <a:lstStyle/>
        <a:p>
          <a:endParaRPr lang="en-US"/>
        </a:p>
      </dgm:t>
    </dgm:pt>
    <dgm:pt modelId="{5E84842D-4D24-B846-92B6-E8538F78CE76}" type="sibTrans" cxnId="{65FA1978-F8A3-2B41-A1CC-4F71DC6A6247}">
      <dgm:prSet/>
      <dgm:spPr/>
      <dgm:t>
        <a:bodyPr/>
        <a:lstStyle/>
        <a:p>
          <a:endParaRPr lang="en-US"/>
        </a:p>
      </dgm:t>
    </dgm:pt>
    <dgm:pt modelId="{D8E9BB40-1E32-EF43-8992-1BFA43AD7A53}">
      <dgm:prSet phldrT="[Text]" custT="1"/>
      <dgm:spPr/>
      <dgm:t>
        <a:bodyPr/>
        <a:lstStyle/>
        <a:p>
          <a:r>
            <a:rPr lang="en-US" sz="1400" dirty="0">
              <a:solidFill>
                <a:schemeClr val="accent2">
                  <a:lumMod val="75000"/>
                </a:schemeClr>
              </a:solidFill>
            </a:rPr>
            <a:t>Better pool tables</a:t>
          </a:r>
        </a:p>
      </dgm:t>
    </dgm:pt>
    <dgm:pt modelId="{1D871BEF-B841-9044-ACCB-75D30AF30903}" type="parTrans" cxnId="{B8B1059D-F5AA-B14D-AE3D-9D700657A4DA}">
      <dgm:prSet/>
      <dgm:spPr/>
      <dgm:t>
        <a:bodyPr/>
        <a:lstStyle/>
        <a:p>
          <a:endParaRPr lang="en-US"/>
        </a:p>
      </dgm:t>
    </dgm:pt>
    <dgm:pt modelId="{372ACD46-0AB5-774C-BDCC-DA5FBC880A52}" type="sibTrans" cxnId="{B8B1059D-F5AA-B14D-AE3D-9D700657A4DA}">
      <dgm:prSet/>
      <dgm:spPr/>
      <dgm:t>
        <a:bodyPr/>
        <a:lstStyle/>
        <a:p>
          <a:endParaRPr lang="en-US"/>
        </a:p>
      </dgm:t>
    </dgm:pt>
    <dgm:pt modelId="{56A17D52-2632-D14A-B9DD-E83E2772F1FA}">
      <dgm:prSet phldrT="[Text]" custT="1"/>
      <dgm:spPr/>
      <dgm:t>
        <a:bodyPr/>
        <a:lstStyle/>
        <a:p>
          <a:r>
            <a:rPr lang="en-US" sz="1400" dirty="0">
              <a:solidFill>
                <a:schemeClr val="accent2">
                  <a:lumMod val="75000"/>
                </a:schemeClr>
              </a:solidFill>
            </a:rPr>
            <a:t>More plug sockets</a:t>
          </a:r>
        </a:p>
      </dgm:t>
    </dgm:pt>
    <dgm:pt modelId="{B32DCF69-395B-8A47-89E0-43C8535C84B8}" type="parTrans" cxnId="{A31519A1-1F4B-AF40-A13A-B456D42FE345}">
      <dgm:prSet/>
      <dgm:spPr/>
      <dgm:t>
        <a:bodyPr/>
        <a:lstStyle/>
        <a:p>
          <a:endParaRPr lang="en-US"/>
        </a:p>
      </dgm:t>
    </dgm:pt>
    <dgm:pt modelId="{0B7D952E-9562-ED49-9822-8E2FE245D5DA}" type="sibTrans" cxnId="{A31519A1-1F4B-AF40-A13A-B456D42FE345}">
      <dgm:prSet/>
      <dgm:spPr/>
      <dgm:t>
        <a:bodyPr/>
        <a:lstStyle/>
        <a:p>
          <a:endParaRPr lang="en-US"/>
        </a:p>
      </dgm:t>
    </dgm:pt>
    <dgm:pt modelId="{72DB7470-B12B-0643-8D97-2BEE1C8CA724}">
      <dgm:prSet phldrT="[Text]" custT="1"/>
      <dgm:spPr/>
      <dgm:t>
        <a:bodyPr/>
        <a:lstStyle/>
        <a:p>
          <a:r>
            <a:rPr lang="en-US" sz="1400" dirty="0">
              <a:solidFill>
                <a:schemeClr val="accent2">
                  <a:lumMod val="75000"/>
                </a:schemeClr>
              </a:solidFill>
            </a:rPr>
            <a:t>More computers</a:t>
          </a:r>
        </a:p>
      </dgm:t>
    </dgm:pt>
    <dgm:pt modelId="{8D825CDF-63C4-7C49-AF7E-949E0E12E7E6}" type="parTrans" cxnId="{EBB7D2E0-0B0B-E34C-B259-B30CE624F29B}">
      <dgm:prSet/>
      <dgm:spPr/>
      <dgm:t>
        <a:bodyPr/>
        <a:lstStyle/>
        <a:p>
          <a:endParaRPr lang="en-US"/>
        </a:p>
      </dgm:t>
    </dgm:pt>
    <dgm:pt modelId="{1A7F4D88-3017-6F4D-A3FF-40F152CE0FAC}" type="sibTrans" cxnId="{EBB7D2E0-0B0B-E34C-B259-B30CE624F29B}">
      <dgm:prSet/>
      <dgm:spPr/>
      <dgm:t>
        <a:bodyPr/>
        <a:lstStyle/>
        <a:p>
          <a:endParaRPr lang="en-US"/>
        </a:p>
      </dgm:t>
    </dgm:pt>
    <dgm:pt modelId="{BC0C46DC-499E-9D40-AD50-2EA1E939A618}">
      <dgm:prSet phldrT="[Text]" custT="1"/>
      <dgm:spPr/>
      <dgm:t>
        <a:bodyPr/>
        <a:lstStyle/>
        <a:p>
          <a:r>
            <a:rPr lang="en-US" sz="1400" dirty="0">
              <a:solidFill>
                <a:schemeClr val="accent2">
                  <a:lumMod val="75000"/>
                </a:schemeClr>
              </a:solidFill>
            </a:rPr>
            <a:t>More vending machines</a:t>
          </a:r>
        </a:p>
      </dgm:t>
    </dgm:pt>
    <dgm:pt modelId="{B3251188-56A9-B34F-909F-B1AF6C828B03}" type="parTrans" cxnId="{A37D897C-54EE-474D-B167-2E5977402BCD}">
      <dgm:prSet/>
      <dgm:spPr/>
      <dgm:t>
        <a:bodyPr/>
        <a:lstStyle/>
        <a:p>
          <a:endParaRPr lang="en-US"/>
        </a:p>
      </dgm:t>
    </dgm:pt>
    <dgm:pt modelId="{8C34C34A-DCDC-4740-ACBB-0D15BDBBB549}" type="sibTrans" cxnId="{A37D897C-54EE-474D-B167-2E5977402BCD}">
      <dgm:prSet/>
      <dgm:spPr/>
      <dgm:t>
        <a:bodyPr/>
        <a:lstStyle/>
        <a:p>
          <a:endParaRPr lang="en-US"/>
        </a:p>
      </dgm:t>
    </dgm:pt>
    <dgm:pt modelId="{0A924F16-7865-6B4F-AF3A-EB7A7A65A569}" type="pres">
      <dgm:prSet presAssocID="{B269F86D-05D6-2D4F-9245-DDD91ADFD495}" presName="Name0" presStyleCnt="0">
        <dgm:presLayoutVars>
          <dgm:dir/>
          <dgm:animLvl val="lvl"/>
          <dgm:resizeHandles val="exact"/>
        </dgm:presLayoutVars>
      </dgm:prSet>
      <dgm:spPr/>
      <dgm:t>
        <a:bodyPr/>
        <a:lstStyle/>
        <a:p>
          <a:endParaRPr lang="en-GB"/>
        </a:p>
      </dgm:t>
    </dgm:pt>
    <dgm:pt modelId="{166F8C96-63C1-9344-97D1-26D2D906E1B2}" type="pres">
      <dgm:prSet presAssocID="{4B38EE85-FFD8-984B-A82D-885A0290F7AA}" presName="linNode" presStyleCnt="0"/>
      <dgm:spPr/>
    </dgm:pt>
    <dgm:pt modelId="{F9E056C0-D629-084C-97B9-A87B387BF572}" type="pres">
      <dgm:prSet presAssocID="{4B38EE85-FFD8-984B-A82D-885A0290F7AA}" presName="parentText" presStyleLbl="node1" presStyleIdx="0" presStyleCnt="3">
        <dgm:presLayoutVars>
          <dgm:chMax val="1"/>
          <dgm:bulletEnabled val="1"/>
        </dgm:presLayoutVars>
      </dgm:prSet>
      <dgm:spPr/>
      <dgm:t>
        <a:bodyPr/>
        <a:lstStyle/>
        <a:p>
          <a:endParaRPr lang="en-GB"/>
        </a:p>
      </dgm:t>
    </dgm:pt>
    <dgm:pt modelId="{5787AA04-4FC3-8A4A-BC80-0B11B0679F07}" type="pres">
      <dgm:prSet presAssocID="{4B38EE85-FFD8-984B-A82D-885A0290F7AA}" presName="descendantText" presStyleLbl="alignAccFollowNode1" presStyleIdx="0" presStyleCnt="3">
        <dgm:presLayoutVars>
          <dgm:bulletEnabled val="1"/>
        </dgm:presLayoutVars>
      </dgm:prSet>
      <dgm:spPr/>
      <dgm:t>
        <a:bodyPr/>
        <a:lstStyle/>
        <a:p>
          <a:endParaRPr lang="en-GB"/>
        </a:p>
      </dgm:t>
    </dgm:pt>
    <dgm:pt modelId="{8B05CAC5-620F-9445-B243-CA1C3F59F8D6}" type="pres">
      <dgm:prSet presAssocID="{A7474D2C-DEE3-7D44-B0CD-4E0B26B18F4C}" presName="sp" presStyleCnt="0"/>
      <dgm:spPr/>
    </dgm:pt>
    <dgm:pt modelId="{9B2FCE1F-755B-4E43-844A-632F1C6F9052}" type="pres">
      <dgm:prSet presAssocID="{E02658F7-332F-3549-89D0-D9A332E76130}" presName="linNode" presStyleCnt="0"/>
      <dgm:spPr/>
    </dgm:pt>
    <dgm:pt modelId="{6F6A2968-FAA6-3946-8607-DB3BC2771BD2}" type="pres">
      <dgm:prSet presAssocID="{E02658F7-332F-3549-89D0-D9A332E76130}" presName="parentText" presStyleLbl="node1" presStyleIdx="1" presStyleCnt="3">
        <dgm:presLayoutVars>
          <dgm:chMax val="1"/>
          <dgm:bulletEnabled val="1"/>
        </dgm:presLayoutVars>
      </dgm:prSet>
      <dgm:spPr/>
      <dgm:t>
        <a:bodyPr/>
        <a:lstStyle/>
        <a:p>
          <a:endParaRPr lang="en-GB"/>
        </a:p>
      </dgm:t>
    </dgm:pt>
    <dgm:pt modelId="{B6A65CD1-EAE1-E648-9719-3161182857CE}" type="pres">
      <dgm:prSet presAssocID="{E02658F7-332F-3549-89D0-D9A332E76130}" presName="descendantText" presStyleLbl="alignAccFollowNode1" presStyleIdx="1" presStyleCnt="3">
        <dgm:presLayoutVars>
          <dgm:bulletEnabled val="1"/>
        </dgm:presLayoutVars>
      </dgm:prSet>
      <dgm:spPr/>
      <dgm:t>
        <a:bodyPr/>
        <a:lstStyle/>
        <a:p>
          <a:endParaRPr lang="en-GB"/>
        </a:p>
      </dgm:t>
    </dgm:pt>
    <dgm:pt modelId="{56EDC183-1572-5143-B80D-A5BA6E0AA9E6}" type="pres">
      <dgm:prSet presAssocID="{8EAC2260-27E8-964F-B33F-6E96B354E20F}" presName="sp" presStyleCnt="0"/>
      <dgm:spPr/>
    </dgm:pt>
    <dgm:pt modelId="{E7169B90-CA78-9043-BF2B-544CBCC9A183}" type="pres">
      <dgm:prSet presAssocID="{16A419E5-1BE6-A54B-962B-CCF22FDAC148}" presName="linNode" presStyleCnt="0"/>
      <dgm:spPr/>
    </dgm:pt>
    <dgm:pt modelId="{6BA36DA7-D4C0-3A4E-A260-A46BCCC7C8BE}" type="pres">
      <dgm:prSet presAssocID="{16A419E5-1BE6-A54B-962B-CCF22FDAC148}" presName="parentText" presStyleLbl="node1" presStyleIdx="2" presStyleCnt="3">
        <dgm:presLayoutVars>
          <dgm:chMax val="1"/>
          <dgm:bulletEnabled val="1"/>
        </dgm:presLayoutVars>
      </dgm:prSet>
      <dgm:spPr/>
      <dgm:t>
        <a:bodyPr/>
        <a:lstStyle/>
        <a:p>
          <a:endParaRPr lang="en-GB"/>
        </a:p>
      </dgm:t>
    </dgm:pt>
    <dgm:pt modelId="{1D481575-6C43-2744-A986-C0261D725763}" type="pres">
      <dgm:prSet presAssocID="{16A419E5-1BE6-A54B-962B-CCF22FDAC148}" presName="descendantText" presStyleLbl="alignAccFollowNode1" presStyleIdx="2" presStyleCnt="3" custScaleY="123429">
        <dgm:presLayoutVars>
          <dgm:bulletEnabled val="1"/>
        </dgm:presLayoutVars>
      </dgm:prSet>
      <dgm:spPr/>
      <dgm:t>
        <a:bodyPr/>
        <a:lstStyle/>
        <a:p>
          <a:endParaRPr lang="en-GB"/>
        </a:p>
      </dgm:t>
    </dgm:pt>
  </dgm:ptLst>
  <dgm:cxnLst>
    <dgm:cxn modelId="{ED88AD96-4ED3-5348-8995-175EE3E27AC4}" type="presOf" srcId="{84995B86-CB82-DA4A-AA3E-58D0377B7DAE}" destId="{B6A65CD1-EAE1-E648-9719-3161182857CE}" srcOrd="0" destOrd="3" presId="urn:microsoft.com/office/officeart/2005/8/layout/vList5"/>
    <dgm:cxn modelId="{8398D8E4-DA69-5A40-848B-AE599CB8577C}" type="presOf" srcId="{56A17D52-2632-D14A-B9DD-E83E2772F1FA}" destId="{1D481575-6C43-2744-A986-C0261D725763}" srcOrd="0" destOrd="2" presId="urn:microsoft.com/office/officeart/2005/8/layout/vList5"/>
    <dgm:cxn modelId="{65FA1978-F8A3-2B41-A1CC-4F71DC6A6247}" srcId="{E02658F7-332F-3549-89D0-D9A332E76130}" destId="{0A75C2E4-EB05-8247-BE0A-82031A358C4C}" srcOrd="2" destOrd="0" parTransId="{A2BAA2D4-6962-2C4B-80DC-169A4EA60802}" sibTransId="{5E84842D-4D24-B846-92B6-E8538F78CE76}"/>
    <dgm:cxn modelId="{29C0EC24-0DE2-1B4E-9F2B-302EF327C1CC}" srcId="{E02658F7-332F-3549-89D0-D9A332E76130}" destId="{84995B86-CB82-DA4A-AA3E-58D0377B7DAE}" srcOrd="3" destOrd="0" parTransId="{C2A181BC-DE1B-CF41-94A7-1317CB2305B4}" sibTransId="{FB8F76AD-CCAB-6F44-BD09-B17D4C6896D7}"/>
    <dgm:cxn modelId="{D58295F0-FC48-C84F-BA1B-BF431BA1E1BB}" type="presOf" srcId="{16A419E5-1BE6-A54B-962B-CCF22FDAC148}" destId="{6BA36DA7-D4C0-3A4E-A260-A46BCCC7C8BE}" srcOrd="0" destOrd="0" presId="urn:microsoft.com/office/officeart/2005/8/layout/vList5"/>
    <dgm:cxn modelId="{EE72671A-7E82-984F-B9D7-3D7F1A931E8D}" type="presOf" srcId="{0A75C2E4-EB05-8247-BE0A-82031A358C4C}" destId="{B6A65CD1-EAE1-E648-9719-3161182857CE}" srcOrd="0" destOrd="2" presId="urn:microsoft.com/office/officeart/2005/8/layout/vList5"/>
    <dgm:cxn modelId="{0505B2FD-DF32-7941-BCC8-C22F1E225E8C}" type="presOf" srcId="{4B38EE85-FFD8-984B-A82D-885A0290F7AA}" destId="{F9E056C0-D629-084C-97B9-A87B387BF572}" srcOrd="0" destOrd="0" presId="urn:microsoft.com/office/officeart/2005/8/layout/vList5"/>
    <dgm:cxn modelId="{A31519A1-1F4B-AF40-A13A-B456D42FE345}" srcId="{16A419E5-1BE6-A54B-962B-CCF22FDAC148}" destId="{56A17D52-2632-D14A-B9DD-E83E2772F1FA}" srcOrd="2" destOrd="0" parTransId="{B32DCF69-395B-8A47-89E0-43C8535C84B8}" sibTransId="{0B7D952E-9562-ED49-9822-8E2FE245D5DA}"/>
    <dgm:cxn modelId="{88955472-8607-4146-8BE0-F4F0929F23F2}" type="presOf" srcId="{BC0C46DC-499E-9D40-AD50-2EA1E939A618}" destId="{1D481575-6C43-2744-A986-C0261D725763}" srcOrd="0" destOrd="4" presId="urn:microsoft.com/office/officeart/2005/8/layout/vList5"/>
    <dgm:cxn modelId="{67F54074-4A5B-084D-9F43-1A243253616A}" type="presOf" srcId="{D8E9BB40-1E32-EF43-8992-1BFA43AD7A53}" destId="{1D481575-6C43-2744-A986-C0261D725763}" srcOrd="0" destOrd="1" presId="urn:microsoft.com/office/officeart/2005/8/layout/vList5"/>
    <dgm:cxn modelId="{6DC9CB3C-E367-0D45-BA93-0FE9FC8BAE06}" type="presOf" srcId="{6FDD434D-1203-4841-8AF1-2EF49C8D7A5F}" destId="{B6A65CD1-EAE1-E648-9719-3161182857CE}" srcOrd="0" destOrd="1" presId="urn:microsoft.com/office/officeart/2005/8/layout/vList5"/>
    <dgm:cxn modelId="{3ADB9825-7D4C-0B4E-A045-321FA88ED403}" type="presOf" srcId="{225D091D-E68F-8A42-8139-A71391D00868}" destId="{B6A65CD1-EAE1-E648-9719-3161182857CE}" srcOrd="0" destOrd="0" presId="urn:microsoft.com/office/officeart/2005/8/layout/vList5"/>
    <dgm:cxn modelId="{E03A8249-36B3-7940-86C2-1637ADB4A396}" type="presOf" srcId="{E836A3E9-2F51-5240-B959-FD92E582C8EB}" destId="{5787AA04-4FC3-8A4A-BC80-0B11B0679F07}" srcOrd="0" destOrd="2" presId="urn:microsoft.com/office/officeart/2005/8/layout/vList5"/>
    <dgm:cxn modelId="{B7A17175-01B0-9449-A593-DA7563E7477D}" type="presOf" srcId="{E02658F7-332F-3549-89D0-D9A332E76130}" destId="{6F6A2968-FAA6-3946-8607-DB3BC2771BD2}" srcOrd="0" destOrd="0" presId="urn:microsoft.com/office/officeart/2005/8/layout/vList5"/>
    <dgm:cxn modelId="{AA7E2FC3-5E73-E245-9F08-27E117E03636}" srcId="{E02658F7-332F-3549-89D0-D9A332E76130}" destId="{6FDD434D-1203-4841-8AF1-2EF49C8D7A5F}" srcOrd="1" destOrd="0" parTransId="{855DF16E-8E7E-5343-A8D3-4353197B2C05}" sibTransId="{EF1F9C6E-67E9-DF45-9806-E072A00D2BB8}"/>
    <dgm:cxn modelId="{738A878E-4CDF-A54D-9F8C-8F02C01AC359}" srcId="{4B38EE85-FFD8-984B-A82D-885A0290F7AA}" destId="{6377158E-C786-D54C-BD94-2C9602D2AD15}" srcOrd="1" destOrd="0" parTransId="{A793B524-9316-BF44-8070-E092667BBEC3}" sibTransId="{7A304469-07D7-1D44-ACA2-DF75B71BE163}"/>
    <dgm:cxn modelId="{3BE0BAB7-55CF-1F41-AAF6-8E9CE1D7EFE6}" srcId="{B269F86D-05D6-2D4F-9245-DDD91ADFD495}" destId="{4B38EE85-FFD8-984B-A82D-885A0290F7AA}" srcOrd="0" destOrd="0" parTransId="{5B1E1DBF-5008-A541-8205-3C65C76F792A}" sibTransId="{A7474D2C-DEE3-7D44-B0CD-4E0B26B18F4C}"/>
    <dgm:cxn modelId="{BE98EC74-979B-2443-9763-1CF537802C70}" srcId="{16A419E5-1BE6-A54B-962B-CCF22FDAC148}" destId="{9A79049F-7FBA-3E4E-974C-73F4EA537375}" srcOrd="0" destOrd="0" parTransId="{27B9F8B6-460E-7F4C-A59B-AFDB7C79978E}" sibTransId="{1B45D5B3-6620-E04F-B28E-607EA55E06E7}"/>
    <dgm:cxn modelId="{9D44CAF9-FC5D-F64C-83E8-5ED5E69AA157}" type="presOf" srcId="{9A79049F-7FBA-3E4E-974C-73F4EA537375}" destId="{1D481575-6C43-2744-A986-C0261D725763}" srcOrd="0" destOrd="0" presId="urn:microsoft.com/office/officeart/2005/8/layout/vList5"/>
    <dgm:cxn modelId="{6B868838-3210-1748-89D9-A6ECBE92EF3F}" srcId="{4B38EE85-FFD8-984B-A82D-885A0290F7AA}" destId="{BD630DB8-A106-7447-87B1-C7148A160BB0}" srcOrd="0" destOrd="0" parTransId="{298D7283-DF75-E043-8EC3-C33774363663}" sibTransId="{9105565E-417D-ED43-906C-98C7203F2281}"/>
    <dgm:cxn modelId="{DE56CEEC-AE49-504B-A2F5-401C5022D208}" type="presOf" srcId="{BD630DB8-A106-7447-87B1-C7148A160BB0}" destId="{5787AA04-4FC3-8A4A-BC80-0B11B0679F07}" srcOrd="0" destOrd="0" presId="urn:microsoft.com/office/officeart/2005/8/layout/vList5"/>
    <dgm:cxn modelId="{2D32FC2F-7981-CC41-82F6-4DA46F2C0A72}" srcId="{4B38EE85-FFD8-984B-A82D-885A0290F7AA}" destId="{E836A3E9-2F51-5240-B959-FD92E582C8EB}" srcOrd="2" destOrd="0" parTransId="{42D7F431-4036-C74C-8BDB-2C786066F641}" sibTransId="{4D7FF178-8004-A944-A852-4C58D53C0016}"/>
    <dgm:cxn modelId="{B8B1059D-F5AA-B14D-AE3D-9D700657A4DA}" srcId="{16A419E5-1BE6-A54B-962B-CCF22FDAC148}" destId="{D8E9BB40-1E32-EF43-8992-1BFA43AD7A53}" srcOrd="1" destOrd="0" parTransId="{1D871BEF-B841-9044-ACCB-75D30AF30903}" sibTransId="{372ACD46-0AB5-774C-BDCC-DA5FBC880A52}"/>
    <dgm:cxn modelId="{EBB7D2E0-0B0B-E34C-B259-B30CE624F29B}" srcId="{16A419E5-1BE6-A54B-962B-CCF22FDAC148}" destId="{72DB7470-B12B-0643-8D97-2BEE1C8CA724}" srcOrd="3" destOrd="0" parTransId="{8D825CDF-63C4-7C49-AF7E-949E0E12E7E6}" sibTransId="{1A7F4D88-3017-6F4D-A3FF-40F152CE0FAC}"/>
    <dgm:cxn modelId="{A37D897C-54EE-474D-B167-2E5977402BCD}" srcId="{16A419E5-1BE6-A54B-962B-CCF22FDAC148}" destId="{BC0C46DC-499E-9D40-AD50-2EA1E939A618}" srcOrd="4" destOrd="0" parTransId="{B3251188-56A9-B34F-909F-B1AF6C828B03}" sibTransId="{8C34C34A-DCDC-4740-ACBB-0D15BDBBB549}"/>
    <dgm:cxn modelId="{DC5729F1-CCD2-5B47-B83F-385DF8B277B3}" type="presOf" srcId="{72DB7470-B12B-0643-8D97-2BEE1C8CA724}" destId="{1D481575-6C43-2744-A986-C0261D725763}" srcOrd="0" destOrd="3" presId="urn:microsoft.com/office/officeart/2005/8/layout/vList5"/>
    <dgm:cxn modelId="{93129DD2-CF6B-3B41-AABD-A772956EB9EF}" srcId="{B269F86D-05D6-2D4F-9245-DDD91ADFD495}" destId="{16A419E5-1BE6-A54B-962B-CCF22FDAC148}" srcOrd="2" destOrd="0" parTransId="{D3CCB3C4-5805-E646-A4DB-8C18FD2AE281}" sibTransId="{069BBBBD-EE5E-7946-8675-3AFA931F1DCD}"/>
    <dgm:cxn modelId="{405F025B-C5A5-344D-978A-E95767E1A234}" srcId="{E02658F7-332F-3549-89D0-D9A332E76130}" destId="{225D091D-E68F-8A42-8139-A71391D00868}" srcOrd="0" destOrd="0" parTransId="{3F0381CF-1B67-174C-86AD-042AEEAE19D7}" sibTransId="{8A3C7013-653E-0E47-99B5-F271E1F78325}"/>
    <dgm:cxn modelId="{AA49192A-D9DC-8B46-9099-6177499B0114}" srcId="{B269F86D-05D6-2D4F-9245-DDD91ADFD495}" destId="{E02658F7-332F-3549-89D0-D9A332E76130}" srcOrd="1" destOrd="0" parTransId="{0C95F252-758B-124F-9D18-3C08694D4BEA}" sibTransId="{8EAC2260-27E8-964F-B33F-6E96B354E20F}"/>
    <dgm:cxn modelId="{673434A0-FD6B-2A4C-9252-0AF3FCE59FF1}" type="presOf" srcId="{6377158E-C786-D54C-BD94-2C9602D2AD15}" destId="{5787AA04-4FC3-8A4A-BC80-0B11B0679F07}" srcOrd="0" destOrd="1" presId="urn:microsoft.com/office/officeart/2005/8/layout/vList5"/>
    <dgm:cxn modelId="{CA67DC34-20C2-E346-AE6F-4CA8A70D0EF8}" type="presOf" srcId="{B269F86D-05D6-2D4F-9245-DDD91ADFD495}" destId="{0A924F16-7865-6B4F-AF3A-EB7A7A65A569}" srcOrd="0" destOrd="0" presId="urn:microsoft.com/office/officeart/2005/8/layout/vList5"/>
    <dgm:cxn modelId="{5442CDB9-FA14-6B46-A482-022EE05670F4}" type="presParOf" srcId="{0A924F16-7865-6B4F-AF3A-EB7A7A65A569}" destId="{166F8C96-63C1-9344-97D1-26D2D906E1B2}" srcOrd="0" destOrd="0" presId="urn:microsoft.com/office/officeart/2005/8/layout/vList5"/>
    <dgm:cxn modelId="{2097518E-1873-A647-A74B-D15CEC1D2CE1}" type="presParOf" srcId="{166F8C96-63C1-9344-97D1-26D2D906E1B2}" destId="{F9E056C0-D629-084C-97B9-A87B387BF572}" srcOrd="0" destOrd="0" presId="urn:microsoft.com/office/officeart/2005/8/layout/vList5"/>
    <dgm:cxn modelId="{4CDB4760-6EC1-2949-B8C3-FBE1967C0B33}" type="presParOf" srcId="{166F8C96-63C1-9344-97D1-26D2D906E1B2}" destId="{5787AA04-4FC3-8A4A-BC80-0B11B0679F07}" srcOrd="1" destOrd="0" presId="urn:microsoft.com/office/officeart/2005/8/layout/vList5"/>
    <dgm:cxn modelId="{9B4DF669-2C4A-6E4D-9D87-02C2995E542A}" type="presParOf" srcId="{0A924F16-7865-6B4F-AF3A-EB7A7A65A569}" destId="{8B05CAC5-620F-9445-B243-CA1C3F59F8D6}" srcOrd="1" destOrd="0" presId="urn:microsoft.com/office/officeart/2005/8/layout/vList5"/>
    <dgm:cxn modelId="{5B9C4EE6-C6CD-B645-8CDE-23F7B4D0213B}" type="presParOf" srcId="{0A924F16-7865-6B4F-AF3A-EB7A7A65A569}" destId="{9B2FCE1F-755B-4E43-844A-632F1C6F9052}" srcOrd="2" destOrd="0" presId="urn:microsoft.com/office/officeart/2005/8/layout/vList5"/>
    <dgm:cxn modelId="{0A071E7E-3C85-0843-A90C-A072CF2A589A}" type="presParOf" srcId="{9B2FCE1F-755B-4E43-844A-632F1C6F9052}" destId="{6F6A2968-FAA6-3946-8607-DB3BC2771BD2}" srcOrd="0" destOrd="0" presId="urn:microsoft.com/office/officeart/2005/8/layout/vList5"/>
    <dgm:cxn modelId="{4FACF3CE-EC4A-AF43-904F-49DAC8A442A8}" type="presParOf" srcId="{9B2FCE1F-755B-4E43-844A-632F1C6F9052}" destId="{B6A65CD1-EAE1-E648-9719-3161182857CE}" srcOrd="1" destOrd="0" presId="urn:microsoft.com/office/officeart/2005/8/layout/vList5"/>
    <dgm:cxn modelId="{8779D4D9-5ABF-9B48-8DF3-73E45F0B6E29}" type="presParOf" srcId="{0A924F16-7865-6B4F-AF3A-EB7A7A65A569}" destId="{56EDC183-1572-5143-B80D-A5BA6E0AA9E6}" srcOrd="3" destOrd="0" presId="urn:microsoft.com/office/officeart/2005/8/layout/vList5"/>
    <dgm:cxn modelId="{CE4AC945-9AFF-7846-8CDE-C61A809CAA32}" type="presParOf" srcId="{0A924F16-7865-6B4F-AF3A-EB7A7A65A569}" destId="{E7169B90-CA78-9043-BF2B-544CBCC9A183}" srcOrd="4" destOrd="0" presId="urn:microsoft.com/office/officeart/2005/8/layout/vList5"/>
    <dgm:cxn modelId="{0C613E3E-10FE-F749-9BAA-F883D93FBAAF}" type="presParOf" srcId="{E7169B90-CA78-9043-BF2B-544CBCC9A183}" destId="{6BA36DA7-D4C0-3A4E-A260-A46BCCC7C8BE}" srcOrd="0" destOrd="0" presId="urn:microsoft.com/office/officeart/2005/8/layout/vList5"/>
    <dgm:cxn modelId="{D56EE2D2-082E-CD4B-9BAB-0DA6CFE91A05}" type="presParOf" srcId="{E7169B90-CA78-9043-BF2B-544CBCC9A183}" destId="{1D481575-6C43-2744-A986-C0261D72576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269F86D-05D6-2D4F-9245-DDD91ADFD495}" type="doc">
      <dgm:prSet loTypeId="urn:microsoft.com/office/officeart/2005/8/layout/vList5" loCatId="" qsTypeId="urn:microsoft.com/office/officeart/2005/8/quickstyle/simple1" qsCatId="simple" csTypeId="urn:microsoft.com/office/officeart/2005/8/colors/colorful5" csCatId="colorful" phldr="1"/>
      <dgm:spPr/>
      <dgm:t>
        <a:bodyPr/>
        <a:lstStyle/>
        <a:p>
          <a:endParaRPr lang="en-US"/>
        </a:p>
      </dgm:t>
    </dgm:pt>
    <dgm:pt modelId="{4B38EE85-FFD8-984B-A82D-885A0290F7AA}">
      <dgm:prSet phldrT="[Text]"/>
      <dgm:spPr/>
      <dgm:t>
        <a:bodyPr/>
        <a:lstStyle/>
        <a:p>
          <a:r>
            <a:rPr lang="en-US" dirty="0"/>
            <a:t>Pricing</a:t>
          </a:r>
        </a:p>
      </dgm:t>
    </dgm:pt>
    <dgm:pt modelId="{5B1E1DBF-5008-A541-8205-3C65C76F792A}" type="parTrans" cxnId="{3BE0BAB7-55CF-1F41-AAF6-8E9CE1D7EFE6}">
      <dgm:prSet/>
      <dgm:spPr/>
      <dgm:t>
        <a:bodyPr/>
        <a:lstStyle/>
        <a:p>
          <a:endParaRPr lang="en-US"/>
        </a:p>
      </dgm:t>
    </dgm:pt>
    <dgm:pt modelId="{A7474D2C-DEE3-7D44-B0CD-4E0B26B18F4C}" type="sibTrans" cxnId="{3BE0BAB7-55CF-1F41-AAF6-8E9CE1D7EFE6}">
      <dgm:prSet/>
      <dgm:spPr/>
      <dgm:t>
        <a:bodyPr/>
        <a:lstStyle/>
        <a:p>
          <a:endParaRPr lang="en-US"/>
        </a:p>
      </dgm:t>
    </dgm:pt>
    <dgm:pt modelId="{BD630DB8-A106-7447-87B1-C7148A160BB0}">
      <dgm:prSet phldrT="[Text]"/>
      <dgm:spPr/>
      <dgm:t>
        <a:bodyPr/>
        <a:lstStyle/>
        <a:p>
          <a:r>
            <a:rPr lang="en-US" dirty="0">
              <a:solidFill>
                <a:schemeClr val="accent2">
                  <a:lumMod val="75000"/>
                </a:schemeClr>
              </a:solidFill>
            </a:rPr>
            <a:t>Cheaper food and drink</a:t>
          </a:r>
        </a:p>
      </dgm:t>
    </dgm:pt>
    <dgm:pt modelId="{298D7283-DF75-E043-8EC3-C33774363663}" type="parTrans" cxnId="{6B868838-3210-1748-89D9-A6ECBE92EF3F}">
      <dgm:prSet/>
      <dgm:spPr/>
      <dgm:t>
        <a:bodyPr/>
        <a:lstStyle/>
        <a:p>
          <a:endParaRPr lang="en-US"/>
        </a:p>
      </dgm:t>
    </dgm:pt>
    <dgm:pt modelId="{9105565E-417D-ED43-906C-98C7203F2281}" type="sibTrans" cxnId="{6B868838-3210-1748-89D9-A6ECBE92EF3F}">
      <dgm:prSet/>
      <dgm:spPr/>
      <dgm:t>
        <a:bodyPr/>
        <a:lstStyle/>
        <a:p>
          <a:endParaRPr lang="en-US"/>
        </a:p>
      </dgm:t>
    </dgm:pt>
    <dgm:pt modelId="{E02658F7-332F-3549-89D0-D9A332E76130}">
      <dgm:prSet phldrT="[Text]"/>
      <dgm:spPr/>
      <dgm:t>
        <a:bodyPr/>
        <a:lstStyle/>
        <a:p>
          <a:r>
            <a:rPr lang="en-US" dirty="0"/>
            <a:t>Promotion</a:t>
          </a:r>
        </a:p>
      </dgm:t>
    </dgm:pt>
    <dgm:pt modelId="{0C95F252-758B-124F-9D18-3C08694D4BEA}" type="parTrans" cxnId="{AA49192A-D9DC-8B46-9099-6177499B0114}">
      <dgm:prSet/>
      <dgm:spPr/>
      <dgm:t>
        <a:bodyPr/>
        <a:lstStyle/>
        <a:p>
          <a:endParaRPr lang="en-US"/>
        </a:p>
      </dgm:t>
    </dgm:pt>
    <dgm:pt modelId="{8EAC2260-27E8-964F-B33F-6E96B354E20F}" type="sibTrans" cxnId="{AA49192A-D9DC-8B46-9099-6177499B0114}">
      <dgm:prSet/>
      <dgm:spPr/>
      <dgm:t>
        <a:bodyPr/>
        <a:lstStyle/>
        <a:p>
          <a:endParaRPr lang="en-US"/>
        </a:p>
      </dgm:t>
    </dgm:pt>
    <dgm:pt modelId="{225D091D-E68F-8A42-8139-A71391D00868}">
      <dgm:prSet phldrT="[Text]"/>
      <dgm:spPr/>
      <dgm:t>
        <a:bodyPr/>
        <a:lstStyle/>
        <a:p>
          <a:r>
            <a:rPr lang="en-US" dirty="0">
              <a:solidFill>
                <a:schemeClr val="accent2">
                  <a:lumMod val="75000"/>
                </a:schemeClr>
              </a:solidFill>
            </a:rPr>
            <a:t>More promotion of facilities</a:t>
          </a:r>
        </a:p>
      </dgm:t>
    </dgm:pt>
    <dgm:pt modelId="{3F0381CF-1B67-174C-86AD-042AEEAE19D7}" type="parTrans" cxnId="{405F025B-C5A5-344D-978A-E95767E1A234}">
      <dgm:prSet/>
      <dgm:spPr/>
      <dgm:t>
        <a:bodyPr/>
        <a:lstStyle/>
        <a:p>
          <a:endParaRPr lang="en-US"/>
        </a:p>
      </dgm:t>
    </dgm:pt>
    <dgm:pt modelId="{8A3C7013-653E-0E47-99B5-F271E1F78325}" type="sibTrans" cxnId="{405F025B-C5A5-344D-978A-E95767E1A234}">
      <dgm:prSet/>
      <dgm:spPr/>
      <dgm:t>
        <a:bodyPr/>
        <a:lstStyle/>
        <a:p>
          <a:endParaRPr lang="en-US"/>
        </a:p>
      </dgm:t>
    </dgm:pt>
    <dgm:pt modelId="{16A419E5-1BE6-A54B-962B-CCF22FDAC148}">
      <dgm:prSet phldrT="[Text]"/>
      <dgm:spPr/>
      <dgm:t>
        <a:bodyPr/>
        <a:lstStyle/>
        <a:p>
          <a:r>
            <a:rPr lang="en-US" dirty="0"/>
            <a:t>Service</a:t>
          </a:r>
        </a:p>
      </dgm:t>
    </dgm:pt>
    <dgm:pt modelId="{D3CCB3C4-5805-E646-A4DB-8C18FD2AE281}" type="parTrans" cxnId="{93129DD2-CF6B-3B41-AABD-A772956EB9EF}">
      <dgm:prSet/>
      <dgm:spPr/>
      <dgm:t>
        <a:bodyPr/>
        <a:lstStyle/>
        <a:p>
          <a:endParaRPr lang="en-US"/>
        </a:p>
      </dgm:t>
    </dgm:pt>
    <dgm:pt modelId="{069BBBBD-EE5E-7946-8675-3AFA931F1DCD}" type="sibTrans" cxnId="{93129DD2-CF6B-3B41-AABD-A772956EB9EF}">
      <dgm:prSet/>
      <dgm:spPr/>
      <dgm:t>
        <a:bodyPr/>
        <a:lstStyle/>
        <a:p>
          <a:endParaRPr lang="en-US"/>
        </a:p>
      </dgm:t>
    </dgm:pt>
    <dgm:pt modelId="{9A79049F-7FBA-3E4E-974C-73F4EA537375}">
      <dgm:prSet phldrT="[Text]"/>
      <dgm:spPr/>
      <dgm:t>
        <a:bodyPr/>
        <a:lstStyle/>
        <a:p>
          <a:r>
            <a:rPr lang="en-US" dirty="0">
              <a:solidFill>
                <a:schemeClr val="accent2">
                  <a:lumMod val="75000"/>
                </a:schemeClr>
              </a:solidFill>
            </a:rPr>
            <a:t>Open longer</a:t>
          </a:r>
        </a:p>
      </dgm:t>
    </dgm:pt>
    <dgm:pt modelId="{27B9F8B6-460E-7F4C-A59B-AFDB7C79978E}" type="parTrans" cxnId="{BE98EC74-979B-2443-9763-1CF537802C70}">
      <dgm:prSet/>
      <dgm:spPr/>
      <dgm:t>
        <a:bodyPr/>
        <a:lstStyle/>
        <a:p>
          <a:endParaRPr lang="en-US"/>
        </a:p>
      </dgm:t>
    </dgm:pt>
    <dgm:pt modelId="{1B45D5B3-6620-E04F-B28E-607EA55E06E7}" type="sibTrans" cxnId="{BE98EC74-979B-2443-9763-1CF537802C70}">
      <dgm:prSet/>
      <dgm:spPr/>
      <dgm:t>
        <a:bodyPr/>
        <a:lstStyle/>
        <a:p>
          <a:endParaRPr lang="en-US"/>
        </a:p>
      </dgm:t>
    </dgm:pt>
    <dgm:pt modelId="{BE848546-2A6F-F44B-B3CB-81145CD7BF3C}">
      <dgm:prSet phldrT="[Text]"/>
      <dgm:spPr/>
      <dgm:t>
        <a:bodyPr/>
        <a:lstStyle/>
        <a:p>
          <a:r>
            <a:rPr lang="en-US" dirty="0">
              <a:solidFill>
                <a:schemeClr val="accent2">
                  <a:lumMod val="75000"/>
                </a:schemeClr>
              </a:solidFill>
            </a:rPr>
            <a:t>2 for 1 deals</a:t>
          </a:r>
        </a:p>
      </dgm:t>
    </dgm:pt>
    <dgm:pt modelId="{20BD2F63-3ECA-4347-9B68-7294DFA5C103}" type="parTrans" cxnId="{C508A328-96AF-BE4E-A452-8C16865709A8}">
      <dgm:prSet/>
      <dgm:spPr/>
      <dgm:t>
        <a:bodyPr/>
        <a:lstStyle/>
        <a:p>
          <a:endParaRPr lang="en-US"/>
        </a:p>
      </dgm:t>
    </dgm:pt>
    <dgm:pt modelId="{17E8E443-BF4D-F046-B3ED-4548E378F49C}" type="sibTrans" cxnId="{C508A328-96AF-BE4E-A452-8C16865709A8}">
      <dgm:prSet/>
      <dgm:spPr/>
      <dgm:t>
        <a:bodyPr/>
        <a:lstStyle/>
        <a:p>
          <a:endParaRPr lang="en-US"/>
        </a:p>
      </dgm:t>
    </dgm:pt>
    <dgm:pt modelId="{0E741B6B-6FB0-E349-867F-DAABF0E22F68}">
      <dgm:prSet phldrT="[Text]"/>
      <dgm:spPr/>
      <dgm:t>
        <a:bodyPr/>
        <a:lstStyle/>
        <a:p>
          <a:r>
            <a:rPr lang="en-US" dirty="0">
              <a:solidFill>
                <a:schemeClr val="accent2">
                  <a:lumMod val="75000"/>
                </a:schemeClr>
              </a:solidFill>
            </a:rPr>
            <a:t>Group deals</a:t>
          </a:r>
        </a:p>
      </dgm:t>
    </dgm:pt>
    <dgm:pt modelId="{0716A80A-19F7-774A-ABC1-6F46190290CD}" type="parTrans" cxnId="{A4A331B3-5B9C-E64C-8C06-9A0D4C2E7E5C}">
      <dgm:prSet/>
      <dgm:spPr/>
      <dgm:t>
        <a:bodyPr/>
        <a:lstStyle/>
        <a:p>
          <a:endParaRPr lang="en-US"/>
        </a:p>
      </dgm:t>
    </dgm:pt>
    <dgm:pt modelId="{3C4CBC69-7D21-7C4E-BAFB-4CF7CD9BED2D}" type="sibTrans" cxnId="{A4A331B3-5B9C-E64C-8C06-9A0D4C2E7E5C}">
      <dgm:prSet/>
      <dgm:spPr/>
      <dgm:t>
        <a:bodyPr/>
        <a:lstStyle/>
        <a:p>
          <a:endParaRPr lang="en-US"/>
        </a:p>
      </dgm:t>
    </dgm:pt>
    <dgm:pt modelId="{7A8613E2-7B41-7648-8260-768C2BADFD15}">
      <dgm:prSet phldrT="[Text]"/>
      <dgm:spPr/>
      <dgm:t>
        <a:bodyPr/>
        <a:lstStyle/>
        <a:p>
          <a:r>
            <a:rPr lang="en-US" dirty="0">
              <a:solidFill>
                <a:schemeClr val="accent2">
                  <a:lumMod val="75000"/>
                </a:schemeClr>
              </a:solidFill>
            </a:rPr>
            <a:t>Advertise events better</a:t>
          </a:r>
        </a:p>
      </dgm:t>
    </dgm:pt>
    <dgm:pt modelId="{835395EC-512C-2E4B-B0E8-DBBD456F26A7}" type="parTrans" cxnId="{26E53499-70F7-B24E-8EB3-FBDC4343CE43}">
      <dgm:prSet/>
      <dgm:spPr/>
      <dgm:t>
        <a:bodyPr/>
        <a:lstStyle/>
        <a:p>
          <a:endParaRPr lang="en-US"/>
        </a:p>
      </dgm:t>
    </dgm:pt>
    <dgm:pt modelId="{52EF9A63-0F9D-4F46-B961-1C5F0137FA78}" type="sibTrans" cxnId="{26E53499-70F7-B24E-8EB3-FBDC4343CE43}">
      <dgm:prSet/>
      <dgm:spPr/>
      <dgm:t>
        <a:bodyPr/>
        <a:lstStyle/>
        <a:p>
          <a:endParaRPr lang="en-US"/>
        </a:p>
      </dgm:t>
    </dgm:pt>
    <dgm:pt modelId="{7C06E87B-A41C-6D4D-BA7E-51E6A515116E}">
      <dgm:prSet phldrT="[Text]"/>
      <dgm:spPr/>
      <dgm:t>
        <a:bodyPr/>
        <a:lstStyle/>
        <a:p>
          <a:r>
            <a:rPr lang="en-US" dirty="0">
              <a:solidFill>
                <a:schemeClr val="accent2">
                  <a:lumMod val="75000"/>
                </a:schemeClr>
              </a:solidFill>
            </a:rPr>
            <a:t>Make sure commuter and mature students are aware of facilities</a:t>
          </a:r>
        </a:p>
      </dgm:t>
    </dgm:pt>
    <dgm:pt modelId="{6AD8B39F-1332-234F-ACC0-7BEFDB4DF89D}" type="parTrans" cxnId="{ACF74FEC-DD25-0045-854E-9DCB3E114395}">
      <dgm:prSet/>
      <dgm:spPr/>
      <dgm:t>
        <a:bodyPr/>
        <a:lstStyle/>
        <a:p>
          <a:endParaRPr lang="en-US"/>
        </a:p>
      </dgm:t>
    </dgm:pt>
    <dgm:pt modelId="{A5635471-101E-A349-9CE4-EAC8162D789F}" type="sibTrans" cxnId="{ACF74FEC-DD25-0045-854E-9DCB3E114395}">
      <dgm:prSet/>
      <dgm:spPr/>
      <dgm:t>
        <a:bodyPr/>
        <a:lstStyle/>
        <a:p>
          <a:endParaRPr lang="en-US"/>
        </a:p>
      </dgm:t>
    </dgm:pt>
    <dgm:pt modelId="{A73EF654-CDEB-C145-8D9E-924CCDF6F14B}">
      <dgm:prSet phldrT="[Text]"/>
      <dgm:spPr/>
      <dgm:t>
        <a:bodyPr/>
        <a:lstStyle/>
        <a:p>
          <a:r>
            <a:rPr lang="en-US" dirty="0">
              <a:solidFill>
                <a:schemeClr val="accent2">
                  <a:lumMod val="75000"/>
                </a:schemeClr>
              </a:solidFill>
            </a:rPr>
            <a:t>All staff to be welcoming and friendly</a:t>
          </a:r>
        </a:p>
      </dgm:t>
    </dgm:pt>
    <dgm:pt modelId="{F47200C5-52FC-AE4C-ADF9-D856637C4394}" type="parTrans" cxnId="{10B76705-3CAB-3E48-B94E-C36757613137}">
      <dgm:prSet/>
      <dgm:spPr/>
      <dgm:t>
        <a:bodyPr/>
        <a:lstStyle/>
        <a:p>
          <a:endParaRPr lang="en-US"/>
        </a:p>
      </dgm:t>
    </dgm:pt>
    <dgm:pt modelId="{22A0A077-0980-6440-A36D-AD6D1A9F023B}" type="sibTrans" cxnId="{10B76705-3CAB-3E48-B94E-C36757613137}">
      <dgm:prSet/>
      <dgm:spPr/>
      <dgm:t>
        <a:bodyPr/>
        <a:lstStyle/>
        <a:p>
          <a:endParaRPr lang="en-US"/>
        </a:p>
      </dgm:t>
    </dgm:pt>
    <dgm:pt modelId="{805787E0-7555-6F46-8111-1EDA295E48D9}">
      <dgm:prSet phldrT="[Text]"/>
      <dgm:spPr/>
      <dgm:t>
        <a:bodyPr/>
        <a:lstStyle/>
        <a:p>
          <a:endParaRPr lang="en-US" dirty="0">
            <a:solidFill>
              <a:schemeClr val="accent2">
                <a:lumMod val="75000"/>
              </a:schemeClr>
            </a:solidFill>
          </a:endParaRPr>
        </a:p>
      </dgm:t>
    </dgm:pt>
    <dgm:pt modelId="{12CEA1D7-C674-314A-9528-797AEC11F905}" type="parTrans" cxnId="{4325FDEC-822E-FF45-A982-613609354004}">
      <dgm:prSet/>
      <dgm:spPr/>
      <dgm:t>
        <a:bodyPr/>
        <a:lstStyle/>
        <a:p>
          <a:endParaRPr lang="en-US"/>
        </a:p>
      </dgm:t>
    </dgm:pt>
    <dgm:pt modelId="{C65EB375-B14A-0E4D-BE71-D5F35025FA7D}" type="sibTrans" cxnId="{4325FDEC-822E-FF45-A982-613609354004}">
      <dgm:prSet/>
      <dgm:spPr/>
      <dgm:t>
        <a:bodyPr/>
        <a:lstStyle/>
        <a:p>
          <a:endParaRPr lang="en-US"/>
        </a:p>
      </dgm:t>
    </dgm:pt>
    <dgm:pt modelId="{FC4D3138-D5AD-4442-A1B6-0D4BCB5389A5}">
      <dgm:prSet phldrT="[Text]"/>
      <dgm:spPr/>
      <dgm:t>
        <a:bodyPr/>
        <a:lstStyle/>
        <a:p>
          <a:r>
            <a:rPr lang="en-US" dirty="0">
              <a:solidFill>
                <a:schemeClr val="accent2">
                  <a:lumMod val="75000"/>
                </a:schemeClr>
              </a:solidFill>
            </a:rPr>
            <a:t>Discrimination training for staff</a:t>
          </a:r>
        </a:p>
      </dgm:t>
    </dgm:pt>
    <dgm:pt modelId="{F65D4A21-A324-924E-B99D-828F6FDBFBBD}" type="parTrans" cxnId="{B8982C80-7C26-CF48-B6AE-F6C18EA67C2B}">
      <dgm:prSet/>
      <dgm:spPr/>
      <dgm:t>
        <a:bodyPr/>
        <a:lstStyle/>
        <a:p>
          <a:endParaRPr lang="en-US"/>
        </a:p>
      </dgm:t>
    </dgm:pt>
    <dgm:pt modelId="{5D0CA409-F823-CB41-BD0A-03B03D7E516F}" type="sibTrans" cxnId="{B8982C80-7C26-CF48-B6AE-F6C18EA67C2B}">
      <dgm:prSet/>
      <dgm:spPr/>
      <dgm:t>
        <a:bodyPr/>
        <a:lstStyle/>
        <a:p>
          <a:endParaRPr lang="en-US"/>
        </a:p>
      </dgm:t>
    </dgm:pt>
    <dgm:pt modelId="{0A924F16-7865-6B4F-AF3A-EB7A7A65A569}" type="pres">
      <dgm:prSet presAssocID="{B269F86D-05D6-2D4F-9245-DDD91ADFD495}" presName="Name0" presStyleCnt="0">
        <dgm:presLayoutVars>
          <dgm:dir/>
          <dgm:animLvl val="lvl"/>
          <dgm:resizeHandles val="exact"/>
        </dgm:presLayoutVars>
      </dgm:prSet>
      <dgm:spPr/>
      <dgm:t>
        <a:bodyPr/>
        <a:lstStyle/>
        <a:p>
          <a:endParaRPr lang="en-GB"/>
        </a:p>
      </dgm:t>
    </dgm:pt>
    <dgm:pt modelId="{166F8C96-63C1-9344-97D1-26D2D906E1B2}" type="pres">
      <dgm:prSet presAssocID="{4B38EE85-FFD8-984B-A82D-885A0290F7AA}" presName="linNode" presStyleCnt="0"/>
      <dgm:spPr/>
    </dgm:pt>
    <dgm:pt modelId="{F9E056C0-D629-084C-97B9-A87B387BF572}" type="pres">
      <dgm:prSet presAssocID="{4B38EE85-FFD8-984B-A82D-885A0290F7AA}" presName="parentText" presStyleLbl="node1" presStyleIdx="0" presStyleCnt="3">
        <dgm:presLayoutVars>
          <dgm:chMax val="1"/>
          <dgm:bulletEnabled val="1"/>
        </dgm:presLayoutVars>
      </dgm:prSet>
      <dgm:spPr/>
      <dgm:t>
        <a:bodyPr/>
        <a:lstStyle/>
        <a:p>
          <a:endParaRPr lang="en-GB"/>
        </a:p>
      </dgm:t>
    </dgm:pt>
    <dgm:pt modelId="{5787AA04-4FC3-8A4A-BC80-0B11B0679F07}" type="pres">
      <dgm:prSet presAssocID="{4B38EE85-FFD8-984B-A82D-885A0290F7AA}" presName="descendantText" presStyleLbl="alignAccFollowNode1" presStyleIdx="0" presStyleCnt="3">
        <dgm:presLayoutVars>
          <dgm:bulletEnabled val="1"/>
        </dgm:presLayoutVars>
      </dgm:prSet>
      <dgm:spPr/>
      <dgm:t>
        <a:bodyPr/>
        <a:lstStyle/>
        <a:p>
          <a:endParaRPr lang="en-GB"/>
        </a:p>
      </dgm:t>
    </dgm:pt>
    <dgm:pt modelId="{8B05CAC5-620F-9445-B243-CA1C3F59F8D6}" type="pres">
      <dgm:prSet presAssocID="{A7474D2C-DEE3-7D44-B0CD-4E0B26B18F4C}" presName="sp" presStyleCnt="0"/>
      <dgm:spPr/>
    </dgm:pt>
    <dgm:pt modelId="{9B2FCE1F-755B-4E43-844A-632F1C6F9052}" type="pres">
      <dgm:prSet presAssocID="{E02658F7-332F-3549-89D0-D9A332E76130}" presName="linNode" presStyleCnt="0"/>
      <dgm:spPr/>
    </dgm:pt>
    <dgm:pt modelId="{6F6A2968-FAA6-3946-8607-DB3BC2771BD2}" type="pres">
      <dgm:prSet presAssocID="{E02658F7-332F-3549-89D0-D9A332E76130}" presName="parentText" presStyleLbl="node1" presStyleIdx="1" presStyleCnt="3">
        <dgm:presLayoutVars>
          <dgm:chMax val="1"/>
          <dgm:bulletEnabled val="1"/>
        </dgm:presLayoutVars>
      </dgm:prSet>
      <dgm:spPr/>
      <dgm:t>
        <a:bodyPr/>
        <a:lstStyle/>
        <a:p>
          <a:endParaRPr lang="en-GB"/>
        </a:p>
      </dgm:t>
    </dgm:pt>
    <dgm:pt modelId="{B6A65CD1-EAE1-E648-9719-3161182857CE}" type="pres">
      <dgm:prSet presAssocID="{E02658F7-332F-3549-89D0-D9A332E76130}" presName="descendantText" presStyleLbl="alignAccFollowNode1" presStyleIdx="1" presStyleCnt="3">
        <dgm:presLayoutVars>
          <dgm:bulletEnabled val="1"/>
        </dgm:presLayoutVars>
      </dgm:prSet>
      <dgm:spPr/>
      <dgm:t>
        <a:bodyPr/>
        <a:lstStyle/>
        <a:p>
          <a:endParaRPr lang="en-GB"/>
        </a:p>
      </dgm:t>
    </dgm:pt>
    <dgm:pt modelId="{56EDC183-1572-5143-B80D-A5BA6E0AA9E6}" type="pres">
      <dgm:prSet presAssocID="{8EAC2260-27E8-964F-B33F-6E96B354E20F}" presName="sp" presStyleCnt="0"/>
      <dgm:spPr/>
    </dgm:pt>
    <dgm:pt modelId="{E7169B90-CA78-9043-BF2B-544CBCC9A183}" type="pres">
      <dgm:prSet presAssocID="{16A419E5-1BE6-A54B-962B-CCF22FDAC148}" presName="linNode" presStyleCnt="0"/>
      <dgm:spPr/>
    </dgm:pt>
    <dgm:pt modelId="{6BA36DA7-D4C0-3A4E-A260-A46BCCC7C8BE}" type="pres">
      <dgm:prSet presAssocID="{16A419E5-1BE6-A54B-962B-CCF22FDAC148}" presName="parentText" presStyleLbl="node1" presStyleIdx="2" presStyleCnt="3">
        <dgm:presLayoutVars>
          <dgm:chMax val="1"/>
          <dgm:bulletEnabled val="1"/>
        </dgm:presLayoutVars>
      </dgm:prSet>
      <dgm:spPr/>
      <dgm:t>
        <a:bodyPr/>
        <a:lstStyle/>
        <a:p>
          <a:endParaRPr lang="en-GB"/>
        </a:p>
      </dgm:t>
    </dgm:pt>
    <dgm:pt modelId="{1D481575-6C43-2744-A986-C0261D725763}" type="pres">
      <dgm:prSet presAssocID="{16A419E5-1BE6-A54B-962B-CCF22FDAC148}" presName="descendantText" presStyleLbl="alignAccFollowNode1" presStyleIdx="2" presStyleCnt="3" custLinFactNeighborX="366" custLinFactNeighborY="3110">
        <dgm:presLayoutVars>
          <dgm:bulletEnabled val="1"/>
        </dgm:presLayoutVars>
      </dgm:prSet>
      <dgm:spPr/>
      <dgm:t>
        <a:bodyPr/>
        <a:lstStyle/>
        <a:p>
          <a:endParaRPr lang="en-GB"/>
        </a:p>
      </dgm:t>
    </dgm:pt>
  </dgm:ptLst>
  <dgm:cxnLst>
    <dgm:cxn modelId="{C954BB62-AFE0-334E-AA3B-F913028DDFCB}" type="presOf" srcId="{A73EF654-CDEB-C145-8D9E-924CCDF6F14B}" destId="{1D481575-6C43-2744-A986-C0261D725763}" srcOrd="0" destOrd="1" presId="urn:microsoft.com/office/officeart/2005/8/layout/vList5"/>
    <dgm:cxn modelId="{24455914-4FD5-A747-B2FE-551CCB1616E7}" type="presOf" srcId="{7A8613E2-7B41-7648-8260-768C2BADFD15}" destId="{B6A65CD1-EAE1-E648-9719-3161182857CE}" srcOrd="0" destOrd="1" presId="urn:microsoft.com/office/officeart/2005/8/layout/vList5"/>
    <dgm:cxn modelId="{D58295F0-FC48-C84F-BA1B-BF431BA1E1BB}" type="presOf" srcId="{16A419E5-1BE6-A54B-962B-CCF22FDAC148}" destId="{6BA36DA7-D4C0-3A4E-A260-A46BCCC7C8BE}" srcOrd="0" destOrd="0" presId="urn:microsoft.com/office/officeart/2005/8/layout/vList5"/>
    <dgm:cxn modelId="{0505B2FD-DF32-7941-BCC8-C22F1E225E8C}" type="presOf" srcId="{4B38EE85-FFD8-984B-A82D-885A0290F7AA}" destId="{F9E056C0-D629-084C-97B9-A87B387BF572}" srcOrd="0" destOrd="0" presId="urn:microsoft.com/office/officeart/2005/8/layout/vList5"/>
    <dgm:cxn modelId="{586F2E91-FF0E-EA45-89E5-0A2FFB566A07}" type="presOf" srcId="{BE848546-2A6F-F44B-B3CB-81145CD7BF3C}" destId="{5787AA04-4FC3-8A4A-BC80-0B11B0679F07}" srcOrd="0" destOrd="1" presId="urn:microsoft.com/office/officeart/2005/8/layout/vList5"/>
    <dgm:cxn modelId="{10B76705-3CAB-3E48-B94E-C36757613137}" srcId="{16A419E5-1BE6-A54B-962B-CCF22FDAC148}" destId="{A73EF654-CDEB-C145-8D9E-924CCDF6F14B}" srcOrd="1" destOrd="0" parTransId="{F47200C5-52FC-AE4C-ADF9-D856637C4394}" sibTransId="{22A0A077-0980-6440-A36D-AD6D1A9F023B}"/>
    <dgm:cxn modelId="{26E53499-70F7-B24E-8EB3-FBDC4343CE43}" srcId="{E02658F7-332F-3549-89D0-D9A332E76130}" destId="{7A8613E2-7B41-7648-8260-768C2BADFD15}" srcOrd="1" destOrd="0" parTransId="{835395EC-512C-2E4B-B0E8-DBBD456F26A7}" sibTransId="{52EF9A63-0F9D-4F46-B961-1C5F0137FA78}"/>
    <dgm:cxn modelId="{3ADB9825-7D4C-0B4E-A045-321FA88ED403}" type="presOf" srcId="{225D091D-E68F-8A42-8139-A71391D00868}" destId="{B6A65CD1-EAE1-E648-9719-3161182857CE}" srcOrd="0" destOrd="0" presId="urn:microsoft.com/office/officeart/2005/8/layout/vList5"/>
    <dgm:cxn modelId="{0D769852-8A5F-4A43-A2D1-5B8DF6E5CFFB}" type="presOf" srcId="{0E741B6B-6FB0-E349-867F-DAABF0E22F68}" destId="{5787AA04-4FC3-8A4A-BC80-0B11B0679F07}" srcOrd="0" destOrd="2" presId="urn:microsoft.com/office/officeart/2005/8/layout/vList5"/>
    <dgm:cxn modelId="{B7A17175-01B0-9449-A593-DA7563E7477D}" type="presOf" srcId="{E02658F7-332F-3549-89D0-D9A332E76130}" destId="{6F6A2968-FAA6-3946-8607-DB3BC2771BD2}" srcOrd="0" destOrd="0" presId="urn:microsoft.com/office/officeart/2005/8/layout/vList5"/>
    <dgm:cxn modelId="{C508A328-96AF-BE4E-A452-8C16865709A8}" srcId="{4B38EE85-FFD8-984B-A82D-885A0290F7AA}" destId="{BE848546-2A6F-F44B-B3CB-81145CD7BF3C}" srcOrd="1" destOrd="0" parTransId="{20BD2F63-3ECA-4347-9B68-7294DFA5C103}" sibTransId="{17E8E443-BF4D-F046-B3ED-4548E378F49C}"/>
    <dgm:cxn modelId="{3BE0BAB7-55CF-1F41-AAF6-8E9CE1D7EFE6}" srcId="{B269F86D-05D6-2D4F-9245-DDD91ADFD495}" destId="{4B38EE85-FFD8-984B-A82D-885A0290F7AA}" srcOrd="0" destOrd="0" parTransId="{5B1E1DBF-5008-A541-8205-3C65C76F792A}" sibTransId="{A7474D2C-DEE3-7D44-B0CD-4E0B26B18F4C}"/>
    <dgm:cxn modelId="{AF9870DB-2C6B-E84B-B1A0-8DBA10B0CB65}" type="presOf" srcId="{805787E0-7555-6F46-8111-1EDA295E48D9}" destId="{1D481575-6C43-2744-A986-C0261D725763}" srcOrd="0" destOrd="3" presId="urn:microsoft.com/office/officeart/2005/8/layout/vList5"/>
    <dgm:cxn modelId="{6A278928-3219-AB4E-97FF-18AFE9F3BDE9}" type="presOf" srcId="{FC4D3138-D5AD-4442-A1B6-0D4BCB5389A5}" destId="{1D481575-6C43-2744-A986-C0261D725763}" srcOrd="0" destOrd="2" presId="urn:microsoft.com/office/officeart/2005/8/layout/vList5"/>
    <dgm:cxn modelId="{ED4A18CF-FADC-5C47-B255-29F9ED425080}" type="presOf" srcId="{7C06E87B-A41C-6D4D-BA7E-51E6A515116E}" destId="{B6A65CD1-EAE1-E648-9719-3161182857CE}" srcOrd="0" destOrd="2" presId="urn:microsoft.com/office/officeart/2005/8/layout/vList5"/>
    <dgm:cxn modelId="{BE98EC74-979B-2443-9763-1CF537802C70}" srcId="{16A419E5-1BE6-A54B-962B-CCF22FDAC148}" destId="{9A79049F-7FBA-3E4E-974C-73F4EA537375}" srcOrd="0" destOrd="0" parTransId="{27B9F8B6-460E-7F4C-A59B-AFDB7C79978E}" sibTransId="{1B45D5B3-6620-E04F-B28E-607EA55E06E7}"/>
    <dgm:cxn modelId="{9D44CAF9-FC5D-F64C-83E8-5ED5E69AA157}" type="presOf" srcId="{9A79049F-7FBA-3E4E-974C-73F4EA537375}" destId="{1D481575-6C43-2744-A986-C0261D725763}" srcOrd="0" destOrd="0" presId="urn:microsoft.com/office/officeart/2005/8/layout/vList5"/>
    <dgm:cxn modelId="{A4A331B3-5B9C-E64C-8C06-9A0D4C2E7E5C}" srcId="{4B38EE85-FFD8-984B-A82D-885A0290F7AA}" destId="{0E741B6B-6FB0-E349-867F-DAABF0E22F68}" srcOrd="2" destOrd="0" parTransId="{0716A80A-19F7-774A-ABC1-6F46190290CD}" sibTransId="{3C4CBC69-7D21-7C4E-BAFB-4CF7CD9BED2D}"/>
    <dgm:cxn modelId="{6B868838-3210-1748-89D9-A6ECBE92EF3F}" srcId="{4B38EE85-FFD8-984B-A82D-885A0290F7AA}" destId="{BD630DB8-A106-7447-87B1-C7148A160BB0}" srcOrd="0" destOrd="0" parTransId="{298D7283-DF75-E043-8EC3-C33774363663}" sibTransId="{9105565E-417D-ED43-906C-98C7203F2281}"/>
    <dgm:cxn modelId="{DE56CEEC-AE49-504B-A2F5-401C5022D208}" type="presOf" srcId="{BD630DB8-A106-7447-87B1-C7148A160BB0}" destId="{5787AA04-4FC3-8A4A-BC80-0B11B0679F07}" srcOrd="0" destOrd="0" presId="urn:microsoft.com/office/officeart/2005/8/layout/vList5"/>
    <dgm:cxn modelId="{4325FDEC-822E-FF45-A982-613609354004}" srcId="{16A419E5-1BE6-A54B-962B-CCF22FDAC148}" destId="{805787E0-7555-6F46-8111-1EDA295E48D9}" srcOrd="3" destOrd="0" parTransId="{12CEA1D7-C674-314A-9528-797AEC11F905}" sibTransId="{C65EB375-B14A-0E4D-BE71-D5F35025FA7D}"/>
    <dgm:cxn modelId="{ACF74FEC-DD25-0045-854E-9DCB3E114395}" srcId="{E02658F7-332F-3549-89D0-D9A332E76130}" destId="{7C06E87B-A41C-6D4D-BA7E-51E6A515116E}" srcOrd="2" destOrd="0" parTransId="{6AD8B39F-1332-234F-ACC0-7BEFDB4DF89D}" sibTransId="{A5635471-101E-A349-9CE4-EAC8162D789F}"/>
    <dgm:cxn modelId="{B8982C80-7C26-CF48-B6AE-F6C18EA67C2B}" srcId="{16A419E5-1BE6-A54B-962B-CCF22FDAC148}" destId="{FC4D3138-D5AD-4442-A1B6-0D4BCB5389A5}" srcOrd="2" destOrd="0" parTransId="{F65D4A21-A324-924E-B99D-828F6FDBFBBD}" sibTransId="{5D0CA409-F823-CB41-BD0A-03B03D7E516F}"/>
    <dgm:cxn modelId="{93129DD2-CF6B-3B41-AABD-A772956EB9EF}" srcId="{B269F86D-05D6-2D4F-9245-DDD91ADFD495}" destId="{16A419E5-1BE6-A54B-962B-CCF22FDAC148}" srcOrd="2" destOrd="0" parTransId="{D3CCB3C4-5805-E646-A4DB-8C18FD2AE281}" sibTransId="{069BBBBD-EE5E-7946-8675-3AFA931F1DCD}"/>
    <dgm:cxn modelId="{405F025B-C5A5-344D-978A-E95767E1A234}" srcId="{E02658F7-332F-3549-89D0-D9A332E76130}" destId="{225D091D-E68F-8A42-8139-A71391D00868}" srcOrd="0" destOrd="0" parTransId="{3F0381CF-1B67-174C-86AD-042AEEAE19D7}" sibTransId="{8A3C7013-653E-0E47-99B5-F271E1F78325}"/>
    <dgm:cxn modelId="{AA49192A-D9DC-8B46-9099-6177499B0114}" srcId="{B269F86D-05D6-2D4F-9245-DDD91ADFD495}" destId="{E02658F7-332F-3549-89D0-D9A332E76130}" srcOrd="1" destOrd="0" parTransId="{0C95F252-758B-124F-9D18-3C08694D4BEA}" sibTransId="{8EAC2260-27E8-964F-B33F-6E96B354E20F}"/>
    <dgm:cxn modelId="{CA67DC34-20C2-E346-AE6F-4CA8A70D0EF8}" type="presOf" srcId="{B269F86D-05D6-2D4F-9245-DDD91ADFD495}" destId="{0A924F16-7865-6B4F-AF3A-EB7A7A65A569}" srcOrd="0" destOrd="0" presId="urn:microsoft.com/office/officeart/2005/8/layout/vList5"/>
    <dgm:cxn modelId="{5442CDB9-FA14-6B46-A482-022EE05670F4}" type="presParOf" srcId="{0A924F16-7865-6B4F-AF3A-EB7A7A65A569}" destId="{166F8C96-63C1-9344-97D1-26D2D906E1B2}" srcOrd="0" destOrd="0" presId="urn:microsoft.com/office/officeart/2005/8/layout/vList5"/>
    <dgm:cxn modelId="{2097518E-1873-A647-A74B-D15CEC1D2CE1}" type="presParOf" srcId="{166F8C96-63C1-9344-97D1-26D2D906E1B2}" destId="{F9E056C0-D629-084C-97B9-A87B387BF572}" srcOrd="0" destOrd="0" presId="urn:microsoft.com/office/officeart/2005/8/layout/vList5"/>
    <dgm:cxn modelId="{4CDB4760-6EC1-2949-B8C3-FBE1967C0B33}" type="presParOf" srcId="{166F8C96-63C1-9344-97D1-26D2D906E1B2}" destId="{5787AA04-4FC3-8A4A-BC80-0B11B0679F07}" srcOrd="1" destOrd="0" presId="urn:microsoft.com/office/officeart/2005/8/layout/vList5"/>
    <dgm:cxn modelId="{9B4DF669-2C4A-6E4D-9D87-02C2995E542A}" type="presParOf" srcId="{0A924F16-7865-6B4F-AF3A-EB7A7A65A569}" destId="{8B05CAC5-620F-9445-B243-CA1C3F59F8D6}" srcOrd="1" destOrd="0" presId="urn:microsoft.com/office/officeart/2005/8/layout/vList5"/>
    <dgm:cxn modelId="{5B9C4EE6-C6CD-B645-8CDE-23F7B4D0213B}" type="presParOf" srcId="{0A924F16-7865-6B4F-AF3A-EB7A7A65A569}" destId="{9B2FCE1F-755B-4E43-844A-632F1C6F9052}" srcOrd="2" destOrd="0" presId="urn:microsoft.com/office/officeart/2005/8/layout/vList5"/>
    <dgm:cxn modelId="{0A071E7E-3C85-0843-A90C-A072CF2A589A}" type="presParOf" srcId="{9B2FCE1F-755B-4E43-844A-632F1C6F9052}" destId="{6F6A2968-FAA6-3946-8607-DB3BC2771BD2}" srcOrd="0" destOrd="0" presId="urn:microsoft.com/office/officeart/2005/8/layout/vList5"/>
    <dgm:cxn modelId="{4FACF3CE-EC4A-AF43-904F-49DAC8A442A8}" type="presParOf" srcId="{9B2FCE1F-755B-4E43-844A-632F1C6F9052}" destId="{B6A65CD1-EAE1-E648-9719-3161182857CE}" srcOrd="1" destOrd="0" presId="urn:microsoft.com/office/officeart/2005/8/layout/vList5"/>
    <dgm:cxn modelId="{8779D4D9-5ABF-9B48-8DF3-73E45F0B6E29}" type="presParOf" srcId="{0A924F16-7865-6B4F-AF3A-EB7A7A65A569}" destId="{56EDC183-1572-5143-B80D-A5BA6E0AA9E6}" srcOrd="3" destOrd="0" presId="urn:microsoft.com/office/officeart/2005/8/layout/vList5"/>
    <dgm:cxn modelId="{CE4AC945-9AFF-7846-8CDE-C61A809CAA32}" type="presParOf" srcId="{0A924F16-7865-6B4F-AF3A-EB7A7A65A569}" destId="{E7169B90-CA78-9043-BF2B-544CBCC9A183}" srcOrd="4" destOrd="0" presId="urn:microsoft.com/office/officeart/2005/8/layout/vList5"/>
    <dgm:cxn modelId="{0C613E3E-10FE-F749-9BAA-F883D93FBAAF}" type="presParOf" srcId="{E7169B90-CA78-9043-BF2B-544CBCC9A183}" destId="{6BA36DA7-D4C0-3A4E-A260-A46BCCC7C8BE}" srcOrd="0" destOrd="0" presId="urn:microsoft.com/office/officeart/2005/8/layout/vList5"/>
    <dgm:cxn modelId="{D56EE2D2-082E-CD4B-9BAB-0DA6CFE91A05}" type="presParOf" srcId="{E7169B90-CA78-9043-BF2B-544CBCC9A183}" destId="{1D481575-6C43-2744-A986-C0261D72576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69F86D-05D6-2D4F-9245-DDD91ADFD495}" type="doc">
      <dgm:prSet loTypeId="urn:microsoft.com/office/officeart/2005/8/layout/vList5" loCatId="" qsTypeId="urn:microsoft.com/office/officeart/2005/8/quickstyle/simple1" qsCatId="simple" csTypeId="urn:microsoft.com/office/officeart/2005/8/colors/colorful5" csCatId="colorful" phldr="1"/>
      <dgm:spPr/>
      <dgm:t>
        <a:bodyPr/>
        <a:lstStyle/>
        <a:p>
          <a:endParaRPr lang="en-US"/>
        </a:p>
      </dgm:t>
    </dgm:pt>
    <dgm:pt modelId="{4B38EE85-FFD8-984B-A82D-885A0290F7AA}">
      <dgm:prSet phldrT="[Text]"/>
      <dgm:spPr/>
      <dgm:t>
        <a:bodyPr/>
        <a:lstStyle/>
        <a:p>
          <a:r>
            <a:rPr lang="en-US" dirty="0"/>
            <a:t>Access</a:t>
          </a:r>
        </a:p>
      </dgm:t>
    </dgm:pt>
    <dgm:pt modelId="{5B1E1DBF-5008-A541-8205-3C65C76F792A}" type="parTrans" cxnId="{3BE0BAB7-55CF-1F41-AAF6-8E9CE1D7EFE6}">
      <dgm:prSet/>
      <dgm:spPr/>
      <dgm:t>
        <a:bodyPr/>
        <a:lstStyle/>
        <a:p>
          <a:endParaRPr lang="en-US"/>
        </a:p>
      </dgm:t>
    </dgm:pt>
    <dgm:pt modelId="{A7474D2C-DEE3-7D44-B0CD-4E0B26B18F4C}" type="sibTrans" cxnId="{3BE0BAB7-55CF-1F41-AAF6-8E9CE1D7EFE6}">
      <dgm:prSet/>
      <dgm:spPr/>
      <dgm:t>
        <a:bodyPr/>
        <a:lstStyle/>
        <a:p>
          <a:endParaRPr lang="en-US"/>
        </a:p>
      </dgm:t>
    </dgm:pt>
    <dgm:pt modelId="{BD630DB8-A106-7447-87B1-C7148A160BB0}">
      <dgm:prSet phldrT="[Text]"/>
      <dgm:spPr/>
      <dgm:t>
        <a:bodyPr/>
        <a:lstStyle/>
        <a:p>
          <a:r>
            <a:rPr lang="en-US" dirty="0">
              <a:solidFill>
                <a:schemeClr val="accent2">
                  <a:lumMod val="75000"/>
                </a:schemeClr>
              </a:solidFill>
            </a:rPr>
            <a:t>Make signing-up easier</a:t>
          </a:r>
        </a:p>
      </dgm:t>
    </dgm:pt>
    <dgm:pt modelId="{298D7283-DF75-E043-8EC3-C33774363663}" type="parTrans" cxnId="{6B868838-3210-1748-89D9-A6ECBE92EF3F}">
      <dgm:prSet/>
      <dgm:spPr/>
      <dgm:t>
        <a:bodyPr/>
        <a:lstStyle/>
        <a:p>
          <a:endParaRPr lang="en-US"/>
        </a:p>
      </dgm:t>
    </dgm:pt>
    <dgm:pt modelId="{9105565E-417D-ED43-906C-98C7203F2281}" type="sibTrans" cxnId="{6B868838-3210-1748-89D9-A6ECBE92EF3F}">
      <dgm:prSet/>
      <dgm:spPr/>
      <dgm:t>
        <a:bodyPr/>
        <a:lstStyle/>
        <a:p>
          <a:endParaRPr lang="en-US"/>
        </a:p>
      </dgm:t>
    </dgm:pt>
    <dgm:pt modelId="{E836A3E9-2F51-5240-B959-FD92E582C8EB}">
      <dgm:prSet phldrT="[Text]"/>
      <dgm:spPr/>
      <dgm:t>
        <a:bodyPr/>
        <a:lstStyle/>
        <a:p>
          <a:r>
            <a:rPr lang="en-US" dirty="0">
              <a:solidFill>
                <a:schemeClr val="accent2">
                  <a:lumMod val="75000"/>
                </a:schemeClr>
              </a:solidFill>
            </a:rPr>
            <a:t>Provide access to support to fix problems</a:t>
          </a:r>
        </a:p>
      </dgm:t>
    </dgm:pt>
    <dgm:pt modelId="{42D7F431-4036-C74C-8BDB-2C786066F641}" type="parTrans" cxnId="{2D32FC2F-7981-CC41-82F6-4DA46F2C0A72}">
      <dgm:prSet/>
      <dgm:spPr/>
      <dgm:t>
        <a:bodyPr/>
        <a:lstStyle/>
        <a:p>
          <a:endParaRPr lang="en-US"/>
        </a:p>
      </dgm:t>
    </dgm:pt>
    <dgm:pt modelId="{4D7FF178-8004-A944-A852-4C58D53C0016}" type="sibTrans" cxnId="{2D32FC2F-7981-CC41-82F6-4DA46F2C0A72}">
      <dgm:prSet/>
      <dgm:spPr/>
      <dgm:t>
        <a:bodyPr/>
        <a:lstStyle/>
        <a:p>
          <a:endParaRPr lang="en-US"/>
        </a:p>
      </dgm:t>
    </dgm:pt>
    <dgm:pt modelId="{E02658F7-332F-3549-89D0-D9A332E76130}">
      <dgm:prSet phldrT="[Text]"/>
      <dgm:spPr/>
      <dgm:t>
        <a:bodyPr/>
        <a:lstStyle/>
        <a:p>
          <a:r>
            <a:rPr lang="en-US" dirty="0"/>
            <a:t>Content</a:t>
          </a:r>
        </a:p>
      </dgm:t>
    </dgm:pt>
    <dgm:pt modelId="{0C95F252-758B-124F-9D18-3C08694D4BEA}" type="parTrans" cxnId="{AA49192A-D9DC-8B46-9099-6177499B0114}">
      <dgm:prSet/>
      <dgm:spPr/>
      <dgm:t>
        <a:bodyPr/>
        <a:lstStyle/>
        <a:p>
          <a:endParaRPr lang="en-US"/>
        </a:p>
      </dgm:t>
    </dgm:pt>
    <dgm:pt modelId="{8EAC2260-27E8-964F-B33F-6E96B354E20F}" type="sibTrans" cxnId="{AA49192A-D9DC-8B46-9099-6177499B0114}">
      <dgm:prSet/>
      <dgm:spPr/>
      <dgm:t>
        <a:bodyPr/>
        <a:lstStyle/>
        <a:p>
          <a:endParaRPr lang="en-US"/>
        </a:p>
      </dgm:t>
    </dgm:pt>
    <dgm:pt modelId="{225D091D-E68F-8A42-8139-A71391D00868}">
      <dgm:prSet phldrT="[Text]"/>
      <dgm:spPr/>
      <dgm:t>
        <a:bodyPr/>
        <a:lstStyle/>
        <a:p>
          <a:r>
            <a:rPr lang="en-US" dirty="0">
              <a:solidFill>
                <a:schemeClr val="accent2">
                  <a:lumMod val="75000"/>
                </a:schemeClr>
              </a:solidFill>
            </a:rPr>
            <a:t>Make it more relevant to part time and mature students</a:t>
          </a:r>
        </a:p>
      </dgm:t>
    </dgm:pt>
    <dgm:pt modelId="{3F0381CF-1B67-174C-86AD-042AEEAE19D7}" type="parTrans" cxnId="{405F025B-C5A5-344D-978A-E95767E1A234}">
      <dgm:prSet/>
      <dgm:spPr/>
      <dgm:t>
        <a:bodyPr/>
        <a:lstStyle/>
        <a:p>
          <a:endParaRPr lang="en-US"/>
        </a:p>
      </dgm:t>
    </dgm:pt>
    <dgm:pt modelId="{8A3C7013-653E-0E47-99B5-F271E1F78325}" type="sibTrans" cxnId="{405F025B-C5A5-344D-978A-E95767E1A234}">
      <dgm:prSet/>
      <dgm:spPr/>
      <dgm:t>
        <a:bodyPr/>
        <a:lstStyle/>
        <a:p>
          <a:endParaRPr lang="en-US"/>
        </a:p>
      </dgm:t>
    </dgm:pt>
    <dgm:pt modelId="{84995B86-CB82-DA4A-AA3E-58D0377B7DAE}">
      <dgm:prSet phldrT="[Text]"/>
      <dgm:spPr/>
      <dgm:t>
        <a:bodyPr/>
        <a:lstStyle/>
        <a:p>
          <a:r>
            <a:rPr lang="en-US" dirty="0">
              <a:solidFill>
                <a:schemeClr val="accent2">
                  <a:lumMod val="75000"/>
                </a:schemeClr>
              </a:solidFill>
            </a:rPr>
            <a:t>Use photos and video to show what the SU offers</a:t>
          </a:r>
        </a:p>
      </dgm:t>
    </dgm:pt>
    <dgm:pt modelId="{C2A181BC-DE1B-CF41-94A7-1317CB2305B4}" type="parTrans" cxnId="{29C0EC24-0DE2-1B4E-9F2B-302EF327C1CC}">
      <dgm:prSet/>
      <dgm:spPr/>
      <dgm:t>
        <a:bodyPr/>
        <a:lstStyle/>
        <a:p>
          <a:endParaRPr lang="en-US"/>
        </a:p>
      </dgm:t>
    </dgm:pt>
    <dgm:pt modelId="{FB8F76AD-CCAB-6F44-BD09-B17D4C6896D7}" type="sibTrans" cxnId="{29C0EC24-0DE2-1B4E-9F2B-302EF327C1CC}">
      <dgm:prSet/>
      <dgm:spPr/>
      <dgm:t>
        <a:bodyPr/>
        <a:lstStyle/>
        <a:p>
          <a:endParaRPr lang="en-US"/>
        </a:p>
      </dgm:t>
    </dgm:pt>
    <dgm:pt modelId="{16A419E5-1BE6-A54B-962B-CCF22FDAC148}">
      <dgm:prSet phldrT="[Text]"/>
      <dgm:spPr/>
      <dgm:t>
        <a:bodyPr/>
        <a:lstStyle/>
        <a:p>
          <a:r>
            <a:rPr lang="en-US" dirty="0"/>
            <a:t>Design</a:t>
          </a:r>
        </a:p>
      </dgm:t>
    </dgm:pt>
    <dgm:pt modelId="{D3CCB3C4-5805-E646-A4DB-8C18FD2AE281}" type="parTrans" cxnId="{93129DD2-CF6B-3B41-AABD-A772956EB9EF}">
      <dgm:prSet/>
      <dgm:spPr/>
      <dgm:t>
        <a:bodyPr/>
        <a:lstStyle/>
        <a:p>
          <a:endParaRPr lang="en-US"/>
        </a:p>
      </dgm:t>
    </dgm:pt>
    <dgm:pt modelId="{069BBBBD-EE5E-7946-8675-3AFA931F1DCD}" type="sibTrans" cxnId="{93129DD2-CF6B-3B41-AABD-A772956EB9EF}">
      <dgm:prSet/>
      <dgm:spPr/>
      <dgm:t>
        <a:bodyPr/>
        <a:lstStyle/>
        <a:p>
          <a:endParaRPr lang="en-US"/>
        </a:p>
      </dgm:t>
    </dgm:pt>
    <dgm:pt modelId="{9A79049F-7FBA-3E4E-974C-73F4EA537375}">
      <dgm:prSet phldrT="[Text]"/>
      <dgm:spPr/>
      <dgm:t>
        <a:bodyPr/>
        <a:lstStyle/>
        <a:p>
          <a:r>
            <a:rPr lang="en-US" dirty="0">
              <a:solidFill>
                <a:schemeClr val="accent2">
                  <a:lumMod val="75000"/>
                </a:schemeClr>
              </a:solidFill>
            </a:rPr>
            <a:t>Clearer layout</a:t>
          </a:r>
        </a:p>
      </dgm:t>
    </dgm:pt>
    <dgm:pt modelId="{27B9F8B6-460E-7F4C-A59B-AFDB7C79978E}" type="parTrans" cxnId="{BE98EC74-979B-2443-9763-1CF537802C70}">
      <dgm:prSet/>
      <dgm:spPr/>
      <dgm:t>
        <a:bodyPr/>
        <a:lstStyle/>
        <a:p>
          <a:endParaRPr lang="en-US"/>
        </a:p>
      </dgm:t>
    </dgm:pt>
    <dgm:pt modelId="{1B45D5B3-6620-E04F-B28E-607EA55E06E7}" type="sibTrans" cxnId="{BE98EC74-979B-2443-9763-1CF537802C70}">
      <dgm:prSet/>
      <dgm:spPr/>
      <dgm:t>
        <a:bodyPr/>
        <a:lstStyle/>
        <a:p>
          <a:endParaRPr lang="en-US"/>
        </a:p>
      </dgm:t>
    </dgm:pt>
    <dgm:pt modelId="{6377158E-C786-D54C-BD94-2C9602D2AD15}">
      <dgm:prSet phldrT="[Text]"/>
      <dgm:spPr/>
      <dgm:t>
        <a:bodyPr/>
        <a:lstStyle/>
        <a:p>
          <a:r>
            <a:rPr lang="en-US" dirty="0">
              <a:solidFill>
                <a:schemeClr val="accent2">
                  <a:lumMod val="75000"/>
                </a:schemeClr>
              </a:solidFill>
            </a:rPr>
            <a:t>Fix log-in errors</a:t>
          </a:r>
        </a:p>
      </dgm:t>
    </dgm:pt>
    <dgm:pt modelId="{A793B524-9316-BF44-8070-E092667BBEC3}" type="parTrans" cxnId="{738A878E-4CDF-A54D-9F8C-8F02C01AC359}">
      <dgm:prSet/>
      <dgm:spPr/>
      <dgm:t>
        <a:bodyPr/>
        <a:lstStyle/>
        <a:p>
          <a:endParaRPr lang="en-US"/>
        </a:p>
      </dgm:t>
    </dgm:pt>
    <dgm:pt modelId="{7A304469-07D7-1D44-ACA2-DF75B71BE163}" type="sibTrans" cxnId="{738A878E-4CDF-A54D-9F8C-8F02C01AC359}">
      <dgm:prSet/>
      <dgm:spPr/>
      <dgm:t>
        <a:bodyPr/>
        <a:lstStyle/>
        <a:p>
          <a:endParaRPr lang="en-US"/>
        </a:p>
      </dgm:t>
    </dgm:pt>
    <dgm:pt modelId="{6FDD434D-1203-4841-8AF1-2EF49C8D7A5F}">
      <dgm:prSet phldrT="[Text]"/>
      <dgm:spPr/>
      <dgm:t>
        <a:bodyPr/>
        <a:lstStyle/>
        <a:p>
          <a:r>
            <a:rPr lang="en-US" dirty="0">
              <a:solidFill>
                <a:schemeClr val="accent2">
                  <a:lumMod val="75000"/>
                </a:schemeClr>
              </a:solidFill>
            </a:rPr>
            <a:t>Advertise campus activities and events</a:t>
          </a:r>
        </a:p>
      </dgm:t>
    </dgm:pt>
    <dgm:pt modelId="{855DF16E-8E7E-5343-A8D3-4353197B2C05}" type="parTrans" cxnId="{AA7E2FC3-5E73-E245-9F08-27E117E03636}">
      <dgm:prSet/>
      <dgm:spPr/>
      <dgm:t>
        <a:bodyPr/>
        <a:lstStyle/>
        <a:p>
          <a:endParaRPr lang="en-US"/>
        </a:p>
      </dgm:t>
    </dgm:pt>
    <dgm:pt modelId="{EF1F9C6E-67E9-DF45-9806-E072A00D2BB8}" type="sibTrans" cxnId="{AA7E2FC3-5E73-E245-9F08-27E117E03636}">
      <dgm:prSet/>
      <dgm:spPr/>
      <dgm:t>
        <a:bodyPr/>
        <a:lstStyle/>
        <a:p>
          <a:endParaRPr lang="en-US"/>
        </a:p>
      </dgm:t>
    </dgm:pt>
    <dgm:pt modelId="{0A75C2E4-EB05-8247-BE0A-82031A358C4C}">
      <dgm:prSet phldrT="[Text]"/>
      <dgm:spPr/>
      <dgm:t>
        <a:bodyPr/>
        <a:lstStyle/>
        <a:p>
          <a:r>
            <a:rPr lang="en-US" dirty="0">
              <a:solidFill>
                <a:schemeClr val="accent2">
                  <a:lumMod val="75000"/>
                </a:schemeClr>
              </a:solidFill>
            </a:rPr>
            <a:t>Use google maps to show SU locations and show opening times</a:t>
          </a:r>
        </a:p>
      </dgm:t>
    </dgm:pt>
    <dgm:pt modelId="{A2BAA2D4-6962-2C4B-80DC-169A4EA60802}" type="parTrans" cxnId="{65FA1978-F8A3-2B41-A1CC-4F71DC6A6247}">
      <dgm:prSet/>
      <dgm:spPr/>
      <dgm:t>
        <a:bodyPr/>
        <a:lstStyle/>
        <a:p>
          <a:endParaRPr lang="en-US"/>
        </a:p>
      </dgm:t>
    </dgm:pt>
    <dgm:pt modelId="{5E84842D-4D24-B846-92B6-E8538F78CE76}" type="sibTrans" cxnId="{65FA1978-F8A3-2B41-A1CC-4F71DC6A6247}">
      <dgm:prSet/>
      <dgm:spPr/>
      <dgm:t>
        <a:bodyPr/>
        <a:lstStyle/>
        <a:p>
          <a:endParaRPr lang="en-US"/>
        </a:p>
      </dgm:t>
    </dgm:pt>
    <dgm:pt modelId="{B76781C6-B786-1E4D-8A28-F7C7C2BE43C6}">
      <dgm:prSet phldrT="[Text]"/>
      <dgm:spPr/>
      <dgm:t>
        <a:bodyPr/>
        <a:lstStyle/>
        <a:p>
          <a:r>
            <a:rPr lang="en-US" dirty="0">
              <a:solidFill>
                <a:schemeClr val="accent2">
                  <a:lumMod val="75000"/>
                </a:schemeClr>
              </a:solidFill>
            </a:rPr>
            <a:t>Provide updated list of societies and sports</a:t>
          </a:r>
        </a:p>
      </dgm:t>
    </dgm:pt>
    <dgm:pt modelId="{652A33D0-2A63-474C-9A9A-2F6FE22BADE7}" type="parTrans" cxnId="{1CA6DA39-4EE1-BA46-B326-3ACDA9965E52}">
      <dgm:prSet/>
      <dgm:spPr/>
      <dgm:t>
        <a:bodyPr/>
        <a:lstStyle/>
        <a:p>
          <a:endParaRPr lang="en-US"/>
        </a:p>
      </dgm:t>
    </dgm:pt>
    <dgm:pt modelId="{955C1B10-FBE1-8048-9180-E71EA890DA4D}" type="sibTrans" cxnId="{1CA6DA39-4EE1-BA46-B326-3ACDA9965E52}">
      <dgm:prSet/>
      <dgm:spPr/>
      <dgm:t>
        <a:bodyPr/>
        <a:lstStyle/>
        <a:p>
          <a:endParaRPr lang="en-US"/>
        </a:p>
      </dgm:t>
    </dgm:pt>
    <dgm:pt modelId="{4EE8374A-E110-6440-8B58-8562A977DBB4}">
      <dgm:prSet phldrT="[Text]"/>
      <dgm:spPr/>
      <dgm:t>
        <a:bodyPr/>
        <a:lstStyle/>
        <a:p>
          <a:r>
            <a:rPr lang="en-US" dirty="0">
              <a:solidFill>
                <a:schemeClr val="accent2">
                  <a:lumMod val="75000"/>
                </a:schemeClr>
              </a:solidFill>
            </a:rPr>
            <a:t>Live feeds using social media</a:t>
          </a:r>
        </a:p>
      </dgm:t>
    </dgm:pt>
    <dgm:pt modelId="{F7A74105-3F9C-194D-9A73-FEE16DE11809}" type="parTrans" cxnId="{F13406F5-BFC9-9E43-8E05-A0B7BDB4B67C}">
      <dgm:prSet/>
      <dgm:spPr/>
      <dgm:t>
        <a:bodyPr/>
        <a:lstStyle/>
        <a:p>
          <a:endParaRPr lang="en-US"/>
        </a:p>
      </dgm:t>
    </dgm:pt>
    <dgm:pt modelId="{CA1A5BBE-C873-924F-809F-2C491ECE976F}" type="sibTrans" cxnId="{F13406F5-BFC9-9E43-8E05-A0B7BDB4B67C}">
      <dgm:prSet/>
      <dgm:spPr/>
      <dgm:t>
        <a:bodyPr/>
        <a:lstStyle/>
        <a:p>
          <a:endParaRPr lang="en-US"/>
        </a:p>
      </dgm:t>
    </dgm:pt>
    <dgm:pt modelId="{146F237D-0A31-7F4F-B5E9-01BB209CD3EE}">
      <dgm:prSet phldrT="[Text]"/>
      <dgm:spPr/>
      <dgm:t>
        <a:bodyPr/>
        <a:lstStyle/>
        <a:p>
          <a:r>
            <a:rPr lang="en-US" dirty="0">
              <a:solidFill>
                <a:schemeClr val="accent2">
                  <a:lumMod val="75000"/>
                </a:schemeClr>
              </a:solidFill>
            </a:rPr>
            <a:t>Regular updates about jobs and volunteering opportunities</a:t>
          </a:r>
        </a:p>
      </dgm:t>
    </dgm:pt>
    <dgm:pt modelId="{508B0AAB-B223-8248-960A-8AC0251DC8D8}" type="parTrans" cxnId="{D1045055-9989-0649-94A1-163D17B5E632}">
      <dgm:prSet/>
      <dgm:spPr/>
      <dgm:t>
        <a:bodyPr/>
        <a:lstStyle/>
        <a:p>
          <a:endParaRPr lang="en-US"/>
        </a:p>
      </dgm:t>
    </dgm:pt>
    <dgm:pt modelId="{8849466E-832F-454C-91DC-F11495520210}" type="sibTrans" cxnId="{D1045055-9989-0649-94A1-163D17B5E632}">
      <dgm:prSet/>
      <dgm:spPr/>
      <dgm:t>
        <a:bodyPr/>
        <a:lstStyle/>
        <a:p>
          <a:endParaRPr lang="en-US"/>
        </a:p>
      </dgm:t>
    </dgm:pt>
    <dgm:pt modelId="{5DE47350-5ACD-2B42-88E3-6530C737AF32}">
      <dgm:prSet phldrT="[Text]"/>
      <dgm:spPr/>
      <dgm:t>
        <a:bodyPr/>
        <a:lstStyle/>
        <a:p>
          <a:r>
            <a:rPr lang="en-US" dirty="0">
              <a:solidFill>
                <a:schemeClr val="accent2">
                  <a:lumMod val="75000"/>
                </a:schemeClr>
              </a:solidFill>
            </a:rPr>
            <a:t>Change </a:t>
          </a:r>
          <a:r>
            <a:rPr lang="en-US" dirty="0" err="1">
              <a:solidFill>
                <a:schemeClr val="accent2">
                  <a:lumMod val="75000"/>
                </a:schemeClr>
              </a:solidFill>
            </a:rPr>
            <a:t>colours</a:t>
          </a:r>
          <a:r>
            <a:rPr lang="en-US" dirty="0">
              <a:solidFill>
                <a:schemeClr val="accent2">
                  <a:lumMod val="75000"/>
                </a:schemeClr>
              </a:solidFill>
            </a:rPr>
            <a:t>:  more eye-catching; less red; less aggressive </a:t>
          </a:r>
          <a:r>
            <a:rPr lang="en-US" dirty="0" err="1">
              <a:solidFill>
                <a:schemeClr val="accent2">
                  <a:lumMod val="75000"/>
                </a:schemeClr>
              </a:solidFill>
            </a:rPr>
            <a:t>colours</a:t>
          </a:r>
          <a:endParaRPr lang="en-US" dirty="0">
            <a:solidFill>
              <a:schemeClr val="accent2">
                <a:lumMod val="75000"/>
              </a:schemeClr>
            </a:solidFill>
          </a:endParaRPr>
        </a:p>
      </dgm:t>
    </dgm:pt>
    <dgm:pt modelId="{416611E2-8E4D-244A-B613-9D0A4577796C}" type="parTrans" cxnId="{1FFCBA23-9B17-944E-8583-BAE80FED05A0}">
      <dgm:prSet/>
      <dgm:spPr/>
    </dgm:pt>
    <dgm:pt modelId="{FB7FF34D-1ECE-8B4B-8D58-1B9568EA1C6E}" type="sibTrans" cxnId="{1FFCBA23-9B17-944E-8583-BAE80FED05A0}">
      <dgm:prSet/>
      <dgm:spPr/>
    </dgm:pt>
    <dgm:pt modelId="{F8CC3DCF-6037-7A4D-B69E-F60E063AD923}">
      <dgm:prSet phldrT="[Text]"/>
      <dgm:spPr/>
      <dgm:t>
        <a:bodyPr/>
        <a:lstStyle/>
        <a:p>
          <a:r>
            <a:rPr lang="en-US" dirty="0">
              <a:solidFill>
                <a:schemeClr val="accent2">
                  <a:lumMod val="75000"/>
                </a:schemeClr>
              </a:solidFill>
            </a:rPr>
            <a:t>More pictures – more welcoming</a:t>
          </a:r>
        </a:p>
      </dgm:t>
    </dgm:pt>
    <dgm:pt modelId="{865C83EA-2E25-2447-83F3-C8A3A9284585}" type="parTrans" cxnId="{34B9EB50-2153-CB4D-9B4C-1117A244ABE7}">
      <dgm:prSet/>
      <dgm:spPr/>
    </dgm:pt>
    <dgm:pt modelId="{1C4A4CB6-39DB-4746-94BF-103D41EACE9E}" type="sibTrans" cxnId="{34B9EB50-2153-CB4D-9B4C-1117A244ABE7}">
      <dgm:prSet/>
      <dgm:spPr/>
    </dgm:pt>
    <dgm:pt modelId="{C0D11073-BCBD-8A4C-BA65-11D1A8955246}">
      <dgm:prSet phldrT="[Text]"/>
      <dgm:spPr/>
      <dgm:t>
        <a:bodyPr/>
        <a:lstStyle/>
        <a:p>
          <a:r>
            <a:rPr lang="en-US" dirty="0">
              <a:solidFill>
                <a:schemeClr val="accent2">
                  <a:lumMod val="75000"/>
                </a:schemeClr>
              </a:solidFill>
            </a:rPr>
            <a:t>Show events down the side, like a twitter feed</a:t>
          </a:r>
        </a:p>
      </dgm:t>
    </dgm:pt>
    <dgm:pt modelId="{0FBCCEB5-6B98-5C4F-8C04-C1982048A74D}" type="parTrans" cxnId="{CCC2D2B3-BE5C-1941-A7DE-8453290E4822}">
      <dgm:prSet/>
      <dgm:spPr/>
    </dgm:pt>
    <dgm:pt modelId="{5450FB33-60D5-3748-A626-E057D2C84F8E}" type="sibTrans" cxnId="{CCC2D2B3-BE5C-1941-A7DE-8453290E4822}">
      <dgm:prSet/>
      <dgm:spPr/>
    </dgm:pt>
    <dgm:pt modelId="{3223BECA-0F94-7F42-A2DA-967EF81E5B2C}">
      <dgm:prSet phldrT="[Text]"/>
      <dgm:spPr/>
      <dgm:t>
        <a:bodyPr/>
        <a:lstStyle/>
        <a:p>
          <a:r>
            <a:rPr lang="en-US" dirty="0">
              <a:solidFill>
                <a:schemeClr val="accent2">
                  <a:lumMod val="75000"/>
                </a:schemeClr>
              </a:solidFill>
            </a:rPr>
            <a:t>Less cluttered</a:t>
          </a:r>
        </a:p>
      </dgm:t>
    </dgm:pt>
    <dgm:pt modelId="{6277BFF7-FBF9-CB4A-BF7D-F8A25990D78C}" type="parTrans" cxnId="{63E034CB-70B4-1244-BF85-EDCCA21FF92D}">
      <dgm:prSet/>
      <dgm:spPr/>
    </dgm:pt>
    <dgm:pt modelId="{E0211DC3-2E4E-6541-AE61-5EDEBBB9085E}" type="sibTrans" cxnId="{63E034CB-70B4-1244-BF85-EDCCA21FF92D}">
      <dgm:prSet/>
      <dgm:spPr/>
    </dgm:pt>
    <dgm:pt modelId="{97A0AECD-58F5-4443-98D9-35720DA324B5}">
      <dgm:prSet phldrT="[Text]"/>
      <dgm:spPr/>
      <dgm:t>
        <a:bodyPr/>
        <a:lstStyle/>
        <a:p>
          <a:r>
            <a:rPr lang="en-US" dirty="0">
              <a:solidFill>
                <a:schemeClr val="accent2">
                  <a:lumMod val="75000"/>
                </a:schemeClr>
              </a:solidFill>
            </a:rPr>
            <a:t>Involve Graphic Design Students in redesign (for an incentive)</a:t>
          </a:r>
        </a:p>
      </dgm:t>
    </dgm:pt>
    <dgm:pt modelId="{F12761FC-3BA2-7D44-B12A-D6F31D874A2A}" type="parTrans" cxnId="{33E03034-3D8A-DC4A-8FE1-EBECD42F2ED0}">
      <dgm:prSet/>
      <dgm:spPr/>
    </dgm:pt>
    <dgm:pt modelId="{F2E57EE7-11C0-184E-891F-05DE6539343E}" type="sibTrans" cxnId="{33E03034-3D8A-DC4A-8FE1-EBECD42F2ED0}">
      <dgm:prSet/>
      <dgm:spPr/>
    </dgm:pt>
    <dgm:pt modelId="{0A924F16-7865-6B4F-AF3A-EB7A7A65A569}" type="pres">
      <dgm:prSet presAssocID="{B269F86D-05D6-2D4F-9245-DDD91ADFD495}" presName="Name0" presStyleCnt="0">
        <dgm:presLayoutVars>
          <dgm:dir/>
          <dgm:animLvl val="lvl"/>
          <dgm:resizeHandles val="exact"/>
        </dgm:presLayoutVars>
      </dgm:prSet>
      <dgm:spPr/>
      <dgm:t>
        <a:bodyPr/>
        <a:lstStyle/>
        <a:p>
          <a:endParaRPr lang="en-GB"/>
        </a:p>
      </dgm:t>
    </dgm:pt>
    <dgm:pt modelId="{166F8C96-63C1-9344-97D1-26D2D906E1B2}" type="pres">
      <dgm:prSet presAssocID="{4B38EE85-FFD8-984B-A82D-885A0290F7AA}" presName="linNode" presStyleCnt="0"/>
      <dgm:spPr/>
    </dgm:pt>
    <dgm:pt modelId="{F9E056C0-D629-084C-97B9-A87B387BF572}" type="pres">
      <dgm:prSet presAssocID="{4B38EE85-FFD8-984B-A82D-885A0290F7AA}" presName="parentText" presStyleLbl="node1" presStyleIdx="0" presStyleCnt="3">
        <dgm:presLayoutVars>
          <dgm:chMax val="1"/>
          <dgm:bulletEnabled val="1"/>
        </dgm:presLayoutVars>
      </dgm:prSet>
      <dgm:spPr/>
      <dgm:t>
        <a:bodyPr/>
        <a:lstStyle/>
        <a:p>
          <a:endParaRPr lang="en-GB"/>
        </a:p>
      </dgm:t>
    </dgm:pt>
    <dgm:pt modelId="{5787AA04-4FC3-8A4A-BC80-0B11B0679F07}" type="pres">
      <dgm:prSet presAssocID="{4B38EE85-FFD8-984B-A82D-885A0290F7AA}" presName="descendantText" presStyleLbl="alignAccFollowNode1" presStyleIdx="0" presStyleCnt="3">
        <dgm:presLayoutVars>
          <dgm:bulletEnabled val="1"/>
        </dgm:presLayoutVars>
      </dgm:prSet>
      <dgm:spPr/>
      <dgm:t>
        <a:bodyPr/>
        <a:lstStyle/>
        <a:p>
          <a:endParaRPr lang="en-GB"/>
        </a:p>
      </dgm:t>
    </dgm:pt>
    <dgm:pt modelId="{8B05CAC5-620F-9445-B243-CA1C3F59F8D6}" type="pres">
      <dgm:prSet presAssocID="{A7474D2C-DEE3-7D44-B0CD-4E0B26B18F4C}" presName="sp" presStyleCnt="0"/>
      <dgm:spPr/>
    </dgm:pt>
    <dgm:pt modelId="{9B2FCE1F-755B-4E43-844A-632F1C6F9052}" type="pres">
      <dgm:prSet presAssocID="{E02658F7-332F-3549-89D0-D9A332E76130}" presName="linNode" presStyleCnt="0"/>
      <dgm:spPr/>
    </dgm:pt>
    <dgm:pt modelId="{6F6A2968-FAA6-3946-8607-DB3BC2771BD2}" type="pres">
      <dgm:prSet presAssocID="{E02658F7-332F-3549-89D0-D9A332E76130}" presName="parentText" presStyleLbl="node1" presStyleIdx="1" presStyleCnt="3">
        <dgm:presLayoutVars>
          <dgm:chMax val="1"/>
          <dgm:bulletEnabled val="1"/>
        </dgm:presLayoutVars>
      </dgm:prSet>
      <dgm:spPr/>
      <dgm:t>
        <a:bodyPr/>
        <a:lstStyle/>
        <a:p>
          <a:endParaRPr lang="en-GB"/>
        </a:p>
      </dgm:t>
    </dgm:pt>
    <dgm:pt modelId="{B6A65CD1-EAE1-E648-9719-3161182857CE}" type="pres">
      <dgm:prSet presAssocID="{E02658F7-332F-3549-89D0-D9A332E76130}" presName="descendantText" presStyleLbl="alignAccFollowNode1" presStyleIdx="1" presStyleCnt="3" custScaleY="120004">
        <dgm:presLayoutVars>
          <dgm:bulletEnabled val="1"/>
        </dgm:presLayoutVars>
      </dgm:prSet>
      <dgm:spPr/>
      <dgm:t>
        <a:bodyPr/>
        <a:lstStyle/>
        <a:p>
          <a:endParaRPr lang="en-GB"/>
        </a:p>
      </dgm:t>
    </dgm:pt>
    <dgm:pt modelId="{56EDC183-1572-5143-B80D-A5BA6E0AA9E6}" type="pres">
      <dgm:prSet presAssocID="{8EAC2260-27E8-964F-B33F-6E96B354E20F}" presName="sp" presStyleCnt="0"/>
      <dgm:spPr/>
    </dgm:pt>
    <dgm:pt modelId="{E7169B90-CA78-9043-BF2B-544CBCC9A183}" type="pres">
      <dgm:prSet presAssocID="{16A419E5-1BE6-A54B-962B-CCF22FDAC148}" presName="linNode" presStyleCnt="0"/>
      <dgm:spPr/>
    </dgm:pt>
    <dgm:pt modelId="{6BA36DA7-D4C0-3A4E-A260-A46BCCC7C8BE}" type="pres">
      <dgm:prSet presAssocID="{16A419E5-1BE6-A54B-962B-CCF22FDAC148}" presName="parentText" presStyleLbl="node1" presStyleIdx="2" presStyleCnt="3">
        <dgm:presLayoutVars>
          <dgm:chMax val="1"/>
          <dgm:bulletEnabled val="1"/>
        </dgm:presLayoutVars>
      </dgm:prSet>
      <dgm:spPr/>
      <dgm:t>
        <a:bodyPr/>
        <a:lstStyle/>
        <a:p>
          <a:endParaRPr lang="en-GB"/>
        </a:p>
      </dgm:t>
    </dgm:pt>
    <dgm:pt modelId="{1D481575-6C43-2744-A986-C0261D725763}" type="pres">
      <dgm:prSet presAssocID="{16A419E5-1BE6-A54B-962B-CCF22FDAC148}" presName="descendantText" presStyleLbl="alignAccFollowNode1" presStyleIdx="2" presStyleCnt="3">
        <dgm:presLayoutVars>
          <dgm:bulletEnabled val="1"/>
        </dgm:presLayoutVars>
      </dgm:prSet>
      <dgm:spPr/>
      <dgm:t>
        <a:bodyPr/>
        <a:lstStyle/>
        <a:p>
          <a:endParaRPr lang="en-GB"/>
        </a:p>
      </dgm:t>
    </dgm:pt>
  </dgm:ptLst>
  <dgm:cxnLst>
    <dgm:cxn modelId="{05928E35-A343-014A-BB69-BC7CD0A78BEF}" type="presOf" srcId="{C0D11073-BCBD-8A4C-BA65-11D1A8955246}" destId="{1D481575-6C43-2744-A986-C0261D725763}" srcOrd="0" destOrd="3" presId="urn:microsoft.com/office/officeart/2005/8/layout/vList5"/>
    <dgm:cxn modelId="{29C0EC24-0DE2-1B4E-9F2B-302EF327C1CC}" srcId="{E02658F7-332F-3549-89D0-D9A332E76130}" destId="{84995B86-CB82-DA4A-AA3E-58D0377B7DAE}" srcOrd="3" destOrd="0" parTransId="{C2A181BC-DE1B-CF41-94A7-1317CB2305B4}" sibTransId="{FB8F76AD-CCAB-6F44-BD09-B17D4C6896D7}"/>
    <dgm:cxn modelId="{DE56CEEC-AE49-504B-A2F5-401C5022D208}" type="presOf" srcId="{BD630DB8-A106-7447-87B1-C7148A160BB0}" destId="{5787AA04-4FC3-8A4A-BC80-0B11B0679F07}" srcOrd="0" destOrd="0" presId="urn:microsoft.com/office/officeart/2005/8/layout/vList5"/>
    <dgm:cxn modelId="{673434A0-FD6B-2A4C-9252-0AF3FCE59FF1}" type="presOf" srcId="{6377158E-C786-D54C-BD94-2C9602D2AD15}" destId="{5787AA04-4FC3-8A4A-BC80-0B11B0679F07}" srcOrd="0" destOrd="1" presId="urn:microsoft.com/office/officeart/2005/8/layout/vList5"/>
    <dgm:cxn modelId="{D58295F0-FC48-C84F-BA1B-BF431BA1E1BB}" type="presOf" srcId="{16A419E5-1BE6-A54B-962B-CCF22FDAC148}" destId="{6BA36DA7-D4C0-3A4E-A260-A46BCCC7C8BE}" srcOrd="0" destOrd="0" presId="urn:microsoft.com/office/officeart/2005/8/layout/vList5"/>
    <dgm:cxn modelId="{1FFCBA23-9B17-944E-8583-BAE80FED05A0}" srcId="{16A419E5-1BE6-A54B-962B-CCF22FDAC148}" destId="{5DE47350-5ACD-2B42-88E3-6530C737AF32}" srcOrd="1" destOrd="0" parTransId="{416611E2-8E4D-244A-B613-9D0A4577796C}" sibTransId="{FB7FF34D-1ECE-8B4B-8D58-1B9568EA1C6E}"/>
    <dgm:cxn modelId="{ED3E94E7-0E4C-C84C-B592-11871338DAF3}" type="presOf" srcId="{3223BECA-0F94-7F42-A2DA-967EF81E5B2C}" destId="{1D481575-6C43-2744-A986-C0261D725763}" srcOrd="0" destOrd="4" presId="urn:microsoft.com/office/officeart/2005/8/layout/vList5"/>
    <dgm:cxn modelId="{F13406F5-BFC9-9E43-8E05-A0B7BDB4B67C}" srcId="{E02658F7-332F-3549-89D0-D9A332E76130}" destId="{4EE8374A-E110-6440-8B58-8562A977DBB4}" srcOrd="5" destOrd="0" parTransId="{F7A74105-3F9C-194D-9A73-FEE16DE11809}" sibTransId="{CA1A5BBE-C873-924F-809F-2C491ECE976F}"/>
    <dgm:cxn modelId="{2D32FC2F-7981-CC41-82F6-4DA46F2C0A72}" srcId="{4B38EE85-FFD8-984B-A82D-885A0290F7AA}" destId="{E836A3E9-2F51-5240-B959-FD92E582C8EB}" srcOrd="2" destOrd="0" parTransId="{42D7F431-4036-C74C-8BDB-2C786066F641}" sibTransId="{4D7FF178-8004-A944-A852-4C58D53C0016}"/>
    <dgm:cxn modelId="{E03A8249-36B3-7940-86C2-1637ADB4A396}" type="presOf" srcId="{E836A3E9-2F51-5240-B959-FD92E582C8EB}" destId="{5787AA04-4FC3-8A4A-BC80-0B11B0679F07}" srcOrd="0" destOrd="2" presId="urn:microsoft.com/office/officeart/2005/8/layout/vList5"/>
    <dgm:cxn modelId="{BE98EC74-979B-2443-9763-1CF537802C70}" srcId="{16A419E5-1BE6-A54B-962B-CCF22FDAC148}" destId="{9A79049F-7FBA-3E4E-974C-73F4EA537375}" srcOrd="0" destOrd="0" parTransId="{27B9F8B6-460E-7F4C-A59B-AFDB7C79978E}" sibTransId="{1B45D5B3-6620-E04F-B28E-607EA55E06E7}"/>
    <dgm:cxn modelId="{3ADB9825-7D4C-0B4E-A045-321FA88ED403}" type="presOf" srcId="{225D091D-E68F-8A42-8139-A71391D00868}" destId="{B6A65CD1-EAE1-E648-9719-3161182857CE}" srcOrd="0" destOrd="0" presId="urn:microsoft.com/office/officeart/2005/8/layout/vList5"/>
    <dgm:cxn modelId="{F29FA6A1-5C96-E040-A3A1-BFCB1F07BEE6}" type="presOf" srcId="{97A0AECD-58F5-4443-98D9-35720DA324B5}" destId="{1D481575-6C43-2744-A986-C0261D725763}" srcOrd="0" destOrd="5" presId="urn:microsoft.com/office/officeart/2005/8/layout/vList5"/>
    <dgm:cxn modelId="{6B868838-3210-1748-89D9-A6ECBE92EF3F}" srcId="{4B38EE85-FFD8-984B-A82D-885A0290F7AA}" destId="{BD630DB8-A106-7447-87B1-C7148A160BB0}" srcOrd="0" destOrd="0" parTransId="{298D7283-DF75-E043-8EC3-C33774363663}" sibTransId="{9105565E-417D-ED43-906C-98C7203F2281}"/>
    <dgm:cxn modelId="{ED88AD96-4ED3-5348-8995-175EE3E27AC4}" type="presOf" srcId="{84995B86-CB82-DA4A-AA3E-58D0377B7DAE}" destId="{B6A65CD1-EAE1-E648-9719-3161182857CE}" srcOrd="0" destOrd="3" presId="urn:microsoft.com/office/officeart/2005/8/layout/vList5"/>
    <dgm:cxn modelId="{51B521F8-D9BD-7142-AC64-144F1A2A7DE1}" type="presOf" srcId="{5DE47350-5ACD-2B42-88E3-6530C737AF32}" destId="{1D481575-6C43-2744-A986-C0261D725763}" srcOrd="0" destOrd="1" presId="urn:microsoft.com/office/officeart/2005/8/layout/vList5"/>
    <dgm:cxn modelId="{6DC9CB3C-E367-0D45-BA93-0FE9FC8BAE06}" type="presOf" srcId="{6FDD434D-1203-4841-8AF1-2EF49C8D7A5F}" destId="{B6A65CD1-EAE1-E648-9719-3161182857CE}" srcOrd="0" destOrd="1" presId="urn:microsoft.com/office/officeart/2005/8/layout/vList5"/>
    <dgm:cxn modelId="{CA67DC34-20C2-E346-AE6F-4CA8A70D0EF8}" type="presOf" srcId="{B269F86D-05D6-2D4F-9245-DDD91ADFD495}" destId="{0A924F16-7865-6B4F-AF3A-EB7A7A65A569}" srcOrd="0" destOrd="0" presId="urn:microsoft.com/office/officeart/2005/8/layout/vList5"/>
    <dgm:cxn modelId="{B7A17175-01B0-9449-A593-DA7563E7477D}" type="presOf" srcId="{E02658F7-332F-3549-89D0-D9A332E76130}" destId="{6F6A2968-FAA6-3946-8607-DB3BC2771BD2}" srcOrd="0" destOrd="0" presId="urn:microsoft.com/office/officeart/2005/8/layout/vList5"/>
    <dgm:cxn modelId="{AA7E2FC3-5E73-E245-9F08-27E117E03636}" srcId="{E02658F7-332F-3549-89D0-D9A332E76130}" destId="{6FDD434D-1203-4841-8AF1-2EF49C8D7A5F}" srcOrd="1" destOrd="0" parTransId="{855DF16E-8E7E-5343-A8D3-4353197B2C05}" sibTransId="{EF1F9C6E-67E9-DF45-9806-E072A00D2BB8}"/>
    <dgm:cxn modelId="{738A878E-4CDF-A54D-9F8C-8F02C01AC359}" srcId="{4B38EE85-FFD8-984B-A82D-885A0290F7AA}" destId="{6377158E-C786-D54C-BD94-2C9602D2AD15}" srcOrd="1" destOrd="0" parTransId="{A793B524-9316-BF44-8070-E092667BBEC3}" sibTransId="{7A304469-07D7-1D44-ACA2-DF75B71BE163}"/>
    <dgm:cxn modelId="{CCC2D2B3-BE5C-1941-A7DE-8453290E4822}" srcId="{16A419E5-1BE6-A54B-962B-CCF22FDAC148}" destId="{C0D11073-BCBD-8A4C-BA65-11D1A8955246}" srcOrd="3" destOrd="0" parTransId="{0FBCCEB5-6B98-5C4F-8C04-C1982048A74D}" sibTransId="{5450FB33-60D5-3748-A626-E057D2C84F8E}"/>
    <dgm:cxn modelId="{D1045055-9989-0649-94A1-163D17B5E632}" srcId="{E02658F7-332F-3549-89D0-D9A332E76130}" destId="{146F237D-0A31-7F4F-B5E9-01BB209CD3EE}" srcOrd="6" destOrd="0" parTransId="{508B0AAB-B223-8248-960A-8AC0251DC8D8}" sibTransId="{8849466E-832F-454C-91DC-F11495520210}"/>
    <dgm:cxn modelId="{0505B2FD-DF32-7941-BCC8-C22F1E225E8C}" type="presOf" srcId="{4B38EE85-FFD8-984B-A82D-885A0290F7AA}" destId="{F9E056C0-D629-084C-97B9-A87B387BF572}" srcOrd="0" destOrd="0" presId="urn:microsoft.com/office/officeart/2005/8/layout/vList5"/>
    <dgm:cxn modelId="{63E034CB-70B4-1244-BF85-EDCCA21FF92D}" srcId="{16A419E5-1BE6-A54B-962B-CCF22FDAC148}" destId="{3223BECA-0F94-7F42-A2DA-967EF81E5B2C}" srcOrd="4" destOrd="0" parTransId="{6277BFF7-FBF9-CB4A-BF7D-F8A25990D78C}" sibTransId="{E0211DC3-2E4E-6541-AE61-5EDEBBB9085E}"/>
    <dgm:cxn modelId="{AA49192A-D9DC-8B46-9099-6177499B0114}" srcId="{B269F86D-05D6-2D4F-9245-DDD91ADFD495}" destId="{E02658F7-332F-3549-89D0-D9A332E76130}" srcOrd="1" destOrd="0" parTransId="{0C95F252-758B-124F-9D18-3C08694D4BEA}" sibTransId="{8EAC2260-27E8-964F-B33F-6E96B354E20F}"/>
    <dgm:cxn modelId="{32D4C101-B11D-0F4C-B083-A85FBA0409D3}" type="presOf" srcId="{4EE8374A-E110-6440-8B58-8562A977DBB4}" destId="{B6A65CD1-EAE1-E648-9719-3161182857CE}" srcOrd="0" destOrd="5" presId="urn:microsoft.com/office/officeart/2005/8/layout/vList5"/>
    <dgm:cxn modelId="{1CA6DA39-4EE1-BA46-B326-3ACDA9965E52}" srcId="{E02658F7-332F-3549-89D0-D9A332E76130}" destId="{B76781C6-B786-1E4D-8A28-F7C7C2BE43C6}" srcOrd="4" destOrd="0" parTransId="{652A33D0-2A63-474C-9A9A-2F6FE22BADE7}" sibTransId="{955C1B10-FBE1-8048-9180-E71EA890DA4D}"/>
    <dgm:cxn modelId="{33458DC4-4CDD-0A43-BFD2-616C4909EE0B}" type="presOf" srcId="{146F237D-0A31-7F4F-B5E9-01BB209CD3EE}" destId="{B6A65CD1-EAE1-E648-9719-3161182857CE}" srcOrd="0" destOrd="6" presId="urn:microsoft.com/office/officeart/2005/8/layout/vList5"/>
    <dgm:cxn modelId="{34B9EB50-2153-CB4D-9B4C-1117A244ABE7}" srcId="{16A419E5-1BE6-A54B-962B-CCF22FDAC148}" destId="{F8CC3DCF-6037-7A4D-B69E-F60E063AD923}" srcOrd="2" destOrd="0" parTransId="{865C83EA-2E25-2447-83F3-C8A3A9284585}" sibTransId="{1C4A4CB6-39DB-4746-94BF-103D41EACE9E}"/>
    <dgm:cxn modelId="{405F025B-C5A5-344D-978A-E95767E1A234}" srcId="{E02658F7-332F-3549-89D0-D9A332E76130}" destId="{225D091D-E68F-8A42-8139-A71391D00868}" srcOrd="0" destOrd="0" parTransId="{3F0381CF-1B67-174C-86AD-042AEEAE19D7}" sibTransId="{8A3C7013-653E-0E47-99B5-F271E1F78325}"/>
    <dgm:cxn modelId="{EAC0DCEA-83B9-9740-B147-95A3EED83625}" type="presOf" srcId="{F8CC3DCF-6037-7A4D-B69E-F60E063AD923}" destId="{1D481575-6C43-2744-A986-C0261D725763}" srcOrd="0" destOrd="2" presId="urn:microsoft.com/office/officeart/2005/8/layout/vList5"/>
    <dgm:cxn modelId="{3CDCA0BE-C989-F845-B21D-8EB0AC758C41}" type="presOf" srcId="{B76781C6-B786-1E4D-8A28-F7C7C2BE43C6}" destId="{B6A65CD1-EAE1-E648-9719-3161182857CE}" srcOrd="0" destOrd="4" presId="urn:microsoft.com/office/officeart/2005/8/layout/vList5"/>
    <dgm:cxn modelId="{93129DD2-CF6B-3B41-AABD-A772956EB9EF}" srcId="{B269F86D-05D6-2D4F-9245-DDD91ADFD495}" destId="{16A419E5-1BE6-A54B-962B-CCF22FDAC148}" srcOrd="2" destOrd="0" parTransId="{D3CCB3C4-5805-E646-A4DB-8C18FD2AE281}" sibTransId="{069BBBBD-EE5E-7946-8675-3AFA931F1DCD}"/>
    <dgm:cxn modelId="{3BE0BAB7-55CF-1F41-AAF6-8E9CE1D7EFE6}" srcId="{B269F86D-05D6-2D4F-9245-DDD91ADFD495}" destId="{4B38EE85-FFD8-984B-A82D-885A0290F7AA}" srcOrd="0" destOrd="0" parTransId="{5B1E1DBF-5008-A541-8205-3C65C76F792A}" sibTransId="{A7474D2C-DEE3-7D44-B0CD-4E0B26B18F4C}"/>
    <dgm:cxn modelId="{65FA1978-F8A3-2B41-A1CC-4F71DC6A6247}" srcId="{E02658F7-332F-3549-89D0-D9A332E76130}" destId="{0A75C2E4-EB05-8247-BE0A-82031A358C4C}" srcOrd="2" destOrd="0" parTransId="{A2BAA2D4-6962-2C4B-80DC-169A4EA60802}" sibTransId="{5E84842D-4D24-B846-92B6-E8538F78CE76}"/>
    <dgm:cxn modelId="{33E03034-3D8A-DC4A-8FE1-EBECD42F2ED0}" srcId="{16A419E5-1BE6-A54B-962B-CCF22FDAC148}" destId="{97A0AECD-58F5-4443-98D9-35720DA324B5}" srcOrd="5" destOrd="0" parTransId="{F12761FC-3BA2-7D44-B12A-D6F31D874A2A}" sibTransId="{F2E57EE7-11C0-184E-891F-05DE6539343E}"/>
    <dgm:cxn modelId="{9D44CAF9-FC5D-F64C-83E8-5ED5E69AA157}" type="presOf" srcId="{9A79049F-7FBA-3E4E-974C-73F4EA537375}" destId="{1D481575-6C43-2744-A986-C0261D725763}" srcOrd="0" destOrd="0" presId="urn:microsoft.com/office/officeart/2005/8/layout/vList5"/>
    <dgm:cxn modelId="{EE72671A-7E82-984F-B9D7-3D7F1A931E8D}" type="presOf" srcId="{0A75C2E4-EB05-8247-BE0A-82031A358C4C}" destId="{B6A65CD1-EAE1-E648-9719-3161182857CE}" srcOrd="0" destOrd="2" presId="urn:microsoft.com/office/officeart/2005/8/layout/vList5"/>
    <dgm:cxn modelId="{5442CDB9-FA14-6B46-A482-022EE05670F4}" type="presParOf" srcId="{0A924F16-7865-6B4F-AF3A-EB7A7A65A569}" destId="{166F8C96-63C1-9344-97D1-26D2D906E1B2}" srcOrd="0" destOrd="0" presId="urn:microsoft.com/office/officeart/2005/8/layout/vList5"/>
    <dgm:cxn modelId="{2097518E-1873-A647-A74B-D15CEC1D2CE1}" type="presParOf" srcId="{166F8C96-63C1-9344-97D1-26D2D906E1B2}" destId="{F9E056C0-D629-084C-97B9-A87B387BF572}" srcOrd="0" destOrd="0" presId="urn:microsoft.com/office/officeart/2005/8/layout/vList5"/>
    <dgm:cxn modelId="{4CDB4760-6EC1-2949-B8C3-FBE1967C0B33}" type="presParOf" srcId="{166F8C96-63C1-9344-97D1-26D2D906E1B2}" destId="{5787AA04-4FC3-8A4A-BC80-0B11B0679F07}" srcOrd="1" destOrd="0" presId="urn:microsoft.com/office/officeart/2005/8/layout/vList5"/>
    <dgm:cxn modelId="{9B4DF669-2C4A-6E4D-9D87-02C2995E542A}" type="presParOf" srcId="{0A924F16-7865-6B4F-AF3A-EB7A7A65A569}" destId="{8B05CAC5-620F-9445-B243-CA1C3F59F8D6}" srcOrd="1" destOrd="0" presId="urn:microsoft.com/office/officeart/2005/8/layout/vList5"/>
    <dgm:cxn modelId="{5B9C4EE6-C6CD-B645-8CDE-23F7B4D0213B}" type="presParOf" srcId="{0A924F16-7865-6B4F-AF3A-EB7A7A65A569}" destId="{9B2FCE1F-755B-4E43-844A-632F1C6F9052}" srcOrd="2" destOrd="0" presId="urn:microsoft.com/office/officeart/2005/8/layout/vList5"/>
    <dgm:cxn modelId="{0A071E7E-3C85-0843-A90C-A072CF2A589A}" type="presParOf" srcId="{9B2FCE1F-755B-4E43-844A-632F1C6F9052}" destId="{6F6A2968-FAA6-3946-8607-DB3BC2771BD2}" srcOrd="0" destOrd="0" presId="urn:microsoft.com/office/officeart/2005/8/layout/vList5"/>
    <dgm:cxn modelId="{4FACF3CE-EC4A-AF43-904F-49DAC8A442A8}" type="presParOf" srcId="{9B2FCE1F-755B-4E43-844A-632F1C6F9052}" destId="{B6A65CD1-EAE1-E648-9719-3161182857CE}" srcOrd="1" destOrd="0" presId="urn:microsoft.com/office/officeart/2005/8/layout/vList5"/>
    <dgm:cxn modelId="{8779D4D9-5ABF-9B48-8DF3-73E45F0B6E29}" type="presParOf" srcId="{0A924F16-7865-6B4F-AF3A-EB7A7A65A569}" destId="{56EDC183-1572-5143-B80D-A5BA6E0AA9E6}" srcOrd="3" destOrd="0" presId="urn:microsoft.com/office/officeart/2005/8/layout/vList5"/>
    <dgm:cxn modelId="{CE4AC945-9AFF-7846-8CDE-C61A809CAA32}" type="presParOf" srcId="{0A924F16-7865-6B4F-AF3A-EB7A7A65A569}" destId="{E7169B90-CA78-9043-BF2B-544CBCC9A183}" srcOrd="4" destOrd="0" presId="urn:microsoft.com/office/officeart/2005/8/layout/vList5"/>
    <dgm:cxn modelId="{0C613E3E-10FE-F749-9BAA-F883D93FBAAF}" type="presParOf" srcId="{E7169B90-CA78-9043-BF2B-544CBCC9A183}" destId="{6BA36DA7-D4C0-3A4E-A260-A46BCCC7C8BE}" srcOrd="0" destOrd="0" presId="urn:microsoft.com/office/officeart/2005/8/layout/vList5"/>
    <dgm:cxn modelId="{D56EE2D2-082E-CD4B-9BAB-0DA6CFE91A05}" type="presParOf" srcId="{E7169B90-CA78-9043-BF2B-544CBCC9A183}" destId="{1D481575-6C43-2744-A986-C0261D72576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269F86D-05D6-2D4F-9245-DDD91ADFD495}" type="doc">
      <dgm:prSet loTypeId="urn:microsoft.com/office/officeart/2005/8/layout/vList5" loCatId="" qsTypeId="urn:microsoft.com/office/officeart/2005/8/quickstyle/simple1" qsCatId="simple" csTypeId="urn:microsoft.com/office/officeart/2005/8/colors/colorful5" csCatId="colorful" phldr="1"/>
      <dgm:spPr/>
      <dgm:t>
        <a:bodyPr/>
        <a:lstStyle/>
        <a:p>
          <a:endParaRPr lang="en-US"/>
        </a:p>
      </dgm:t>
    </dgm:pt>
    <dgm:pt modelId="{4B38EE85-FFD8-984B-A82D-885A0290F7AA}">
      <dgm:prSet phldrT="[Text]"/>
      <dgm:spPr/>
      <dgm:t>
        <a:bodyPr/>
        <a:lstStyle/>
        <a:p>
          <a:r>
            <a:rPr lang="en-US" dirty="0"/>
            <a:t>Functionality</a:t>
          </a:r>
        </a:p>
      </dgm:t>
    </dgm:pt>
    <dgm:pt modelId="{5B1E1DBF-5008-A541-8205-3C65C76F792A}" type="parTrans" cxnId="{3BE0BAB7-55CF-1F41-AAF6-8E9CE1D7EFE6}">
      <dgm:prSet/>
      <dgm:spPr/>
      <dgm:t>
        <a:bodyPr/>
        <a:lstStyle/>
        <a:p>
          <a:endParaRPr lang="en-US"/>
        </a:p>
      </dgm:t>
    </dgm:pt>
    <dgm:pt modelId="{A7474D2C-DEE3-7D44-B0CD-4E0B26B18F4C}" type="sibTrans" cxnId="{3BE0BAB7-55CF-1F41-AAF6-8E9CE1D7EFE6}">
      <dgm:prSet/>
      <dgm:spPr/>
      <dgm:t>
        <a:bodyPr/>
        <a:lstStyle/>
        <a:p>
          <a:endParaRPr lang="en-US"/>
        </a:p>
      </dgm:t>
    </dgm:pt>
    <dgm:pt modelId="{BD630DB8-A106-7447-87B1-C7148A160BB0}">
      <dgm:prSet phldrT="[Text]"/>
      <dgm:spPr/>
      <dgm:t>
        <a:bodyPr/>
        <a:lstStyle/>
        <a:p>
          <a:r>
            <a:rPr lang="en-US" dirty="0">
              <a:solidFill>
                <a:schemeClr val="accent2">
                  <a:lumMod val="75000"/>
                </a:schemeClr>
              </a:solidFill>
            </a:rPr>
            <a:t>Search function needs to work properly</a:t>
          </a:r>
        </a:p>
      </dgm:t>
    </dgm:pt>
    <dgm:pt modelId="{298D7283-DF75-E043-8EC3-C33774363663}" type="parTrans" cxnId="{6B868838-3210-1748-89D9-A6ECBE92EF3F}">
      <dgm:prSet/>
      <dgm:spPr/>
      <dgm:t>
        <a:bodyPr/>
        <a:lstStyle/>
        <a:p>
          <a:endParaRPr lang="en-US"/>
        </a:p>
      </dgm:t>
    </dgm:pt>
    <dgm:pt modelId="{9105565E-417D-ED43-906C-98C7203F2281}" type="sibTrans" cxnId="{6B868838-3210-1748-89D9-A6ECBE92EF3F}">
      <dgm:prSet/>
      <dgm:spPr/>
      <dgm:t>
        <a:bodyPr/>
        <a:lstStyle/>
        <a:p>
          <a:endParaRPr lang="en-US"/>
        </a:p>
      </dgm:t>
    </dgm:pt>
    <dgm:pt modelId="{E02658F7-332F-3549-89D0-D9A332E76130}">
      <dgm:prSet phldrT="[Text]"/>
      <dgm:spPr/>
      <dgm:t>
        <a:bodyPr/>
        <a:lstStyle/>
        <a:p>
          <a:r>
            <a:rPr lang="en-US" dirty="0"/>
            <a:t>Navigation</a:t>
          </a:r>
        </a:p>
      </dgm:t>
    </dgm:pt>
    <dgm:pt modelId="{0C95F252-758B-124F-9D18-3C08694D4BEA}" type="parTrans" cxnId="{AA49192A-D9DC-8B46-9099-6177499B0114}">
      <dgm:prSet/>
      <dgm:spPr/>
      <dgm:t>
        <a:bodyPr/>
        <a:lstStyle/>
        <a:p>
          <a:endParaRPr lang="en-US"/>
        </a:p>
      </dgm:t>
    </dgm:pt>
    <dgm:pt modelId="{8EAC2260-27E8-964F-B33F-6E96B354E20F}" type="sibTrans" cxnId="{AA49192A-D9DC-8B46-9099-6177499B0114}">
      <dgm:prSet/>
      <dgm:spPr/>
      <dgm:t>
        <a:bodyPr/>
        <a:lstStyle/>
        <a:p>
          <a:endParaRPr lang="en-US"/>
        </a:p>
      </dgm:t>
    </dgm:pt>
    <dgm:pt modelId="{225D091D-E68F-8A42-8139-A71391D00868}">
      <dgm:prSet phldrT="[Text]"/>
      <dgm:spPr/>
      <dgm:t>
        <a:bodyPr/>
        <a:lstStyle/>
        <a:p>
          <a:r>
            <a:rPr lang="en-US" dirty="0">
              <a:solidFill>
                <a:schemeClr val="accent2">
                  <a:lumMod val="75000"/>
                </a:schemeClr>
              </a:solidFill>
            </a:rPr>
            <a:t>Provide easier navigation bar</a:t>
          </a:r>
        </a:p>
      </dgm:t>
    </dgm:pt>
    <dgm:pt modelId="{3F0381CF-1B67-174C-86AD-042AEEAE19D7}" type="parTrans" cxnId="{405F025B-C5A5-344D-978A-E95767E1A234}">
      <dgm:prSet/>
      <dgm:spPr/>
      <dgm:t>
        <a:bodyPr/>
        <a:lstStyle/>
        <a:p>
          <a:endParaRPr lang="en-US"/>
        </a:p>
      </dgm:t>
    </dgm:pt>
    <dgm:pt modelId="{8A3C7013-653E-0E47-99B5-F271E1F78325}" type="sibTrans" cxnId="{405F025B-C5A5-344D-978A-E95767E1A234}">
      <dgm:prSet/>
      <dgm:spPr/>
      <dgm:t>
        <a:bodyPr/>
        <a:lstStyle/>
        <a:p>
          <a:endParaRPr lang="en-US"/>
        </a:p>
      </dgm:t>
    </dgm:pt>
    <dgm:pt modelId="{16A419E5-1BE6-A54B-962B-CCF22FDAC148}">
      <dgm:prSet phldrT="[Text]"/>
      <dgm:spPr/>
      <dgm:t>
        <a:bodyPr/>
        <a:lstStyle/>
        <a:p>
          <a:r>
            <a:rPr lang="en-US" dirty="0"/>
            <a:t>Promotion</a:t>
          </a:r>
        </a:p>
      </dgm:t>
    </dgm:pt>
    <dgm:pt modelId="{D3CCB3C4-5805-E646-A4DB-8C18FD2AE281}" type="parTrans" cxnId="{93129DD2-CF6B-3B41-AABD-A772956EB9EF}">
      <dgm:prSet/>
      <dgm:spPr/>
      <dgm:t>
        <a:bodyPr/>
        <a:lstStyle/>
        <a:p>
          <a:endParaRPr lang="en-US"/>
        </a:p>
      </dgm:t>
    </dgm:pt>
    <dgm:pt modelId="{069BBBBD-EE5E-7946-8675-3AFA931F1DCD}" type="sibTrans" cxnId="{93129DD2-CF6B-3B41-AABD-A772956EB9EF}">
      <dgm:prSet/>
      <dgm:spPr/>
      <dgm:t>
        <a:bodyPr/>
        <a:lstStyle/>
        <a:p>
          <a:endParaRPr lang="en-US"/>
        </a:p>
      </dgm:t>
    </dgm:pt>
    <dgm:pt modelId="{9A79049F-7FBA-3E4E-974C-73F4EA537375}">
      <dgm:prSet phldrT="[Text]"/>
      <dgm:spPr/>
      <dgm:t>
        <a:bodyPr/>
        <a:lstStyle/>
        <a:p>
          <a:r>
            <a:rPr lang="en-US" dirty="0">
              <a:solidFill>
                <a:schemeClr val="accent2">
                  <a:lumMod val="75000"/>
                </a:schemeClr>
              </a:solidFill>
            </a:rPr>
            <a:t>Advertise with posters</a:t>
          </a:r>
        </a:p>
      </dgm:t>
    </dgm:pt>
    <dgm:pt modelId="{27B9F8B6-460E-7F4C-A59B-AFDB7C79978E}" type="parTrans" cxnId="{BE98EC74-979B-2443-9763-1CF537802C70}">
      <dgm:prSet/>
      <dgm:spPr/>
      <dgm:t>
        <a:bodyPr/>
        <a:lstStyle/>
        <a:p>
          <a:endParaRPr lang="en-US"/>
        </a:p>
      </dgm:t>
    </dgm:pt>
    <dgm:pt modelId="{1B45D5B3-6620-E04F-B28E-607EA55E06E7}" type="sibTrans" cxnId="{BE98EC74-979B-2443-9763-1CF537802C70}">
      <dgm:prSet/>
      <dgm:spPr/>
      <dgm:t>
        <a:bodyPr/>
        <a:lstStyle/>
        <a:p>
          <a:endParaRPr lang="en-US"/>
        </a:p>
      </dgm:t>
    </dgm:pt>
    <dgm:pt modelId="{BE848546-2A6F-F44B-B3CB-81145CD7BF3C}">
      <dgm:prSet phldrT="[Text]"/>
      <dgm:spPr/>
      <dgm:t>
        <a:bodyPr/>
        <a:lstStyle/>
        <a:p>
          <a:r>
            <a:rPr lang="en-US" dirty="0">
              <a:solidFill>
                <a:schemeClr val="accent2">
                  <a:lumMod val="75000"/>
                </a:schemeClr>
              </a:solidFill>
            </a:rPr>
            <a:t>Make it easier to buy from societies and sports pages</a:t>
          </a:r>
        </a:p>
      </dgm:t>
    </dgm:pt>
    <dgm:pt modelId="{20BD2F63-3ECA-4347-9B68-7294DFA5C103}" type="parTrans" cxnId="{C508A328-96AF-BE4E-A452-8C16865709A8}">
      <dgm:prSet/>
      <dgm:spPr/>
      <dgm:t>
        <a:bodyPr/>
        <a:lstStyle/>
        <a:p>
          <a:endParaRPr lang="en-US"/>
        </a:p>
      </dgm:t>
    </dgm:pt>
    <dgm:pt modelId="{17E8E443-BF4D-F046-B3ED-4548E378F49C}" type="sibTrans" cxnId="{C508A328-96AF-BE4E-A452-8C16865709A8}">
      <dgm:prSet/>
      <dgm:spPr/>
      <dgm:t>
        <a:bodyPr/>
        <a:lstStyle/>
        <a:p>
          <a:endParaRPr lang="en-US"/>
        </a:p>
      </dgm:t>
    </dgm:pt>
    <dgm:pt modelId="{0E741B6B-6FB0-E349-867F-DAABF0E22F68}">
      <dgm:prSet phldrT="[Text]"/>
      <dgm:spPr/>
      <dgm:t>
        <a:bodyPr/>
        <a:lstStyle/>
        <a:p>
          <a:r>
            <a:rPr lang="en-US" dirty="0">
              <a:solidFill>
                <a:schemeClr val="accent2">
                  <a:lumMod val="75000"/>
                </a:schemeClr>
              </a:solidFill>
            </a:rPr>
            <a:t>Improve mobile interface</a:t>
          </a:r>
        </a:p>
      </dgm:t>
    </dgm:pt>
    <dgm:pt modelId="{0716A80A-19F7-774A-ABC1-6F46190290CD}" type="parTrans" cxnId="{A4A331B3-5B9C-E64C-8C06-9A0D4C2E7E5C}">
      <dgm:prSet/>
      <dgm:spPr/>
      <dgm:t>
        <a:bodyPr/>
        <a:lstStyle/>
        <a:p>
          <a:endParaRPr lang="en-US"/>
        </a:p>
      </dgm:t>
    </dgm:pt>
    <dgm:pt modelId="{3C4CBC69-7D21-7C4E-BAFB-4CF7CD9BED2D}" type="sibTrans" cxnId="{A4A331B3-5B9C-E64C-8C06-9A0D4C2E7E5C}">
      <dgm:prSet/>
      <dgm:spPr/>
      <dgm:t>
        <a:bodyPr/>
        <a:lstStyle/>
        <a:p>
          <a:endParaRPr lang="en-US"/>
        </a:p>
      </dgm:t>
    </dgm:pt>
    <dgm:pt modelId="{805787E0-7555-6F46-8111-1EDA295E48D9}">
      <dgm:prSet phldrT="[Text]"/>
      <dgm:spPr/>
      <dgm:t>
        <a:bodyPr/>
        <a:lstStyle/>
        <a:p>
          <a:endParaRPr lang="en-US" dirty="0">
            <a:solidFill>
              <a:schemeClr val="accent2">
                <a:lumMod val="75000"/>
              </a:schemeClr>
            </a:solidFill>
          </a:endParaRPr>
        </a:p>
      </dgm:t>
    </dgm:pt>
    <dgm:pt modelId="{12CEA1D7-C674-314A-9528-797AEC11F905}" type="parTrans" cxnId="{4325FDEC-822E-FF45-A982-613609354004}">
      <dgm:prSet/>
      <dgm:spPr/>
      <dgm:t>
        <a:bodyPr/>
        <a:lstStyle/>
        <a:p>
          <a:endParaRPr lang="en-US"/>
        </a:p>
      </dgm:t>
    </dgm:pt>
    <dgm:pt modelId="{C65EB375-B14A-0E4D-BE71-D5F35025FA7D}" type="sibTrans" cxnId="{4325FDEC-822E-FF45-A982-613609354004}">
      <dgm:prSet/>
      <dgm:spPr/>
      <dgm:t>
        <a:bodyPr/>
        <a:lstStyle/>
        <a:p>
          <a:endParaRPr lang="en-US"/>
        </a:p>
      </dgm:t>
    </dgm:pt>
    <dgm:pt modelId="{6C5A95D4-5B08-0D42-9A2F-D3993C7CAD30}">
      <dgm:prSet phldrT="[Text]"/>
      <dgm:spPr/>
      <dgm:t>
        <a:bodyPr/>
        <a:lstStyle/>
        <a:p>
          <a:r>
            <a:rPr lang="en-US" dirty="0">
              <a:solidFill>
                <a:schemeClr val="accent2">
                  <a:lumMod val="75000"/>
                </a:schemeClr>
              </a:solidFill>
            </a:rPr>
            <a:t>Easier links to University sites</a:t>
          </a:r>
        </a:p>
      </dgm:t>
    </dgm:pt>
    <dgm:pt modelId="{6CA43792-CD04-9B42-9B11-0F36FAAFA3FC}" type="parTrans" cxnId="{11220E42-512A-E648-808E-D5FB8AB3538B}">
      <dgm:prSet/>
      <dgm:spPr/>
      <dgm:t>
        <a:bodyPr/>
        <a:lstStyle/>
        <a:p>
          <a:endParaRPr lang="en-US"/>
        </a:p>
      </dgm:t>
    </dgm:pt>
    <dgm:pt modelId="{0D7EE482-D217-5B4F-9699-C62FB2D51057}" type="sibTrans" cxnId="{11220E42-512A-E648-808E-D5FB8AB3538B}">
      <dgm:prSet/>
      <dgm:spPr/>
      <dgm:t>
        <a:bodyPr/>
        <a:lstStyle/>
        <a:p>
          <a:endParaRPr lang="en-US"/>
        </a:p>
      </dgm:t>
    </dgm:pt>
    <dgm:pt modelId="{1BFEEC78-E083-B446-A00E-A6A7C0F98EB1}">
      <dgm:prSet phldrT="[Text]"/>
      <dgm:spPr/>
      <dgm:t>
        <a:bodyPr/>
        <a:lstStyle/>
        <a:p>
          <a:r>
            <a:rPr lang="en-US" dirty="0">
              <a:solidFill>
                <a:schemeClr val="accent2">
                  <a:lumMod val="75000"/>
                </a:schemeClr>
              </a:solidFill>
            </a:rPr>
            <a:t>Option for email update</a:t>
          </a:r>
        </a:p>
      </dgm:t>
    </dgm:pt>
    <dgm:pt modelId="{E0824960-5A0F-6442-BBA7-94A5870B673A}" type="parTrans" cxnId="{2E073ED0-61C1-494C-8690-A143C144B133}">
      <dgm:prSet/>
      <dgm:spPr/>
      <dgm:t>
        <a:bodyPr/>
        <a:lstStyle/>
        <a:p>
          <a:endParaRPr lang="en-US"/>
        </a:p>
      </dgm:t>
    </dgm:pt>
    <dgm:pt modelId="{DE2325FF-CE43-0A4E-95B2-86232056F912}" type="sibTrans" cxnId="{2E073ED0-61C1-494C-8690-A143C144B133}">
      <dgm:prSet/>
      <dgm:spPr/>
      <dgm:t>
        <a:bodyPr/>
        <a:lstStyle/>
        <a:p>
          <a:endParaRPr lang="en-US"/>
        </a:p>
      </dgm:t>
    </dgm:pt>
    <dgm:pt modelId="{62DA2F2D-0FF4-AA43-9031-E5E0CFCD3640}">
      <dgm:prSet phldrT="[Text]"/>
      <dgm:spPr/>
      <dgm:t>
        <a:bodyPr/>
        <a:lstStyle/>
        <a:p>
          <a:r>
            <a:rPr lang="en-US" dirty="0">
              <a:solidFill>
                <a:schemeClr val="accent2">
                  <a:lumMod val="75000"/>
                </a:schemeClr>
              </a:solidFill>
            </a:rPr>
            <a:t>Clean options on each page</a:t>
          </a:r>
        </a:p>
      </dgm:t>
    </dgm:pt>
    <dgm:pt modelId="{B53B8BDF-41DC-5449-8751-04EABC41E572}" type="parTrans" cxnId="{A3E49D58-DD7C-944C-9FCF-DDCC77629F8A}">
      <dgm:prSet/>
      <dgm:spPr/>
      <dgm:t>
        <a:bodyPr/>
        <a:lstStyle/>
        <a:p>
          <a:endParaRPr lang="en-US"/>
        </a:p>
      </dgm:t>
    </dgm:pt>
    <dgm:pt modelId="{6EDD2F06-CA36-4C49-B04D-0AC5B192C2CB}" type="sibTrans" cxnId="{A3E49D58-DD7C-944C-9FCF-DDCC77629F8A}">
      <dgm:prSet/>
      <dgm:spPr/>
      <dgm:t>
        <a:bodyPr/>
        <a:lstStyle/>
        <a:p>
          <a:endParaRPr lang="en-US"/>
        </a:p>
      </dgm:t>
    </dgm:pt>
    <dgm:pt modelId="{20B7755E-D700-2744-9FF3-08E216025D6A}">
      <dgm:prSet phldrT="[Text]"/>
      <dgm:spPr/>
      <dgm:t>
        <a:bodyPr/>
        <a:lstStyle/>
        <a:p>
          <a:r>
            <a:rPr lang="en-US" dirty="0">
              <a:solidFill>
                <a:schemeClr val="accent2">
                  <a:lumMod val="75000"/>
                </a:schemeClr>
              </a:solidFill>
            </a:rPr>
            <a:t>Clearer guide on how to find information</a:t>
          </a:r>
        </a:p>
      </dgm:t>
    </dgm:pt>
    <dgm:pt modelId="{EF92236D-E9C3-1249-894D-FADADB45AC86}" type="parTrans" cxnId="{616727AF-0DD9-8246-B1D7-DBD883D219A6}">
      <dgm:prSet/>
      <dgm:spPr/>
      <dgm:t>
        <a:bodyPr/>
        <a:lstStyle/>
        <a:p>
          <a:endParaRPr lang="en-US"/>
        </a:p>
      </dgm:t>
    </dgm:pt>
    <dgm:pt modelId="{6538C758-DA3F-F449-8BA3-DF3C6CCD6137}" type="sibTrans" cxnId="{616727AF-0DD9-8246-B1D7-DBD883D219A6}">
      <dgm:prSet/>
      <dgm:spPr/>
      <dgm:t>
        <a:bodyPr/>
        <a:lstStyle/>
        <a:p>
          <a:endParaRPr lang="en-US"/>
        </a:p>
      </dgm:t>
    </dgm:pt>
    <dgm:pt modelId="{B0D70F6A-8760-8F43-AB17-CA694D9E156D}">
      <dgm:prSet phldrT="[Text]"/>
      <dgm:spPr/>
      <dgm:t>
        <a:bodyPr/>
        <a:lstStyle/>
        <a:p>
          <a:r>
            <a:rPr lang="en-US" dirty="0" err="1">
              <a:solidFill>
                <a:schemeClr val="accent2">
                  <a:lumMod val="75000"/>
                </a:schemeClr>
              </a:solidFill>
            </a:rPr>
            <a:t>Categorise</a:t>
          </a:r>
          <a:r>
            <a:rPr lang="en-US" dirty="0">
              <a:solidFill>
                <a:schemeClr val="accent2">
                  <a:lumMod val="75000"/>
                </a:schemeClr>
              </a:solidFill>
            </a:rPr>
            <a:t> articles so they are easy to find</a:t>
          </a:r>
        </a:p>
      </dgm:t>
    </dgm:pt>
    <dgm:pt modelId="{D861157C-E602-A345-941B-96EC54215088}" type="parTrans" cxnId="{8A57A2AA-D357-6743-9CAC-7F5C10C611D5}">
      <dgm:prSet/>
      <dgm:spPr/>
      <dgm:t>
        <a:bodyPr/>
        <a:lstStyle/>
        <a:p>
          <a:endParaRPr lang="en-US"/>
        </a:p>
      </dgm:t>
    </dgm:pt>
    <dgm:pt modelId="{78FE61A3-DB73-E342-BCD1-B7C210571E60}" type="sibTrans" cxnId="{8A57A2AA-D357-6743-9CAC-7F5C10C611D5}">
      <dgm:prSet/>
      <dgm:spPr/>
      <dgm:t>
        <a:bodyPr/>
        <a:lstStyle/>
        <a:p>
          <a:endParaRPr lang="en-US"/>
        </a:p>
      </dgm:t>
    </dgm:pt>
    <dgm:pt modelId="{57180329-F10E-5C45-936E-18601A8486FE}">
      <dgm:prSet phldrT="[Text]"/>
      <dgm:spPr/>
      <dgm:t>
        <a:bodyPr/>
        <a:lstStyle/>
        <a:p>
          <a:r>
            <a:rPr lang="en-US" dirty="0">
              <a:solidFill>
                <a:schemeClr val="accent2">
                  <a:lumMod val="75000"/>
                </a:schemeClr>
              </a:solidFill>
            </a:rPr>
            <a:t>Promote through social media</a:t>
          </a:r>
        </a:p>
      </dgm:t>
    </dgm:pt>
    <dgm:pt modelId="{3000979E-C135-3043-A52E-78C82D4ADF8E}" type="parTrans" cxnId="{A6C045D2-D130-674A-8922-C85848639F36}">
      <dgm:prSet/>
      <dgm:spPr/>
      <dgm:t>
        <a:bodyPr/>
        <a:lstStyle/>
        <a:p>
          <a:endParaRPr lang="en-US"/>
        </a:p>
      </dgm:t>
    </dgm:pt>
    <dgm:pt modelId="{2BD5FD28-BFFD-2E4B-B153-7A9A2F3CBBC5}" type="sibTrans" cxnId="{A6C045D2-D130-674A-8922-C85848639F36}">
      <dgm:prSet/>
      <dgm:spPr/>
      <dgm:t>
        <a:bodyPr/>
        <a:lstStyle/>
        <a:p>
          <a:endParaRPr lang="en-US"/>
        </a:p>
      </dgm:t>
    </dgm:pt>
    <dgm:pt modelId="{0033986B-0FE1-AE42-A26A-0E3D4ACEDD86}">
      <dgm:prSet phldrT="[Text]"/>
      <dgm:spPr/>
      <dgm:t>
        <a:bodyPr/>
        <a:lstStyle/>
        <a:p>
          <a:r>
            <a:rPr lang="en-US" dirty="0">
              <a:solidFill>
                <a:schemeClr val="accent2">
                  <a:lumMod val="75000"/>
                </a:schemeClr>
              </a:solidFill>
            </a:rPr>
            <a:t>Make people aware of what it can be used for</a:t>
          </a:r>
        </a:p>
      </dgm:t>
    </dgm:pt>
    <dgm:pt modelId="{57671992-826E-F84B-9A93-21CE4AA272E8}" type="parTrans" cxnId="{B2597073-EBEA-2A4C-BE2A-ADF333AE27E2}">
      <dgm:prSet/>
      <dgm:spPr/>
      <dgm:t>
        <a:bodyPr/>
        <a:lstStyle/>
        <a:p>
          <a:endParaRPr lang="en-US"/>
        </a:p>
      </dgm:t>
    </dgm:pt>
    <dgm:pt modelId="{BC09AA41-229A-2D42-9CD4-B4052F0BD767}" type="sibTrans" cxnId="{B2597073-EBEA-2A4C-BE2A-ADF333AE27E2}">
      <dgm:prSet/>
      <dgm:spPr/>
      <dgm:t>
        <a:bodyPr/>
        <a:lstStyle/>
        <a:p>
          <a:endParaRPr lang="en-US"/>
        </a:p>
      </dgm:t>
    </dgm:pt>
    <dgm:pt modelId="{0A924F16-7865-6B4F-AF3A-EB7A7A65A569}" type="pres">
      <dgm:prSet presAssocID="{B269F86D-05D6-2D4F-9245-DDD91ADFD495}" presName="Name0" presStyleCnt="0">
        <dgm:presLayoutVars>
          <dgm:dir/>
          <dgm:animLvl val="lvl"/>
          <dgm:resizeHandles val="exact"/>
        </dgm:presLayoutVars>
      </dgm:prSet>
      <dgm:spPr/>
      <dgm:t>
        <a:bodyPr/>
        <a:lstStyle/>
        <a:p>
          <a:endParaRPr lang="en-GB"/>
        </a:p>
      </dgm:t>
    </dgm:pt>
    <dgm:pt modelId="{166F8C96-63C1-9344-97D1-26D2D906E1B2}" type="pres">
      <dgm:prSet presAssocID="{4B38EE85-FFD8-984B-A82D-885A0290F7AA}" presName="linNode" presStyleCnt="0"/>
      <dgm:spPr/>
    </dgm:pt>
    <dgm:pt modelId="{F9E056C0-D629-084C-97B9-A87B387BF572}" type="pres">
      <dgm:prSet presAssocID="{4B38EE85-FFD8-984B-A82D-885A0290F7AA}" presName="parentText" presStyleLbl="node1" presStyleIdx="0" presStyleCnt="3">
        <dgm:presLayoutVars>
          <dgm:chMax val="1"/>
          <dgm:bulletEnabled val="1"/>
        </dgm:presLayoutVars>
      </dgm:prSet>
      <dgm:spPr/>
      <dgm:t>
        <a:bodyPr/>
        <a:lstStyle/>
        <a:p>
          <a:endParaRPr lang="en-GB"/>
        </a:p>
      </dgm:t>
    </dgm:pt>
    <dgm:pt modelId="{5787AA04-4FC3-8A4A-BC80-0B11B0679F07}" type="pres">
      <dgm:prSet presAssocID="{4B38EE85-FFD8-984B-A82D-885A0290F7AA}" presName="descendantText" presStyleLbl="alignAccFollowNode1" presStyleIdx="0" presStyleCnt="3">
        <dgm:presLayoutVars>
          <dgm:bulletEnabled val="1"/>
        </dgm:presLayoutVars>
      </dgm:prSet>
      <dgm:spPr/>
      <dgm:t>
        <a:bodyPr/>
        <a:lstStyle/>
        <a:p>
          <a:endParaRPr lang="en-GB"/>
        </a:p>
      </dgm:t>
    </dgm:pt>
    <dgm:pt modelId="{8B05CAC5-620F-9445-B243-CA1C3F59F8D6}" type="pres">
      <dgm:prSet presAssocID="{A7474D2C-DEE3-7D44-B0CD-4E0B26B18F4C}" presName="sp" presStyleCnt="0"/>
      <dgm:spPr/>
    </dgm:pt>
    <dgm:pt modelId="{9B2FCE1F-755B-4E43-844A-632F1C6F9052}" type="pres">
      <dgm:prSet presAssocID="{E02658F7-332F-3549-89D0-D9A332E76130}" presName="linNode" presStyleCnt="0"/>
      <dgm:spPr/>
    </dgm:pt>
    <dgm:pt modelId="{6F6A2968-FAA6-3946-8607-DB3BC2771BD2}" type="pres">
      <dgm:prSet presAssocID="{E02658F7-332F-3549-89D0-D9A332E76130}" presName="parentText" presStyleLbl="node1" presStyleIdx="1" presStyleCnt="3">
        <dgm:presLayoutVars>
          <dgm:chMax val="1"/>
          <dgm:bulletEnabled val="1"/>
        </dgm:presLayoutVars>
      </dgm:prSet>
      <dgm:spPr/>
      <dgm:t>
        <a:bodyPr/>
        <a:lstStyle/>
        <a:p>
          <a:endParaRPr lang="en-GB"/>
        </a:p>
      </dgm:t>
    </dgm:pt>
    <dgm:pt modelId="{B6A65CD1-EAE1-E648-9719-3161182857CE}" type="pres">
      <dgm:prSet presAssocID="{E02658F7-332F-3549-89D0-D9A332E76130}" presName="descendantText" presStyleLbl="alignAccFollowNode1" presStyleIdx="1" presStyleCnt="3">
        <dgm:presLayoutVars>
          <dgm:bulletEnabled val="1"/>
        </dgm:presLayoutVars>
      </dgm:prSet>
      <dgm:spPr/>
      <dgm:t>
        <a:bodyPr/>
        <a:lstStyle/>
        <a:p>
          <a:endParaRPr lang="en-GB"/>
        </a:p>
      </dgm:t>
    </dgm:pt>
    <dgm:pt modelId="{56EDC183-1572-5143-B80D-A5BA6E0AA9E6}" type="pres">
      <dgm:prSet presAssocID="{8EAC2260-27E8-964F-B33F-6E96B354E20F}" presName="sp" presStyleCnt="0"/>
      <dgm:spPr/>
    </dgm:pt>
    <dgm:pt modelId="{E7169B90-CA78-9043-BF2B-544CBCC9A183}" type="pres">
      <dgm:prSet presAssocID="{16A419E5-1BE6-A54B-962B-CCF22FDAC148}" presName="linNode" presStyleCnt="0"/>
      <dgm:spPr/>
    </dgm:pt>
    <dgm:pt modelId="{6BA36DA7-D4C0-3A4E-A260-A46BCCC7C8BE}" type="pres">
      <dgm:prSet presAssocID="{16A419E5-1BE6-A54B-962B-CCF22FDAC148}" presName="parentText" presStyleLbl="node1" presStyleIdx="2" presStyleCnt="3">
        <dgm:presLayoutVars>
          <dgm:chMax val="1"/>
          <dgm:bulletEnabled val="1"/>
        </dgm:presLayoutVars>
      </dgm:prSet>
      <dgm:spPr/>
      <dgm:t>
        <a:bodyPr/>
        <a:lstStyle/>
        <a:p>
          <a:endParaRPr lang="en-GB"/>
        </a:p>
      </dgm:t>
    </dgm:pt>
    <dgm:pt modelId="{1D481575-6C43-2744-A986-C0261D725763}" type="pres">
      <dgm:prSet presAssocID="{16A419E5-1BE6-A54B-962B-CCF22FDAC148}" presName="descendantText" presStyleLbl="alignAccFollowNode1" presStyleIdx="2" presStyleCnt="3" custLinFactNeighborX="366" custLinFactNeighborY="3110">
        <dgm:presLayoutVars>
          <dgm:bulletEnabled val="1"/>
        </dgm:presLayoutVars>
      </dgm:prSet>
      <dgm:spPr/>
      <dgm:t>
        <a:bodyPr/>
        <a:lstStyle/>
        <a:p>
          <a:endParaRPr lang="en-GB"/>
        </a:p>
      </dgm:t>
    </dgm:pt>
  </dgm:ptLst>
  <dgm:cxnLst>
    <dgm:cxn modelId="{7BF278D5-83E8-9548-9D48-43ED74133265}" type="presOf" srcId="{62DA2F2D-0FF4-AA43-9031-E5E0CFCD3640}" destId="{B6A65CD1-EAE1-E648-9719-3161182857CE}" srcOrd="0" destOrd="1" presId="urn:microsoft.com/office/officeart/2005/8/layout/vList5"/>
    <dgm:cxn modelId="{5DFEE5BC-1BC2-584A-B29C-845F8218E2EC}" type="presOf" srcId="{1BFEEC78-E083-B446-A00E-A6A7C0F98EB1}" destId="{5787AA04-4FC3-8A4A-BC80-0B11B0679F07}" srcOrd="0" destOrd="4" presId="urn:microsoft.com/office/officeart/2005/8/layout/vList5"/>
    <dgm:cxn modelId="{2E073ED0-61C1-494C-8690-A143C144B133}" srcId="{4B38EE85-FFD8-984B-A82D-885A0290F7AA}" destId="{1BFEEC78-E083-B446-A00E-A6A7C0F98EB1}" srcOrd="4" destOrd="0" parTransId="{E0824960-5A0F-6442-BBA7-94A5870B673A}" sibTransId="{DE2325FF-CE43-0A4E-95B2-86232056F912}"/>
    <dgm:cxn modelId="{D58295F0-FC48-C84F-BA1B-BF431BA1E1BB}" type="presOf" srcId="{16A419E5-1BE6-A54B-962B-CCF22FDAC148}" destId="{6BA36DA7-D4C0-3A4E-A260-A46BCCC7C8BE}" srcOrd="0" destOrd="0" presId="urn:microsoft.com/office/officeart/2005/8/layout/vList5"/>
    <dgm:cxn modelId="{0505B2FD-DF32-7941-BCC8-C22F1E225E8C}" type="presOf" srcId="{4B38EE85-FFD8-984B-A82D-885A0290F7AA}" destId="{F9E056C0-D629-084C-97B9-A87B387BF572}" srcOrd="0" destOrd="0" presId="urn:microsoft.com/office/officeart/2005/8/layout/vList5"/>
    <dgm:cxn modelId="{586F2E91-FF0E-EA45-89E5-0A2FFB566A07}" type="presOf" srcId="{BE848546-2A6F-F44B-B3CB-81145CD7BF3C}" destId="{5787AA04-4FC3-8A4A-BC80-0B11B0679F07}" srcOrd="0" destOrd="1" presId="urn:microsoft.com/office/officeart/2005/8/layout/vList5"/>
    <dgm:cxn modelId="{5EF0D437-2C12-5C45-BAA5-9FF7D4FA0105}" type="presOf" srcId="{6C5A95D4-5B08-0D42-9A2F-D3993C7CAD30}" destId="{5787AA04-4FC3-8A4A-BC80-0B11B0679F07}" srcOrd="0" destOrd="3" presId="urn:microsoft.com/office/officeart/2005/8/layout/vList5"/>
    <dgm:cxn modelId="{C917B2A7-8626-8140-B685-3CCC69B9921A}" type="presOf" srcId="{0033986B-0FE1-AE42-A26A-0E3D4ACEDD86}" destId="{1D481575-6C43-2744-A986-C0261D725763}" srcOrd="0" destOrd="2" presId="urn:microsoft.com/office/officeart/2005/8/layout/vList5"/>
    <dgm:cxn modelId="{3ADB9825-7D4C-0B4E-A045-321FA88ED403}" type="presOf" srcId="{225D091D-E68F-8A42-8139-A71391D00868}" destId="{B6A65CD1-EAE1-E648-9719-3161182857CE}" srcOrd="0" destOrd="0" presId="urn:microsoft.com/office/officeart/2005/8/layout/vList5"/>
    <dgm:cxn modelId="{0D769852-8A5F-4A43-A2D1-5B8DF6E5CFFB}" type="presOf" srcId="{0E741B6B-6FB0-E349-867F-DAABF0E22F68}" destId="{5787AA04-4FC3-8A4A-BC80-0B11B0679F07}" srcOrd="0" destOrd="2" presId="urn:microsoft.com/office/officeart/2005/8/layout/vList5"/>
    <dgm:cxn modelId="{B7A17175-01B0-9449-A593-DA7563E7477D}" type="presOf" srcId="{E02658F7-332F-3549-89D0-D9A332E76130}" destId="{6F6A2968-FAA6-3946-8607-DB3BC2771BD2}" srcOrd="0" destOrd="0" presId="urn:microsoft.com/office/officeart/2005/8/layout/vList5"/>
    <dgm:cxn modelId="{C508A328-96AF-BE4E-A452-8C16865709A8}" srcId="{4B38EE85-FFD8-984B-A82D-885A0290F7AA}" destId="{BE848546-2A6F-F44B-B3CB-81145CD7BF3C}" srcOrd="1" destOrd="0" parTransId="{20BD2F63-3ECA-4347-9B68-7294DFA5C103}" sibTransId="{17E8E443-BF4D-F046-B3ED-4548E378F49C}"/>
    <dgm:cxn modelId="{E7206A10-85B3-AB4F-B443-A76976DC0943}" type="presOf" srcId="{B0D70F6A-8760-8F43-AB17-CA694D9E156D}" destId="{B6A65CD1-EAE1-E648-9719-3161182857CE}" srcOrd="0" destOrd="3" presId="urn:microsoft.com/office/officeart/2005/8/layout/vList5"/>
    <dgm:cxn modelId="{3BE0BAB7-55CF-1F41-AAF6-8E9CE1D7EFE6}" srcId="{B269F86D-05D6-2D4F-9245-DDD91ADFD495}" destId="{4B38EE85-FFD8-984B-A82D-885A0290F7AA}" srcOrd="0" destOrd="0" parTransId="{5B1E1DBF-5008-A541-8205-3C65C76F792A}" sibTransId="{A7474D2C-DEE3-7D44-B0CD-4E0B26B18F4C}"/>
    <dgm:cxn modelId="{AF9870DB-2C6B-E84B-B1A0-8DBA10B0CB65}" type="presOf" srcId="{805787E0-7555-6F46-8111-1EDA295E48D9}" destId="{1D481575-6C43-2744-A986-C0261D725763}" srcOrd="0" destOrd="3" presId="urn:microsoft.com/office/officeart/2005/8/layout/vList5"/>
    <dgm:cxn modelId="{BE98EC74-979B-2443-9763-1CF537802C70}" srcId="{16A419E5-1BE6-A54B-962B-CCF22FDAC148}" destId="{9A79049F-7FBA-3E4E-974C-73F4EA537375}" srcOrd="0" destOrd="0" parTransId="{27B9F8B6-460E-7F4C-A59B-AFDB7C79978E}" sibTransId="{1B45D5B3-6620-E04F-B28E-607EA55E06E7}"/>
    <dgm:cxn modelId="{9D44CAF9-FC5D-F64C-83E8-5ED5E69AA157}" type="presOf" srcId="{9A79049F-7FBA-3E4E-974C-73F4EA537375}" destId="{1D481575-6C43-2744-A986-C0261D725763}" srcOrd="0" destOrd="0" presId="urn:microsoft.com/office/officeart/2005/8/layout/vList5"/>
    <dgm:cxn modelId="{A4A331B3-5B9C-E64C-8C06-9A0D4C2E7E5C}" srcId="{4B38EE85-FFD8-984B-A82D-885A0290F7AA}" destId="{0E741B6B-6FB0-E349-867F-DAABF0E22F68}" srcOrd="2" destOrd="0" parTransId="{0716A80A-19F7-774A-ABC1-6F46190290CD}" sibTransId="{3C4CBC69-7D21-7C4E-BAFB-4CF7CD9BED2D}"/>
    <dgm:cxn modelId="{6B868838-3210-1748-89D9-A6ECBE92EF3F}" srcId="{4B38EE85-FFD8-984B-A82D-885A0290F7AA}" destId="{BD630DB8-A106-7447-87B1-C7148A160BB0}" srcOrd="0" destOrd="0" parTransId="{298D7283-DF75-E043-8EC3-C33774363663}" sibTransId="{9105565E-417D-ED43-906C-98C7203F2281}"/>
    <dgm:cxn modelId="{1C7775DF-3E95-7244-847C-7E8D73D2DCBE}" type="presOf" srcId="{20B7755E-D700-2744-9FF3-08E216025D6A}" destId="{B6A65CD1-EAE1-E648-9719-3161182857CE}" srcOrd="0" destOrd="2" presId="urn:microsoft.com/office/officeart/2005/8/layout/vList5"/>
    <dgm:cxn modelId="{DE56CEEC-AE49-504B-A2F5-401C5022D208}" type="presOf" srcId="{BD630DB8-A106-7447-87B1-C7148A160BB0}" destId="{5787AA04-4FC3-8A4A-BC80-0B11B0679F07}" srcOrd="0" destOrd="0" presId="urn:microsoft.com/office/officeart/2005/8/layout/vList5"/>
    <dgm:cxn modelId="{B2597073-EBEA-2A4C-BE2A-ADF333AE27E2}" srcId="{16A419E5-1BE6-A54B-962B-CCF22FDAC148}" destId="{0033986B-0FE1-AE42-A26A-0E3D4ACEDD86}" srcOrd="2" destOrd="0" parTransId="{57671992-826E-F84B-9A93-21CE4AA272E8}" sibTransId="{BC09AA41-229A-2D42-9CD4-B4052F0BD767}"/>
    <dgm:cxn modelId="{A3E49D58-DD7C-944C-9FCF-DDCC77629F8A}" srcId="{E02658F7-332F-3549-89D0-D9A332E76130}" destId="{62DA2F2D-0FF4-AA43-9031-E5E0CFCD3640}" srcOrd="1" destOrd="0" parTransId="{B53B8BDF-41DC-5449-8751-04EABC41E572}" sibTransId="{6EDD2F06-CA36-4C49-B04D-0AC5B192C2CB}"/>
    <dgm:cxn modelId="{A6C045D2-D130-674A-8922-C85848639F36}" srcId="{16A419E5-1BE6-A54B-962B-CCF22FDAC148}" destId="{57180329-F10E-5C45-936E-18601A8486FE}" srcOrd="1" destOrd="0" parTransId="{3000979E-C135-3043-A52E-78C82D4ADF8E}" sibTransId="{2BD5FD28-BFFD-2E4B-B153-7A9A2F3CBBC5}"/>
    <dgm:cxn modelId="{4325FDEC-822E-FF45-A982-613609354004}" srcId="{16A419E5-1BE6-A54B-962B-CCF22FDAC148}" destId="{805787E0-7555-6F46-8111-1EDA295E48D9}" srcOrd="3" destOrd="0" parTransId="{12CEA1D7-C674-314A-9528-797AEC11F905}" sibTransId="{C65EB375-B14A-0E4D-BE71-D5F35025FA7D}"/>
    <dgm:cxn modelId="{7112AB03-D282-F540-9ADD-7C64D9414994}" type="presOf" srcId="{57180329-F10E-5C45-936E-18601A8486FE}" destId="{1D481575-6C43-2744-A986-C0261D725763}" srcOrd="0" destOrd="1" presId="urn:microsoft.com/office/officeart/2005/8/layout/vList5"/>
    <dgm:cxn modelId="{616727AF-0DD9-8246-B1D7-DBD883D219A6}" srcId="{E02658F7-332F-3549-89D0-D9A332E76130}" destId="{20B7755E-D700-2744-9FF3-08E216025D6A}" srcOrd="2" destOrd="0" parTransId="{EF92236D-E9C3-1249-894D-FADADB45AC86}" sibTransId="{6538C758-DA3F-F449-8BA3-DF3C6CCD6137}"/>
    <dgm:cxn modelId="{8A57A2AA-D357-6743-9CAC-7F5C10C611D5}" srcId="{E02658F7-332F-3549-89D0-D9A332E76130}" destId="{B0D70F6A-8760-8F43-AB17-CA694D9E156D}" srcOrd="3" destOrd="0" parTransId="{D861157C-E602-A345-941B-96EC54215088}" sibTransId="{78FE61A3-DB73-E342-BCD1-B7C210571E60}"/>
    <dgm:cxn modelId="{11220E42-512A-E648-808E-D5FB8AB3538B}" srcId="{4B38EE85-FFD8-984B-A82D-885A0290F7AA}" destId="{6C5A95D4-5B08-0D42-9A2F-D3993C7CAD30}" srcOrd="3" destOrd="0" parTransId="{6CA43792-CD04-9B42-9B11-0F36FAAFA3FC}" sibTransId="{0D7EE482-D217-5B4F-9699-C62FB2D51057}"/>
    <dgm:cxn modelId="{93129DD2-CF6B-3B41-AABD-A772956EB9EF}" srcId="{B269F86D-05D6-2D4F-9245-DDD91ADFD495}" destId="{16A419E5-1BE6-A54B-962B-CCF22FDAC148}" srcOrd="2" destOrd="0" parTransId="{D3CCB3C4-5805-E646-A4DB-8C18FD2AE281}" sibTransId="{069BBBBD-EE5E-7946-8675-3AFA931F1DCD}"/>
    <dgm:cxn modelId="{405F025B-C5A5-344D-978A-E95767E1A234}" srcId="{E02658F7-332F-3549-89D0-D9A332E76130}" destId="{225D091D-E68F-8A42-8139-A71391D00868}" srcOrd="0" destOrd="0" parTransId="{3F0381CF-1B67-174C-86AD-042AEEAE19D7}" sibTransId="{8A3C7013-653E-0E47-99B5-F271E1F78325}"/>
    <dgm:cxn modelId="{AA49192A-D9DC-8B46-9099-6177499B0114}" srcId="{B269F86D-05D6-2D4F-9245-DDD91ADFD495}" destId="{E02658F7-332F-3549-89D0-D9A332E76130}" srcOrd="1" destOrd="0" parTransId="{0C95F252-758B-124F-9D18-3C08694D4BEA}" sibTransId="{8EAC2260-27E8-964F-B33F-6E96B354E20F}"/>
    <dgm:cxn modelId="{CA67DC34-20C2-E346-AE6F-4CA8A70D0EF8}" type="presOf" srcId="{B269F86D-05D6-2D4F-9245-DDD91ADFD495}" destId="{0A924F16-7865-6B4F-AF3A-EB7A7A65A569}" srcOrd="0" destOrd="0" presId="urn:microsoft.com/office/officeart/2005/8/layout/vList5"/>
    <dgm:cxn modelId="{5442CDB9-FA14-6B46-A482-022EE05670F4}" type="presParOf" srcId="{0A924F16-7865-6B4F-AF3A-EB7A7A65A569}" destId="{166F8C96-63C1-9344-97D1-26D2D906E1B2}" srcOrd="0" destOrd="0" presId="urn:microsoft.com/office/officeart/2005/8/layout/vList5"/>
    <dgm:cxn modelId="{2097518E-1873-A647-A74B-D15CEC1D2CE1}" type="presParOf" srcId="{166F8C96-63C1-9344-97D1-26D2D906E1B2}" destId="{F9E056C0-D629-084C-97B9-A87B387BF572}" srcOrd="0" destOrd="0" presId="urn:microsoft.com/office/officeart/2005/8/layout/vList5"/>
    <dgm:cxn modelId="{4CDB4760-6EC1-2949-B8C3-FBE1967C0B33}" type="presParOf" srcId="{166F8C96-63C1-9344-97D1-26D2D906E1B2}" destId="{5787AA04-4FC3-8A4A-BC80-0B11B0679F07}" srcOrd="1" destOrd="0" presId="urn:microsoft.com/office/officeart/2005/8/layout/vList5"/>
    <dgm:cxn modelId="{9B4DF669-2C4A-6E4D-9D87-02C2995E542A}" type="presParOf" srcId="{0A924F16-7865-6B4F-AF3A-EB7A7A65A569}" destId="{8B05CAC5-620F-9445-B243-CA1C3F59F8D6}" srcOrd="1" destOrd="0" presId="urn:microsoft.com/office/officeart/2005/8/layout/vList5"/>
    <dgm:cxn modelId="{5B9C4EE6-C6CD-B645-8CDE-23F7B4D0213B}" type="presParOf" srcId="{0A924F16-7865-6B4F-AF3A-EB7A7A65A569}" destId="{9B2FCE1F-755B-4E43-844A-632F1C6F9052}" srcOrd="2" destOrd="0" presId="urn:microsoft.com/office/officeart/2005/8/layout/vList5"/>
    <dgm:cxn modelId="{0A071E7E-3C85-0843-A90C-A072CF2A589A}" type="presParOf" srcId="{9B2FCE1F-755B-4E43-844A-632F1C6F9052}" destId="{6F6A2968-FAA6-3946-8607-DB3BC2771BD2}" srcOrd="0" destOrd="0" presId="urn:microsoft.com/office/officeart/2005/8/layout/vList5"/>
    <dgm:cxn modelId="{4FACF3CE-EC4A-AF43-904F-49DAC8A442A8}" type="presParOf" srcId="{9B2FCE1F-755B-4E43-844A-632F1C6F9052}" destId="{B6A65CD1-EAE1-E648-9719-3161182857CE}" srcOrd="1" destOrd="0" presId="urn:microsoft.com/office/officeart/2005/8/layout/vList5"/>
    <dgm:cxn modelId="{8779D4D9-5ABF-9B48-8DF3-73E45F0B6E29}" type="presParOf" srcId="{0A924F16-7865-6B4F-AF3A-EB7A7A65A569}" destId="{56EDC183-1572-5143-B80D-A5BA6E0AA9E6}" srcOrd="3" destOrd="0" presId="urn:microsoft.com/office/officeart/2005/8/layout/vList5"/>
    <dgm:cxn modelId="{CE4AC945-9AFF-7846-8CDE-C61A809CAA32}" type="presParOf" srcId="{0A924F16-7865-6B4F-AF3A-EB7A7A65A569}" destId="{E7169B90-CA78-9043-BF2B-544CBCC9A183}" srcOrd="4" destOrd="0" presId="urn:microsoft.com/office/officeart/2005/8/layout/vList5"/>
    <dgm:cxn modelId="{0C613E3E-10FE-F749-9BAA-F883D93FBAAF}" type="presParOf" srcId="{E7169B90-CA78-9043-BF2B-544CBCC9A183}" destId="{6BA36DA7-D4C0-3A4E-A260-A46BCCC7C8BE}" srcOrd="0" destOrd="0" presId="urn:microsoft.com/office/officeart/2005/8/layout/vList5"/>
    <dgm:cxn modelId="{D56EE2D2-082E-CD4B-9BAB-0DA6CFE91A05}" type="presParOf" srcId="{E7169B90-CA78-9043-BF2B-544CBCC9A183}" destId="{1D481575-6C43-2744-A986-C0261D72576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269F86D-05D6-2D4F-9245-DDD91ADFD495}" type="doc">
      <dgm:prSet loTypeId="urn:microsoft.com/office/officeart/2005/8/layout/vList5" loCatId="" qsTypeId="urn:microsoft.com/office/officeart/2005/8/quickstyle/simple1" qsCatId="simple" csTypeId="urn:microsoft.com/office/officeart/2005/8/colors/colorful5" csCatId="colorful" phldr="1"/>
      <dgm:spPr/>
      <dgm:t>
        <a:bodyPr/>
        <a:lstStyle/>
        <a:p>
          <a:endParaRPr lang="en-US"/>
        </a:p>
      </dgm:t>
    </dgm:pt>
    <dgm:pt modelId="{4B38EE85-FFD8-984B-A82D-885A0290F7AA}">
      <dgm:prSet phldrT="[Text]"/>
      <dgm:spPr/>
      <dgm:t>
        <a:bodyPr/>
        <a:lstStyle/>
        <a:p>
          <a:r>
            <a:rPr lang="en-US" dirty="0"/>
            <a:t>Academic support</a:t>
          </a:r>
        </a:p>
      </dgm:t>
    </dgm:pt>
    <dgm:pt modelId="{5B1E1DBF-5008-A541-8205-3C65C76F792A}" type="parTrans" cxnId="{3BE0BAB7-55CF-1F41-AAF6-8E9CE1D7EFE6}">
      <dgm:prSet/>
      <dgm:spPr/>
      <dgm:t>
        <a:bodyPr/>
        <a:lstStyle/>
        <a:p>
          <a:endParaRPr lang="en-US"/>
        </a:p>
      </dgm:t>
    </dgm:pt>
    <dgm:pt modelId="{A7474D2C-DEE3-7D44-B0CD-4E0B26B18F4C}" type="sibTrans" cxnId="{3BE0BAB7-55CF-1F41-AAF6-8E9CE1D7EFE6}">
      <dgm:prSet/>
      <dgm:spPr/>
      <dgm:t>
        <a:bodyPr/>
        <a:lstStyle/>
        <a:p>
          <a:endParaRPr lang="en-US"/>
        </a:p>
      </dgm:t>
    </dgm:pt>
    <dgm:pt modelId="{BD630DB8-A106-7447-87B1-C7148A160BB0}">
      <dgm:prSet phldrT="[Text]" custT="1"/>
      <dgm:spPr/>
      <dgm:t>
        <a:bodyPr/>
        <a:lstStyle/>
        <a:p>
          <a:r>
            <a:rPr lang="en-US" sz="1050" dirty="0">
              <a:solidFill>
                <a:schemeClr val="accent2">
                  <a:lumMod val="75000"/>
                </a:schemeClr>
              </a:solidFill>
            </a:rPr>
            <a:t>Academic bursary opportunities</a:t>
          </a:r>
        </a:p>
      </dgm:t>
    </dgm:pt>
    <dgm:pt modelId="{298D7283-DF75-E043-8EC3-C33774363663}" type="parTrans" cxnId="{6B868838-3210-1748-89D9-A6ECBE92EF3F}">
      <dgm:prSet/>
      <dgm:spPr/>
      <dgm:t>
        <a:bodyPr/>
        <a:lstStyle/>
        <a:p>
          <a:endParaRPr lang="en-US"/>
        </a:p>
      </dgm:t>
    </dgm:pt>
    <dgm:pt modelId="{9105565E-417D-ED43-906C-98C7203F2281}" type="sibTrans" cxnId="{6B868838-3210-1748-89D9-A6ECBE92EF3F}">
      <dgm:prSet/>
      <dgm:spPr/>
      <dgm:t>
        <a:bodyPr/>
        <a:lstStyle/>
        <a:p>
          <a:endParaRPr lang="en-US"/>
        </a:p>
      </dgm:t>
    </dgm:pt>
    <dgm:pt modelId="{E836A3E9-2F51-5240-B959-FD92E582C8EB}">
      <dgm:prSet phldrT="[Text]" custT="1"/>
      <dgm:spPr/>
      <dgm:t>
        <a:bodyPr/>
        <a:lstStyle/>
        <a:p>
          <a:r>
            <a:rPr lang="en-US" sz="1050" dirty="0">
              <a:solidFill>
                <a:schemeClr val="accent2">
                  <a:lumMod val="75000"/>
                </a:schemeClr>
              </a:solidFill>
            </a:rPr>
            <a:t>Academic skills sessions</a:t>
          </a:r>
        </a:p>
      </dgm:t>
    </dgm:pt>
    <dgm:pt modelId="{42D7F431-4036-C74C-8BDB-2C786066F641}" type="parTrans" cxnId="{2D32FC2F-7981-CC41-82F6-4DA46F2C0A72}">
      <dgm:prSet/>
      <dgm:spPr/>
      <dgm:t>
        <a:bodyPr/>
        <a:lstStyle/>
        <a:p>
          <a:endParaRPr lang="en-US"/>
        </a:p>
      </dgm:t>
    </dgm:pt>
    <dgm:pt modelId="{4D7FF178-8004-A944-A852-4C58D53C0016}" type="sibTrans" cxnId="{2D32FC2F-7981-CC41-82F6-4DA46F2C0A72}">
      <dgm:prSet/>
      <dgm:spPr/>
      <dgm:t>
        <a:bodyPr/>
        <a:lstStyle/>
        <a:p>
          <a:endParaRPr lang="en-US"/>
        </a:p>
      </dgm:t>
    </dgm:pt>
    <dgm:pt modelId="{E02658F7-332F-3549-89D0-D9A332E76130}">
      <dgm:prSet phldrT="[Text]"/>
      <dgm:spPr/>
      <dgm:t>
        <a:bodyPr/>
        <a:lstStyle/>
        <a:p>
          <a:r>
            <a:rPr lang="en-US" dirty="0"/>
            <a:t>Clubs and sports</a:t>
          </a:r>
        </a:p>
      </dgm:t>
    </dgm:pt>
    <dgm:pt modelId="{0C95F252-758B-124F-9D18-3C08694D4BEA}" type="parTrans" cxnId="{AA49192A-D9DC-8B46-9099-6177499B0114}">
      <dgm:prSet/>
      <dgm:spPr/>
      <dgm:t>
        <a:bodyPr/>
        <a:lstStyle/>
        <a:p>
          <a:endParaRPr lang="en-US"/>
        </a:p>
      </dgm:t>
    </dgm:pt>
    <dgm:pt modelId="{8EAC2260-27E8-964F-B33F-6E96B354E20F}" type="sibTrans" cxnId="{AA49192A-D9DC-8B46-9099-6177499B0114}">
      <dgm:prSet/>
      <dgm:spPr/>
      <dgm:t>
        <a:bodyPr/>
        <a:lstStyle/>
        <a:p>
          <a:endParaRPr lang="en-US"/>
        </a:p>
      </dgm:t>
    </dgm:pt>
    <dgm:pt modelId="{225D091D-E68F-8A42-8139-A71391D00868}">
      <dgm:prSet phldrT="[Text]" custT="1"/>
      <dgm:spPr/>
      <dgm:t>
        <a:bodyPr/>
        <a:lstStyle/>
        <a:p>
          <a:r>
            <a:rPr lang="en-US" sz="1050" dirty="0">
              <a:solidFill>
                <a:schemeClr val="accent2">
                  <a:lumMod val="75000"/>
                </a:schemeClr>
              </a:solidFill>
            </a:rPr>
            <a:t>Swimming club</a:t>
          </a:r>
        </a:p>
      </dgm:t>
    </dgm:pt>
    <dgm:pt modelId="{3F0381CF-1B67-174C-86AD-042AEEAE19D7}" type="parTrans" cxnId="{405F025B-C5A5-344D-978A-E95767E1A234}">
      <dgm:prSet/>
      <dgm:spPr/>
      <dgm:t>
        <a:bodyPr/>
        <a:lstStyle/>
        <a:p>
          <a:endParaRPr lang="en-US"/>
        </a:p>
      </dgm:t>
    </dgm:pt>
    <dgm:pt modelId="{8A3C7013-653E-0E47-99B5-F271E1F78325}" type="sibTrans" cxnId="{405F025B-C5A5-344D-978A-E95767E1A234}">
      <dgm:prSet/>
      <dgm:spPr/>
      <dgm:t>
        <a:bodyPr/>
        <a:lstStyle/>
        <a:p>
          <a:endParaRPr lang="en-US"/>
        </a:p>
      </dgm:t>
    </dgm:pt>
    <dgm:pt modelId="{16A419E5-1BE6-A54B-962B-CCF22FDAC148}">
      <dgm:prSet phldrT="[Text]"/>
      <dgm:spPr/>
      <dgm:t>
        <a:bodyPr/>
        <a:lstStyle/>
        <a:p>
          <a:r>
            <a:rPr lang="en-US" dirty="0"/>
            <a:t>Diverse needs</a:t>
          </a:r>
        </a:p>
      </dgm:t>
    </dgm:pt>
    <dgm:pt modelId="{D3CCB3C4-5805-E646-A4DB-8C18FD2AE281}" type="parTrans" cxnId="{93129DD2-CF6B-3B41-AABD-A772956EB9EF}">
      <dgm:prSet/>
      <dgm:spPr/>
      <dgm:t>
        <a:bodyPr/>
        <a:lstStyle/>
        <a:p>
          <a:endParaRPr lang="en-US"/>
        </a:p>
      </dgm:t>
    </dgm:pt>
    <dgm:pt modelId="{069BBBBD-EE5E-7946-8675-3AFA931F1DCD}" type="sibTrans" cxnId="{93129DD2-CF6B-3B41-AABD-A772956EB9EF}">
      <dgm:prSet/>
      <dgm:spPr/>
      <dgm:t>
        <a:bodyPr/>
        <a:lstStyle/>
        <a:p>
          <a:endParaRPr lang="en-US"/>
        </a:p>
      </dgm:t>
    </dgm:pt>
    <dgm:pt modelId="{9A79049F-7FBA-3E4E-974C-73F4EA537375}">
      <dgm:prSet phldrT="[Text]" custT="1"/>
      <dgm:spPr/>
      <dgm:t>
        <a:bodyPr/>
        <a:lstStyle/>
        <a:p>
          <a:r>
            <a:rPr lang="en-US" sz="1050" dirty="0">
              <a:solidFill>
                <a:schemeClr val="accent2">
                  <a:lumMod val="75000"/>
                </a:schemeClr>
              </a:solidFill>
            </a:rPr>
            <a:t>Access to people speaking more than one language</a:t>
          </a:r>
        </a:p>
      </dgm:t>
    </dgm:pt>
    <dgm:pt modelId="{27B9F8B6-460E-7F4C-A59B-AFDB7C79978E}" type="parTrans" cxnId="{BE98EC74-979B-2443-9763-1CF537802C70}">
      <dgm:prSet/>
      <dgm:spPr/>
      <dgm:t>
        <a:bodyPr/>
        <a:lstStyle/>
        <a:p>
          <a:endParaRPr lang="en-US"/>
        </a:p>
      </dgm:t>
    </dgm:pt>
    <dgm:pt modelId="{1B45D5B3-6620-E04F-B28E-607EA55E06E7}" type="sibTrans" cxnId="{BE98EC74-979B-2443-9763-1CF537802C70}">
      <dgm:prSet/>
      <dgm:spPr/>
      <dgm:t>
        <a:bodyPr/>
        <a:lstStyle/>
        <a:p>
          <a:endParaRPr lang="en-US"/>
        </a:p>
      </dgm:t>
    </dgm:pt>
    <dgm:pt modelId="{6377158E-C786-D54C-BD94-2C9602D2AD15}">
      <dgm:prSet phldrT="[Text]" custT="1"/>
      <dgm:spPr/>
      <dgm:t>
        <a:bodyPr/>
        <a:lstStyle/>
        <a:p>
          <a:r>
            <a:rPr lang="en-US" sz="1050" dirty="0">
              <a:solidFill>
                <a:schemeClr val="accent2">
                  <a:lumMod val="75000"/>
                </a:schemeClr>
              </a:solidFill>
            </a:rPr>
            <a:t>Grants for computers for study</a:t>
          </a:r>
        </a:p>
      </dgm:t>
    </dgm:pt>
    <dgm:pt modelId="{A793B524-9316-BF44-8070-E092667BBEC3}" type="parTrans" cxnId="{738A878E-4CDF-A54D-9F8C-8F02C01AC359}">
      <dgm:prSet/>
      <dgm:spPr/>
      <dgm:t>
        <a:bodyPr/>
        <a:lstStyle/>
        <a:p>
          <a:endParaRPr lang="en-US"/>
        </a:p>
      </dgm:t>
    </dgm:pt>
    <dgm:pt modelId="{7A304469-07D7-1D44-ACA2-DF75B71BE163}" type="sibTrans" cxnId="{738A878E-4CDF-A54D-9F8C-8F02C01AC359}">
      <dgm:prSet/>
      <dgm:spPr/>
      <dgm:t>
        <a:bodyPr/>
        <a:lstStyle/>
        <a:p>
          <a:endParaRPr lang="en-US"/>
        </a:p>
      </dgm:t>
    </dgm:pt>
    <dgm:pt modelId="{A1A092C5-D084-B646-99FC-E831865CFBEB}">
      <dgm:prSet phldrT="[Text]" custT="1"/>
      <dgm:spPr/>
      <dgm:t>
        <a:bodyPr/>
        <a:lstStyle/>
        <a:p>
          <a:r>
            <a:rPr lang="en-US" sz="1050" dirty="0">
              <a:solidFill>
                <a:schemeClr val="accent2">
                  <a:lumMod val="75000"/>
                </a:schemeClr>
              </a:solidFill>
            </a:rPr>
            <a:t>Peer assessment</a:t>
          </a:r>
        </a:p>
      </dgm:t>
    </dgm:pt>
    <dgm:pt modelId="{9AD229E1-96C2-584A-B257-B7063EAB3E66}" type="parTrans" cxnId="{C0B11CF4-DB97-9744-9EF9-1C8825ACC74D}">
      <dgm:prSet/>
      <dgm:spPr/>
      <dgm:t>
        <a:bodyPr/>
        <a:lstStyle/>
        <a:p>
          <a:endParaRPr lang="en-US"/>
        </a:p>
      </dgm:t>
    </dgm:pt>
    <dgm:pt modelId="{6F986463-D30A-6843-9DBA-3DD7B3ABD8F5}" type="sibTrans" cxnId="{C0B11CF4-DB97-9744-9EF9-1C8825ACC74D}">
      <dgm:prSet/>
      <dgm:spPr/>
      <dgm:t>
        <a:bodyPr/>
        <a:lstStyle/>
        <a:p>
          <a:endParaRPr lang="en-US"/>
        </a:p>
      </dgm:t>
    </dgm:pt>
    <dgm:pt modelId="{CF358720-2D5F-7743-8791-9B83FA5F447B}">
      <dgm:prSet phldrT="[Text]" custT="1"/>
      <dgm:spPr/>
      <dgm:t>
        <a:bodyPr/>
        <a:lstStyle/>
        <a:p>
          <a:r>
            <a:rPr lang="en-US" sz="1050" dirty="0">
              <a:solidFill>
                <a:schemeClr val="accent2">
                  <a:lumMod val="75000"/>
                </a:schemeClr>
              </a:solidFill>
            </a:rPr>
            <a:t>Dance clubs</a:t>
          </a:r>
        </a:p>
      </dgm:t>
    </dgm:pt>
    <dgm:pt modelId="{D41D6433-14FD-2647-B171-FDB16318D9F8}" type="parTrans" cxnId="{7E0559A8-072A-2F4D-A7EF-7BC74A092002}">
      <dgm:prSet/>
      <dgm:spPr/>
      <dgm:t>
        <a:bodyPr/>
        <a:lstStyle/>
        <a:p>
          <a:endParaRPr lang="en-US"/>
        </a:p>
      </dgm:t>
    </dgm:pt>
    <dgm:pt modelId="{F6FEE591-80BB-6E4F-8BD1-92616D597DC6}" type="sibTrans" cxnId="{7E0559A8-072A-2F4D-A7EF-7BC74A092002}">
      <dgm:prSet/>
      <dgm:spPr/>
      <dgm:t>
        <a:bodyPr/>
        <a:lstStyle/>
        <a:p>
          <a:endParaRPr lang="en-US"/>
        </a:p>
      </dgm:t>
    </dgm:pt>
    <dgm:pt modelId="{786F2F9D-4FD4-6845-B75E-7D1D51F5DD25}">
      <dgm:prSet phldrT="[Text]" custT="1"/>
      <dgm:spPr/>
      <dgm:t>
        <a:bodyPr/>
        <a:lstStyle/>
        <a:p>
          <a:r>
            <a:rPr lang="en-US" sz="1050" dirty="0">
              <a:solidFill>
                <a:schemeClr val="accent2">
                  <a:lumMod val="75000"/>
                </a:schemeClr>
              </a:solidFill>
            </a:rPr>
            <a:t>Better sports club information</a:t>
          </a:r>
        </a:p>
      </dgm:t>
    </dgm:pt>
    <dgm:pt modelId="{66D5CA3C-FEEF-7140-852F-D0B2AAABF1A3}" type="parTrans" cxnId="{8FF5B434-E83E-C047-80A3-F5D2FD07D11D}">
      <dgm:prSet/>
      <dgm:spPr/>
      <dgm:t>
        <a:bodyPr/>
        <a:lstStyle/>
        <a:p>
          <a:endParaRPr lang="en-US"/>
        </a:p>
      </dgm:t>
    </dgm:pt>
    <dgm:pt modelId="{30E007AF-2AED-BF49-A97B-B78DABE58241}" type="sibTrans" cxnId="{8FF5B434-E83E-C047-80A3-F5D2FD07D11D}">
      <dgm:prSet/>
      <dgm:spPr/>
      <dgm:t>
        <a:bodyPr/>
        <a:lstStyle/>
        <a:p>
          <a:endParaRPr lang="en-US"/>
        </a:p>
      </dgm:t>
    </dgm:pt>
    <dgm:pt modelId="{5830E015-C840-E141-A1C5-5527F2928A64}">
      <dgm:prSet phldrT="[Text]" custT="1"/>
      <dgm:spPr/>
      <dgm:t>
        <a:bodyPr/>
        <a:lstStyle/>
        <a:p>
          <a:r>
            <a:rPr lang="en-US" sz="1050" dirty="0">
              <a:solidFill>
                <a:schemeClr val="accent2">
                  <a:lumMod val="75000"/>
                </a:schemeClr>
              </a:solidFill>
            </a:rPr>
            <a:t>Rowing club</a:t>
          </a:r>
        </a:p>
      </dgm:t>
    </dgm:pt>
    <dgm:pt modelId="{29FE5011-1DE2-E048-8916-3BB1B7050803}" type="parTrans" cxnId="{93C75137-9052-2A43-AD98-8FACD86E6C49}">
      <dgm:prSet/>
      <dgm:spPr/>
      <dgm:t>
        <a:bodyPr/>
        <a:lstStyle/>
        <a:p>
          <a:endParaRPr lang="en-US"/>
        </a:p>
      </dgm:t>
    </dgm:pt>
    <dgm:pt modelId="{6C262F25-0FAD-5C4E-A4FF-C98C6038F17F}" type="sibTrans" cxnId="{93C75137-9052-2A43-AD98-8FACD86E6C49}">
      <dgm:prSet/>
      <dgm:spPr/>
      <dgm:t>
        <a:bodyPr/>
        <a:lstStyle/>
        <a:p>
          <a:endParaRPr lang="en-US"/>
        </a:p>
      </dgm:t>
    </dgm:pt>
    <dgm:pt modelId="{9FB32F62-236A-AB46-85CB-B453CC3E17FB}">
      <dgm:prSet phldrT="[Text]" custT="1"/>
      <dgm:spPr/>
      <dgm:t>
        <a:bodyPr/>
        <a:lstStyle/>
        <a:p>
          <a:r>
            <a:rPr lang="en-US" sz="1050" dirty="0">
              <a:solidFill>
                <a:schemeClr val="accent2">
                  <a:lumMod val="75000"/>
                </a:schemeClr>
              </a:solidFill>
            </a:rPr>
            <a:t>More nature-based clubs</a:t>
          </a:r>
        </a:p>
      </dgm:t>
    </dgm:pt>
    <dgm:pt modelId="{17AD32E0-D578-7C4A-A0D1-3F23057A89AE}" type="parTrans" cxnId="{B007632C-6FAA-4449-8B93-DA8A7E7759CB}">
      <dgm:prSet/>
      <dgm:spPr/>
      <dgm:t>
        <a:bodyPr/>
        <a:lstStyle/>
        <a:p>
          <a:endParaRPr lang="en-US"/>
        </a:p>
      </dgm:t>
    </dgm:pt>
    <dgm:pt modelId="{1D2DD778-E792-5840-BEE3-1F7B8FB76F32}" type="sibTrans" cxnId="{B007632C-6FAA-4449-8B93-DA8A7E7759CB}">
      <dgm:prSet/>
      <dgm:spPr/>
      <dgm:t>
        <a:bodyPr/>
        <a:lstStyle/>
        <a:p>
          <a:endParaRPr lang="en-US"/>
        </a:p>
      </dgm:t>
    </dgm:pt>
    <dgm:pt modelId="{62858BC0-3352-EA48-8342-8AA1225961AB}">
      <dgm:prSet phldrT="[Text]"/>
      <dgm:spPr/>
      <dgm:t>
        <a:bodyPr/>
        <a:lstStyle/>
        <a:p>
          <a:endParaRPr lang="en-US" sz="900" dirty="0">
            <a:solidFill>
              <a:schemeClr val="accent2">
                <a:lumMod val="75000"/>
              </a:schemeClr>
            </a:solidFill>
          </a:endParaRPr>
        </a:p>
      </dgm:t>
    </dgm:pt>
    <dgm:pt modelId="{0A14E30E-456D-2F47-B1CC-ECA996555FF4}" type="parTrans" cxnId="{9076A516-FD96-D144-9ADA-DA59F2D50955}">
      <dgm:prSet/>
      <dgm:spPr/>
      <dgm:t>
        <a:bodyPr/>
        <a:lstStyle/>
        <a:p>
          <a:endParaRPr lang="en-US"/>
        </a:p>
      </dgm:t>
    </dgm:pt>
    <dgm:pt modelId="{C7986290-EED8-4345-941B-A087AA46FC5E}" type="sibTrans" cxnId="{9076A516-FD96-D144-9ADA-DA59F2D50955}">
      <dgm:prSet/>
      <dgm:spPr/>
      <dgm:t>
        <a:bodyPr/>
        <a:lstStyle/>
        <a:p>
          <a:endParaRPr lang="en-US"/>
        </a:p>
      </dgm:t>
    </dgm:pt>
    <dgm:pt modelId="{8CFC1086-B50A-EB4B-9B92-04ED361E34A3}">
      <dgm:prSet phldrT="[Text]" custT="1"/>
      <dgm:spPr/>
      <dgm:t>
        <a:bodyPr/>
        <a:lstStyle/>
        <a:p>
          <a:r>
            <a:rPr lang="en-US" sz="1050" dirty="0">
              <a:solidFill>
                <a:schemeClr val="accent2">
                  <a:lumMod val="75000"/>
                </a:schemeClr>
              </a:solidFill>
            </a:rPr>
            <a:t>Women-only gym</a:t>
          </a:r>
        </a:p>
      </dgm:t>
    </dgm:pt>
    <dgm:pt modelId="{9CA271BB-B979-F148-AEC0-9EF7E6171B51}" type="parTrans" cxnId="{6E56C89F-18A9-474C-8556-98287BB6A6B0}">
      <dgm:prSet/>
      <dgm:spPr/>
      <dgm:t>
        <a:bodyPr/>
        <a:lstStyle/>
        <a:p>
          <a:endParaRPr lang="en-US"/>
        </a:p>
      </dgm:t>
    </dgm:pt>
    <dgm:pt modelId="{40864B91-F4C5-F246-BC3F-6F6DF2A8FA74}" type="sibTrans" cxnId="{6E56C89F-18A9-474C-8556-98287BB6A6B0}">
      <dgm:prSet/>
      <dgm:spPr/>
      <dgm:t>
        <a:bodyPr/>
        <a:lstStyle/>
        <a:p>
          <a:endParaRPr lang="en-US"/>
        </a:p>
      </dgm:t>
    </dgm:pt>
    <dgm:pt modelId="{12F796CE-3412-984E-A1FA-A4A464D86160}">
      <dgm:prSet phldrT="[Text]" custT="1"/>
      <dgm:spPr/>
      <dgm:t>
        <a:bodyPr/>
        <a:lstStyle/>
        <a:p>
          <a:r>
            <a:rPr lang="en-US" sz="1050" dirty="0">
              <a:solidFill>
                <a:schemeClr val="accent2">
                  <a:lumMod val="75000"/>
                </a:schemeClr>
              </a:solidFill>
            </a:rPr>
            <a:t>Childcare support</a:t>
          </a:r>
        </a:p>
      </dgm:t>
    </dgm:pt>
    <dgm:pt modelId="{F7B0DB3B-1009-4648-94D9-DCAD248F9147}" type="parTrans" cxnId="{EA55714C-CCDF-F74C-A9EE-C45213CFD380}">
      <dgm:prSet/>
      <dgm:spPr/>
      <dgm:t>
        <a:bodyPr/>
        <a:lstStyle/>
        <a:p>
          <a:endParaRPr lang="en-US"/>
        </a:p>
      </dgm:t>
    </dgm:pt>
    <dgm:pt modelId="{2C13E186-E3DB-054D-8F52-D0FDD994F835}" type="sibTrans" cxnId="{EA55714C-CCDF-F74C-A9EE-C45213CFD380}">
      <dgm:prSet/>
      <dgm:spPr/>
      <dgm:t>
        <a:bodyPr/>
        <a:lstStyle/>
        <a:p>
          <a:endParaRPr lang="en-US"/>
        </a:p>
      </dgm:t>
    </dgm:pt>
    <dgm:pt modelId="{09B8928E-AC81-1A49-AE20-E1B7B4FFC946}">
      <dgm:prSet phldrT="[Text]" custT="1"/>
      <dgm:spPr/>
      <dgm:t>
        <a:bodyPr/>
        <a:lstStyle/>
        <a:p>
          <a:r>
            <a:rPr lang="en-US" sz="1050" dirty="0">
              <a:solidFill>
                <a:schemeClr val="accent2">
                  <a:lumMod val="75000"/>
                </a:schemeClr>
              </a:solidFill>
            </a:rPr>
            <a:t>Better support for mature students</a:t>
          </a:r>
        </a:p>
      </dgm:t>
    </dgm:pt>
    <dgm:pt modelId="{81741D40-C3E5-DB4A-A852-C4CEED9D990A}" type="parTrans" cxnId="{26DDBE55-4991-9044-86FD-2B7815E433A0}">
      <dgm:prSet/>
      <dgm:spPr/>
      <dgm:t>
        <a:bodyPr/>
        <a:lstStyle/>
        <a:p>
          <a:endParaRPr lang="en-US"/>
        </a:p>
      </dgm:t>
    </dgm:pt>
    <dgm:pt modelId="{40581B3C-A6C6-6D4B-85D2-6F1504407ADC}" type="sibTrans" cxnId="{26DDBE55-4991-9044-86FD-2B7815E433A0}">
      <dgm:prSet/>
      <dgm:spPr/>
      <dgm:t>
        <a:bodyPr/>
        <a:lstStyle/>
        <a:p>
          <a:endParaRPr lang="en-US"/>
        </a:p>
      </dgm:t>
    </dgm:pt>
    <dgm:pt modelId="{9FB483B0-59D6-A84B-883F-7802AD369652}">
      <dgm:prSet phldrT="[Text]" custT="1"/>
      <dgm:spPr/>
      <dgm:t>
        <a:bodyPr/>
        <a:lstStyle/>
        <a:p>
          <a:r>
            <a:rPr lang="en-US" sz="1050" dirty="0">
              <a:solidFill>
                <a:schemeClr val="accent2">
                  <a:lumMod val="75000"/>
                </a:schemeClr>
              </a:solidFill>
            </a:rPr>
            <a:t>More help for students with disabilities</a:t>
          </a:r>
        </a:p>
      </dgm:t>
    </dgm:pt>
    <dgm:pt modelId="{3796CD50-60B1-9F4A-B943-E4495D3B993C}" type="parTrans" cxnId="{11E04513-DA0A-BC4B-BE7D-07C0D076C4B9}">
      <dgm:prSet/>
      <dgm:spPr/>
      <dgm:t>
        <a:bodyPr/>
        <a:lstStyle/>
        <a:p>
          <a:endParaRPr lang="en-US"/>
        </a:p>
      </dgm:t>
    </dgm:pt>
    <dgm:pt modelId="{CDE1F4F9-C8E3-914B-AEC4-5A9782E865A1}" type="sibTrans" cxnId="{11E04513-DA0A-BC4B-BE7D-07C0D076C4B9}">
      <dgm:prSet/>
      <dgm:spPr/>
      <dgm:t>
        <a:bodyPr/>
        <a:lstStyle/>
        <a:p>
          <a:endParaRPr lang="en-US"/>
        </a:p>
      </dgm:t>
    </dgm:pt>
    <dgm:pt modelId="{5F1CAC04-6F10-EB43-9C2A-4138A866D070}">
      <dgm:prSet phldrT="[Text]" custT="1"/>
      <dgm:spPr/>
      <dgm:t>
        <a:bodyPr/>
        <a:lstStyle/>
        <a:p>
          <a:r>
            <a:rPr lang="en-US" sz="1050" dirty="0">
              <a:solidFill>
                <a:schemeClr val="accent2">
                  <a:lumMod val="75000"/>
                </a:schemeClr>
              </a:solidFill>
            </a:rPr>
            <a:t>More help for students on placement</a:t>
          </a:r>
        </a:p>
      </dgm:t>
    </dgm:pt>
    <dgm:pt modelId="{29AE3D23-C1F8-B94C-AD8F-90A99CBF57A6}" type="parTrans" cxnId="{95B17736-2965-3145-89E0-39CC28A6CD0C}">
      <dgm:prSet/>
      <dgm:spPr/>
      <dgm:t>
        <a:bodyPr/>
        <a:lstStyle/>
        <a:p>
          <a:endParaRPr lang="en-US"/>
        </a:p>
      </dgm:t>
    </dgm:pt>
    <dgm:pt modelId="{6189E76B-03D7-3242-9A37-A80DD4DC2863}" type="sibTrans" cxnId="{95B17736-2965-3145-89E0-39CC28A6CD0C}">
      <dgm:prSet/>
      <dgm:spPr/>
      <dgm:t>
        <a:bodyPr/>
        <a:lstStyle/>
        <a:p>
          <a:endParaRPr lang="en-US"/>
        </a:p>
      </dgm:t>
    </dgm:pt>
    <dgm:pt modelId="{861F6CF7-C5E3-7D43-AA16-201977ACF4E6}">
      <dgm:prSet phldrT="[Text]" custT="1"/>
      <dgm:spPr/>
      <dgm:t>
        <a:bodyPr/>
        <a:lstStyle/>
        <a:p>
          <a:r>
            <a:rPr lang="en-US" sz="1050" dirty="0">
              <a:solidFill>
                <a:schemeClr val="accent2">
                  <a:lumMod val="75000"/>
                </a:schemeClr>
              </a:solidFill>
            </a:rPr>
            <a:t>Cater to needs of medical students </a:t>
          </a:r>
        </a:p>
      </dgm:t>
    </dgm:pt>
    <dgm:pt modelId="{E869CDD1-25AE-D843-8DD0-60DDFB023866}" type="parTrans" cxnId="{C4577F6B-3030-C94D-8827-D3186EB743CA}">
      <dgm:prSet/>
      <dgm:spPr/>
    </dgm:pt>
    <dgm:pt modelId="{F71BA460-19C6-FC42-B6AB-5E060C125139}" type="sibTrans" cxnId="{C4577F6B-3030-C94D-8827-D3186EB743CA}">
      <dgm:prSet/>
      <dgm:spPr/>
    </dgm:pt>
    <dgm:pt modelId="{0A924F16-7865-6B4F-AF3A-EB7A7A65A569}" type="pres">
      <dgm:prSet presAssocID="{B269F86D-05D6-2D4F-9245-DDD91ADFD495}" presName="Name0" presStyleCnt="0">
        <dgm:presLayoutVars>
          <dgm:dir/>
          <dgm:animLvl val="lvl"/>
          <dgm:resizeHandles val="exact"/>
        </dgm:presLayoutVars>
      </dgm:prSet>
      <dgm:spPr/>
      <dgm:t>
        <a:bodyPr/>
        <a:lstStyle/>
        <a:p>
          <a:endParaRPr lang="en-GB"/>
        </a:p>
      </dgm:t>
    </dgm:pt>
    <dgm:pt modelId="{166F8C96-63C1-9344-97D1-26D2D906E1B2}" type="pres">
      <dgm:prSet presAssocID="{4B38EE85-FFD8-984B-A82D-885A0290F7AA}" presName="linNode" presStyleCnt="0"/>
      <dgm:spPr/>
    </dgm:pt>
    <dgm:pt modelId="{F9E056C0-D629-084C-97B9-A87B387BF572}" type="pres">
      <dgm:prSet presAssocID="{4B38EE85-FFD8-984B-A82D-885A0290F7AA}" presName="parentText" presStyleLbl="node1" presStyleIdx="0" presStyleCnt="3">
        <dgm:presLayoutVars>
          <dgm:chMax val="1"/>
          <dgm:bulletEnabled val="1"/>
        </dgm:presLayoutVars>
      </dgm:prSet>
      <dgm:spPr/>
      <dgm:t>
        <a:bodyPr/>
        <a:lstStyle/>
        <a:p>
          <a:endParaRPr lang="en-GB"/>
        </a:p>
      </dgm:t>
    </dgm:pt>
    <dgm:pt modelId="{5787AA04-4FC3-8A4A-BC80-0B11B0679F07}" type="pres">
      <dgm:prSet presAssocID="{4B38EE85-FFD8-984B-A82D-885A0290F7AA}" presName="descendantText" presStyleLbl="alignAccFollowNode1" presStyleIdx="0" presStyleCnt="3">
        <dgm:presLayoutVars>
          <dgm:bulletEnabled val="1"/>
        </dgm:presLayoutVars>
      </dgm:prSet>
      <dgm:spPr/>
      <dgm:t>
        <a:bodyPr/>
        <a:lstStyle/>
        <a:p>
          <a:endParaRPr lang="en-GB"/>
        </a:p>
      </dgm:t>
    </dgm:pt>
    <dgm:pt modelId="{8B05CAC5-620F-9445-B243-CA1C3F59F8D6}" type="pres">
      <dgm:prSet presAssocID="{A7474D2C-DEE3-7D44-B0CD-4E0B26B18F4C}" presName="sp" presStyleCnt="0"/>
      <dgm:spPr/>
    </dgm:pt>
    <dgm:pt modelId="{9B2FCE1F-755B-4E43-844A-632F1C6F9052}" type="pres">
      <dgm:prSet presAssocID="{E02658F7-332F-3549-89D0-D9A332E76130}" presName="linNode" presStyleCnt="0"/>
      <dgm:spPr/>
    </dgm:pt>
    <dgm:pt modelId="{6F6A2968-FAA6-3946-8607-DB3BC2771BD2}" type="pres">
      <dgm:prSet presAssocID="{E02658F7-332F-3549-89D0-D9A332E76130}" presName="parentText" presStyleLbl="node1" presStyleIdx="1" presStyleCnt="3">
        <dgm:presLayoutVars>
          <dgm:chMax val="1"/>
          <dgm:bulletEnabled val="1"/>
        </dgm:presLayoutVars>
      </dgm:prSet>
      <dgm:spPr/>
      <dgm:t>
        <a:bodyPr/>
        <a:lstStyle/>
        <a:p>
          <a:endParaRPr lang="en-GB"/>
        </a:p>
      </dgm:t>
    </dgm:pt>
    <dgm:pt modelId="{B6A65CD1-EAE1-E648-9719-3161182857CE}" type="pres">
      <dgm:prSet presAssocID="{E02658F7-332F-3549-89D0-D9A332E76130}" presName="descendantText" presStyleLbl="alignAccFollowNode1" presStyleIdx="1" presStyleCnt="3" custScaleY="120004">
        <dgm:presLayoutVars>
          <dgm:bulletEnabled val="1"/>
        </dgm:presLayoutVars>
      </dgm:prSet>
      <dgm:spPr/>
      <dgm:t>
        <a:bodyPr/>
        <a:lstStyle/>
        <a:p>
          <a:endParaRPr lang="en-GB"/>
        </a:p>
      </dgm:t>
    </dgm:pt>
    <dgm:pt modelId="{56EDC183-1572-5143-B80D-A5BA6E0AA9E6}" type="pres">
      <dgm:prSet presAssocID="{8EAC2260-27E8-964F-B33F-6E96B354E20F}" presName="sp" presStyleCnt="0"/>
      <dgm:spPr/>
    </dgm:pt>
    <dgm:pt modelId="{E7169B90-CA78-9043-BF2B-544CBCC9A183}" type="pres">
      <dgm:prSet presAssocID="{16A419E5-1BE6-A54B-962B-CCF22FDAC148}" presName="linNode" presStyleCnt="0"/>
      <dgm:spPr/>
    </dgm:pt>
    <dgm:pt modelId="{6BA36DA7-D4C0-3A4E-A260-A46BCCC7C8BE}" type="pres">
      <dgm:prSet presAssocID="{16A419E5-1BE6-A54B-962B-CCF22FDAC148}" presName="parentText" presStyleLbl="node1" presStyleIdx="2" presStyleCnt="3">
        <dgm:presLayoutVars>
          <dgm:chMax val="1"/>
          <dgm:bulletEnabled val="1"/>
        </dgm:presLayoutVars>
      </dgm:prSet>
      <dgm:spPr/>
      <dgm:t>
        <a:bodyPr/>
        <a:lstStyle/>
        <a:p>
          <a:endParaRPr lang="en-GB"/>
        </a:p>
      </dgm:t>
    </dgm:pt>
    <dgm:pt modelId="{1D481575-6C43-2744-A986-C0261D725763}" type="pres">
      <dgm:prSet presAssocID="{16A419E5-1BE6-A54B-962B-CCF22FDAC148}" presName="descendantText" presStyleLbl="alignAccFollowNode1" presStyleIdx="2" presStyleCnt="3">
        <dgm:presLayoutVars>
          <dgm:bulletEnabled val="1"/>
        </dgm:presLayoutVars>
      </dgm:prSet>
      <dgm:spPr/>
      <dgm:t>
        <a:bodyPr/>
        <a:lstStyle/>
        <a:p>
          <a:endParaRPr lang="en-GB"/>
        </a:p>
      </dgm:t>
    </dgm:pt>
  </dgm:ptLst>
  <dgm:cxnLst>
    <dgm:cxn modelId="{AA49192A-D9DC-8B46-9099-6177499B0114}" srcId="{B269F86D-05D6-2D4F-9245-DDD91ADFD495}" destId="{E02658F7-332F-3549-89D0-D9A332E76130}" srcOrd="1" destOrd="0" parTransId="{0C95F252-758B-124F-9D18-3C08694D4BEA}" sibTransId="{8EAC2260-27E8-964F-B33F-6E96B354E20F}"/>
    <dgm:cxn modelId="{F2F00EDF-C86A-6A48-BCAE-70EF85AEDD54}" type="presOf" srcId="{5830E015-C840-E141-A1C5-5527F2928A64}" destId="{B6A65CD1-EAE1-E648-9719-3161182857CE}" srcOrd="0" destOrd="2" presId="urn:microsoft.com/office/officeart/2005/8/layout/vList5"/>
    <dgm:cxn modelId="{9AD4D47D-2F76-7044-BA09-699002DAABAC}" type="presOf" srcId="{12F796CE-3412-984E-A1FA-A4A464D86160}" destId="{1D481575-6C43-2744-A986-C0261D725763}" srcOrd="0" destOrd="2" presId="urn:microsoft.com/office/officeart/2005/8/layout/vList5"/>
    <dgm:cxn modelId="{7E0559A8-072A-2F4D-A7EF-7BC74A092002}" srcId="{E02658F7-332F-3549-89D0-D9A332E76130}" destId="{CF358720-2D5F-7743-8791-9B83FA5F447B}" srcOrd="1" destOrd="0" parTransId="{D41D6433-14FD-2647-B171-FDB16318D9F8}" sibTransId="{F6FEE591-80BB-6E4F-8BD1-92616D597DC6}"/>
    <dgm:cxn modelId="{EA55714C-CCDF-F74C-A9EE-C45213CFD380}" srcId="{16A419E5-1BE6-A54B-962B-CCF22FDAC148}" destId="{12F796CE-3412-984E-A1FA-A4A464D86160}" srcOrd="2" destOrd="0" parTransId="{F7B0DB3B-1009-4648-94D9-DCAD248F9147}" sibTransId="{2C13E186-E3DB-054D-8F52-D0FDD994F835}"/>
    <dgm:cxn modelId="{19589219-71CB-7F4E-94DE-2023BF19183F}" type="presOf" srcId="{62858BC0-3352-EA48-8342-8AA1225961AB}" destId="{1D481575-6C43-2744-A986-C0261D725763}" srcOrd="0" destOrd="7" presId="urn:microsoft.com/office/officeart/2005/8/layout/vList5"/>
    <dgm:cxn modelId="{BE98EC74-979B-2443-9763-1CF537802C70}" srcId="{16A419E5-1BE6-A54B-962B-CCF22FDAC148}" destId="{9A79049F-7FBA-3E4E-974C-73F4EA537375}" srcOrd="0" destOrd="0" parTransId="{27B9F8B6-460E-7F4C-A59B-AFDB7C79978E}" sibTransId="{1B45D5B3-6620-E04F-B28E-607EA55E06E7}"/>
    <dgm:cxn modelId="{B007632C-6FAA-4449-8B93-DA8A7E7759CB}" srcId="{E02658F7-332F-3549-89D0-D9A332E76130}" destId="{9FB32F62-236A-AB46-85CB-B453CC3E17FB}" srcOrd="3" destOrd="0" parTransId="{17AD32E0-D578-7C4A-A0D1-3F23057A89AE}" sibTransId="{1D2DD778-E792-5840-BEE3-1F7B8FB76F32}"/>
    <dgm:cxn modelId="{8FF5B434-E83E-C047-80A3-F5D2FD07D11D}" srcId="{E02658F7-332F-3549-89D0-D9A332E76130}" destId="{786F2F9D-4FD4-6845-B75E-7D1D51F5DD25}" srcOrd="4" destOrd="0" parTransId="{66D5CA3C-FEEF-7140-852F-D0B2AAABF1A3}" sibTransId="{30E007AF-2AED-BF49-A97B-B78DABE58241}"/>
    <dgm:cxn modelId="{D58295F0-FC48-C84F-BA1B-BF431BA1E1BB}" type="presOf" srcId="{16A419E5-1BE6-A54B-962B-CCF22FDAC148}" destId="{6BA36DA7-D4C0-3A4E-A260-A46BCCC7C8BE}" srcOrd="0" destOrd="0" presId="urn:microsoft.com/office/officeart/2005/8/layout/vList5"/>
    <dgm:cxn modelId="{DE56CEEC-AE49-504B-A2F5-401C5022D208}" type="presOf" srcId="{BD630DB8-A106-7447-87B1-C7148A160BB0}" destId="{5787AA04-4FC3-8A4A-BC80-0B11B0679F07}" srcOrd="0" destOrd="0" presId="urn:microsoft.com/office/officeart/2005/8/layout/vList5"/>
    <dgm:cxn modelId="{1206DFB7-160B-3644-86E4-E3417D2153E6}" type="presOf" srcId="{CF358720-2D5F-7743-8791-9B83FA5F447B}" destId="{B6A65CD1-EAE1-E648-9719-3161182857CE}" srcOrd="0" destOrd="1" presId="urn:microsoft.com/office/officeart/2005/8/layout/vList5"/>
    <dgm:cxn modelId="{3BE0BAB7-55CF-1F41-AAF6-8E9CE1D7EFE6}" srcId="{B269F86D-05D6-2D4F-9245-DDD91ADFD495}" destId="{4B38EE85-FFD8-984B-A82D-885A0290F7AA}" srcOrd="0" destOrd="0" parTransId="{5B1E1DBF-5008-A541-8205-3C65C76F792A}" sibTransId="{A7474D2C-DEE3-7D44-B0CD-4E0B26B18F4C}"/>
    <dgm:cxn modelId="{405F025B-C5A5-344D-978A-E95767E1A234}" srcId="{E02658F7-332F-3549-89D0-D9A332E76130}" destId="{225D091D-E68F-8A42-8139-A71391D00868}" srcOrd="0" destOrd="0" parTransId="{3F0381CF-1B67-174C-86AD-042AEEAE19D7}" sibTransId="{8A3C7013-653E-0E47-99B5-F271E1F78325}"/>
    <dgm:cxn modelId="{11E04513-DA0A-BC4B-BE7D-07C0D076C4B9}" srcId="{16A419E5-1BE6-A54B-962B-CCF22FDAC148}" destId="{9FB483B0-59D6-A84B-883F-7802AD369652}" srcOrd="4" destOrd="0" parTransId="{3796CD50-60B1-9F4A-B943-E4495D3B993C}" sibTransId="{CDE1F4F9-C8E3-914B-AEC4-5A9782E865A1}"/>
    <dgm:cxn modelId="{CA67DC34-20C2-E346-AE6F-4CA8A70D0EF8}" type="presOf" srcId="{B269F86D-05D6-2D4F-9245-DDD91ADFD495}" destId="{0A924F16-7865-6B4F-AF3A-EB7A7A65A569}" srcOrd="0" destOrd="0" presId="urn:microsoft.com/office/officeart/2005/8/layout/vList5"/>
    <dgm:cxn modelId="{93C75137-9052-2A43-AD98-8FACD86E6C49}" srcId="{E02658F7-332F-3549-89D0-D9A332E76130}" destId="{5830E015-C840-E141-A1C5-5527F2928A64}" srcOrd="2" destOrd="0" parTransId="{29FE5011-1DE2-E048-8916-3BB1B7050803}" sibTransId="{6C262F25-0FAD-5C4E-A4FF-C98C6038F17F}"/>
    <dgm:cxn modelId="{3ADB9825-7D4C-0B4E-A045-321FA88ED403}" type="presOf" srcId="{225D091D-E68F-8A42-8139-A71391D00868}" destId="{B6A65CD1-EAE1-E648-9719-3161182857CE}" srcOrd="0" destOrd="0" presId="urn:microsoft.com/office/officeart/2005/8/layout/vList5"/>
    <dgm:cxn modelId="{738A878E-4CDF-A54D-9F8C-8F02C01AC359}" srcId="{4B38EE85-FFD8-984B-A82D-885A0290F7AA}" destId="{6377158E-C786-D54C-BD94-2C9602D2AD15}" srcOrd="1" destOrd="0" parTransId="{A793B524-9316-BF44-8070-E092667BBEC3}" sibTransId="{7A304469-07D7-1D44-ACA2-DF75B71BE163}"/>
    <dgm:cxn modelId="{E03A8249-36B3-7940-86C2-1637ADB4A396}" type="presOf" srcId="{E836A3E9-2F51-5240-B959-FD92E582C8EB}" destId="{5787AA04-4FC3-8A4A-BC80-0B11B0679F07}" srcOrd="0" destOrd="2" presId="urn:microsoft.com/office/officeart/2005/8/layout/vList5"/>
    <dgm:cxn modelId="{85C04420-ED41-184A-8BF2-242B7D231546}" type="presOf" srcId="{09B8928E-AC81-1A49-AE20-E1B7B4FFC946}" destId="{1D481575-6C43-2744-A986-C0261D725763}" srcOrd="0" destOrd="3" presId="urn:microsoft.com/office/officeart/2005/8/layout/vList5"/>
    <dgm:cxn modelId="{C30F46D9-71A6-9E43-932D-2E8092772CF3}" type="presOf" srcId="{786F2F9D-4FD4-6845-B75E-7D1D51F5DD25}" destId="{B6A65CD1-EAE1-E648-9719-3161182857CE}" srcOrd="0" destOrd="4" presId="urn:microsoft.com/office/officeart/2005/8/layout/vList5"/>
    <dgm:cxn modelId="{6E56C89F-18A9-474C-8556-98287BB6A6B0}" srcId="{16A419E5-1BE6-A54B-962B-CCF22FDAC148}" destId="{8CFC1086-B50A-EB4B-9B92-04ED361E34A3}" srcOrd="1" destOrd="0" parTransId="{9CA271BB-B979-F148-AEC0-9EF7E6171B51}" sibTransId="{40864B91-F4C5-F246-BC3F-6F6DF2A8FA74}"/>
    <dgm:cxn modelId="{C0B11CF4-DB97-9744-9EF9-1C8825ACC74D}" srcId="{4B38EE85-FFD8-984B-A82D-885A0290F7AA}" destId="{A1A092C5-D084-B646-99FC-E831865CFBEB}" srcOrd="3" destOrd="0" parTransId="{9AD229E1-96C2-584A-B257-B7063EAB3E66}" sibTransId="{6F986463-D30A-6843-9DBA-3DD7B3ABD8F5}"/>
    <dgm:cxn modelId="{93129DD2-CF6B-3B41-AABD-A772956EB9EF}" srcId="{B269F86D-05D6-2D4F-9245-DDD91ADFD495}" destId="{16A419E5-1BE6-A54B-962B-CCF22FDAC148}" srcOrd="2" destOrd="0" parTransId="{D3CCB3C4-5805-E646-A4DB-8C18FD2AE281}" sibTransId="{069BBBBD-EE5E-7946-8675-3AFA931F1DCD}"/>
    <dgm:cxn modelId="{9D44CAF9-FC5D-F64C-83E8-5ED5E69AA157}" type="presOf" srcId="{9A79049F-7FBA-3E4E-974C-73F4EA537375}" destId="{1D481575-6C43-2744-A986-C0261D725763}" srcOrd="0" destOrd="0" presId="urn:microsoft.com/office/officeart/2005/8/layout/vList5"/>
    <dgm:cxn modelId="{9076A516-FD96-D144-9ADA-DA59F2D50955}" srcId="{16A419E5-1BE6-A54B-962B-CCF22FDAC148}" destId="{62858BC0-3352-EA48-8342-8AA1225961AB}" srcOrd="7" destOrd="0" parTransId="{0A14E30E-456D-2F47-B1CC-ECA996555FF4}" sibTransId="{C7986290-EED8-4345-941B-A087AA46FC5E}"/>
    <dgm:cxn modelId="{254C098B-23E7-D04F-9268-A7F01C8DF1F5}" type="presOf" srcId="{5F1CAC04-6F10-EB43-9C2A-4138A866D070}" destId="{1D481575-6C43-2744-A986-C0261D725763}" srcOrd="0" destOrd="5" presId="urn:microsoft.com/office/officeart/2005/8/layout/vList5"/>
    <dgm:cxn modelId="{2D32FC2F-7981-CC41-82F6-4DA46F2C0A72}" srcId="{4B38EE85-FFD8-984B-A82D-885A0290F7AA}" destId="{E836A3E9-2F51-5240-B959-FD92E582C8EB}" srcOrd="2" destOrd="0" parTransId="{42D7F431-4036-C74C-8BDB-2C786066F641}" sibTransId="{4D7FF178-8004-A944-A852-4C58D53C0016}"/>
    <dgm:cxn modelId="{C4577F6B-3030-C94D-8827-D3186EB743CA}" srcId="{16A419E5-1BE6-A54B-962B-CCF22FDAC148}" destId="{861F6CF7-C5E3-7D43-AA16-201977ACF4E6}" srcOrd="6" destOrd="0" parTransId="{E869CDD1-25AE-D843-8DD0-60DDFB023866}" sibTransId="{F71BA460-19C6-FC42-B6AB-5E060C125139}"/>
    <dgm:cxn modelId="{95B17736-2965-3145-89E0-39CC28A6CD0C}" srcId="{16A419E5-1BE6-A54B-962B-CCF22FDAC148}" destId="{5F1CAC04-6F10-EB43-9C2A-4138A866D070}" srcOrd="5" destOrd="0" parTransId="{29AE3D23-C1F8-B94C-AD8F-90A99CBF57A6}" sibTransId="{6189E76B-03D7-3242-9A37-A80DD4DC2863}"/>
    <dgm:cxn modelId="{3012A2F0-F08B-EF4A-8F23-DD501714C15F}" type="presOf" srcId="{A1A092C5-D084-B646-99FC-E831865CFBEB}" destId="{5787AA04-4FC3-8A4A-BC80-0B11B0679F07}" srcOrd="0" destOrd="3" presId="urn:microsoft.com/office/officeart/2005/8/layout/vList5"/>
    <dgm:cxn modelId="{D40BC182-018F-614A-879E-ECC6687291BC}" type="presOf" srcId="{8CFC1086-B50A-EB4B-9B92-04ED361E34A3}" destId="{1D481575-6C43-2744-A986-C0261D725763}" srcOrd="0" destOrd="1" presId="urn:microsoft.com/office/officeart/2005/8/layout/vList5"/>
    <dgm:cxn modelId="{6B868838-3210-1748-89D9-A6ECBE92EF3F}" srcId="{4B38EE85-FFD8-984B-A82D-885A0290F7AA}" destId="{BD630DB8-A106-7447-87B1-C7148A160BB0}" srcOrd="0" destOrd="0" parTransId="{298D7283-DF75-E043-8EC3-C33774363663}" sibTransId="{9105565E-417D-ED43-906C-98C7203F2281}"/>
    <dgm:cxn modelId="{31BA7BE8-4AB5-6648-90A3-CF69C4E2EF03}" type="presOf" srcId="{861F6CF7-C5E3-7D43-AA16-201977ACF4E6}" destId="{1D481575-6C43-2744-A986-C0261D725763}" srcOrd="0" destOrd="6" presId="urn:microsoft.com/office/officeart/2005/8/layout/vList5"/>
    <dgm:cxn modelId="{F84A98F1-403E-BC4E-AA4A-F3AB4FFA7C5C}" type="presOf" srcId="{9FB483B0-59D6-A84B-883F-7802AD369652}" destId="{1D481575-6C43-2744-A986-C0261D725763}" srcOrd="0" destOrd="4" presId="urn:microsoft.com/office/officeart/2005/8/layout/vList5"/>
    <dgm:cxn modelId="{EF17D194-824E-A742-8E08-73F80A91BCC0}" type="presOf" srcId="{9FB32F62-236A-AB46-85CB-B453CC3E17FB}" destId="{B6A65CD1-EAE1-E648-9719-3161182857CE}" srcOrd="0" destOrd="3" presId="urn:microsoft.com/office/officeart/2005/8/layout/vList5"/>
    <dgm:cxn modelId="{673434A0-FD6B-2A4C-9252-0AF3FCE59FF1}" type="presOf" srcId="{6377158E-C786-D54C-BD94-2C9602D2AD15}" destId="{5787AA04-4FC3-8A4A-BC80-0B11B0679F07}" srcOrd="0" destOrd="1" presId="urn:microsoft.com/office/officeart/2005/8/layout/vList5"/>
    <dgm:cxn modelId="{26DDBE55-4991-9044-86FD-2B7815E433A0}" srcId="{16A419E5-1BE6-A54B-962B-CCF22FDAC148}" destId="{09B8928E-AC81-1A49-AE20-E1B7B4FFC946}" srcOrd="3" destOrd="0" parTransId="{81741D40-C3E5-DB4A-A852-C4CEED9D990A}" sibTransId="{40581B3C-A6C6-6D4B-85D2-6F1504407ADC}"/>
    <dgm:cxn modelId="{B7A17175-01B0-9449-A593-DA7563E7477D}" type="presOf" srcId="{E02658F7-332F-3549-89D0-D9A332E76130}" destId="{6F6A2968-FAA6-3946-8607-DB3BC2771BD2}" srcOrd="0" destOrd="0" presId="urn:microsoft.com/office/officeart/2005/8/layout/vList5"/>
    <dgm:cxn modelId="{0505B2FD-DF32-7941-BCC8-C22F1E225E8C}" type="presOf" srcId="{4B38EE85-FFD8-984B-A82D-885A0290F7AA}" destId="{F9E056C0-D629-084C-97B9-A87B387BF572}" srcOrd="0" destOrd="0" presId="urn:microsoft.com/office/officeart/2005/8/layout/vList5"/>
    <dgm:cxn modelId="{5442CDB9-FA14-6B46-A482-022EE05670F4}" type="presParOf" srcId="{0A924F16-7865-6B4F-AF3A-EB7A7A65A569}" destId="{166F8C96-63C1-9344-97D1-26D2D906E1B2}" srcOrd="0" destOrd="0" presId="urn:microsoft.com/office/officeart/2005/8/layout/vList5"/>
    <dgm:cxn modelId="{2097518E-1873-A647-A74B-D15CEC1D2CE1}" type="presParOf" srcId="{166F8C96-63C1-9344-97D1-26D2D906E1B2}" destId="{F9E056C0-D629-084C-97B9-A87B387BF572}" srcOrd="0" destOrd="0" presId="urn:microsoft.com/office/officeart/2005/8/layout/vList5"/>
    <dgm:cxn modelId="{4CDB4760-6EC1-2949-B8C3-FBE1967C0B33}" type="presParOf" srcId="{166F8C96-63C1-9344-97D1-26D2D906E1B2}" destId="{5787AA04-4FC3-8A4A-BC80-0B11B0679F07}" srcOrd="1" destOrd="0" presId="urn:microsoft.com/office/officeart/2005/8/layout/vList5"/>
    <dgm:cxn modelId="{9B4DF669-2C4A-6E4D-9D87-02C2995E542A}" type="presParOf" srcId="{0A924F16-7865-6B4F-AF3A-EB7A7A65A569}" destId="{8B05CAC5-620F-9445-B243-CA1C3F59F8D6}" srcOrd="1" destOrd="0" presId="urn:microsoft.com/office/officeart/2005/8/layout/vList5"/>
    <dgm:cxn modelId="{5B9C4EE6-C6CD-B645-8CDE-23F7B4D0213B}" type="presParOf" srcId="{0A924F16-7865-6B4F-AF3A-EB7A7A65A569}" destId="{9B2FCE1F-755B-4E43-844A-632F1C6F9052}" srcOrd="2" destOrd="0" presId="urn:microsoft.com/office/officeart/2005/8/layout/vList5"/>
    <dgm:cxn modelId="{0A071E7E-3C85-0843-A90C-A072CF2A589A}" type="presParOf" srcId="{9B2FCE1F-755B-4E43-844A-632F1C6F9052}" destId="{6F6A2968-FAA6-3946-8607-DB3BC2771BD2}" srcOrd="0" destOrd="0" presId="urn:microsoft.com/office/officeart/2005/8/layout/vList5"/>
    <dgm:cxn modelId="{4FACF3CE-EC4A-AF43-904F-49DAC8A442A8}" type="presParOf" srcId="{9B2FCE1F-755B-4E43-844A-632F1C6F9052}" destId="{B6A65CD1-EAE1-E648-9719-3161182857CE}" srcOrd="1" destOrd="0" presId="urn:microsoft.com/office/officeart/2005/8/layout/vList5"/>
    <dgm:cxn modelId="{8779D4D9-5ABF-9B48-8DF3-73E45F0B6E29}" type="presParOf" srcId="{0A924F16-7865-6B4F-AF3A-EB7A7A65A569}" destId="{56EDC183-1572-5143-B80D-A5BA6E0AA9E6}" srcOrd="3" destOrd="0" presId="urn:microsoft.com/office/officeart/2005/8/layout/vList5"/>
    <dgm:cxn modelId="{CE4AC945-9AFF-7846-8CDE-C61A809CAA32}" type="presParOf" srcId="{0A924F16-7865-6B4F-AF3A-EB7A7A65A569}" destId="{E7169B90-CA78-9043-BF2B-544CBCC9A183}" srcOrd="4" destOrd="0" presId="urn:microsoft.com/office/officeart/2005/8/layout/vList5"/>
    <dgm:cxn modelId="{0C613E3E-10FE-F749-9BAA-F883D93FBAAF}" type="presParOf" srcId="{E7169B90-CA78-9043-BF2B-544CBCC9A183}" destId="{6BA36DA7-D4C0-3A4E-A260-A46BCCC7C8BE}" srcOrd="0" destOrd="0" presId="urn:microsoft.com/office/officeart/2005/8/layout/vList5"/>
    <dgm:cxn modelId="{D56EE2D2-082E-CD4B-9BAB-0DA6CFE91A05}" type="presParOf" srcId="{E7169B90-CA78-9043-BF2B-544CBCC9A183}" destId="{1D481575-6C43-2744-A986-C0261D72576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71CC2-91EF-8A48-B246-16D85A016F28}">
      <dsp:nvSpPr>
        <dsp:cNvPr id="0" name=""/>
        <dsp:cNvSpPr/>
      </dsp:nvSpPr>
      <dsp:spPr>
        <a:xfrm>
          <a:off x="2327851" y="0"/>
          <a:ext cx="5232457" cy="4114800"/>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kern="1200" dirty="0">
              <a:solidFill>
                <a:schemeClr val="accent2">
                  <a:lumMod val="75000"/>
                </a:schemeClr>
              </a:solidFill>
            </a:rPr>
            <a:t>More quieter spaces</a:t>
          </a:r>
        </a:p>
        <a:p>
          <a:pPr marL="228600" lvl="1" indent="-228600" algn="l" defTabSz="933450">
            <a:lnSpc>
              <a:spcPct val="90000"/>
            </a:lnSpc>
            <a:spcBef>
              <a:spcPct val="0"/>
            </a:spcBef>
            <a:spcAft>
              <a:spcPct val="15000"/>
            </a:spcAft>
            <a:buChar char="••"/>
          </a:pPr>
          <a:r>
            <a:rPr lang="en-US" sz="2100" kern="1200" dirty="0">
              <a:solidFill>
                <a:schemeClr val="accent2">
                  <a:lumMod val="75000"/>
                </a:schemeClr>
              </a:solidFill>
            </a:rPr>
            <a:t>More outdoor seating areas</a:t>
          </a:r>
        </a:p>
        <a:p>
          <a:pPr marL="228600" lvl="1" indent="-228600" algn="l" defTabSz="933450">
            <a:lnSpc>
              <a:spcPct val="90000"/>
            </a:lnSpc>
            <a:spcBef>
              <a:spcPct val="0"/>
            </a:spcBef>
            <a:spcAft>
              <a:spcPct val="15000"/>
            </a:spcAft>
            <a:buChar char="••"/>
          </a:pPr>
          <a:r>
            <a:rPr lang="en-US" sz="2100" kern="1200" dirty="0" err="1">
              <a:solidFill>
                <a:schemeClr val="accent2">
                  <a:lumMod val="75000"/>
                </a:schemeClr>
              </a:solidFill>
            </a:rPr>
            <a:t>Cosier</a:t>
          </a:r>
          <a:r>
            <a:rPr lang="en-US" sz="2100" kern="1200" dirty="0">
              <a:solidFill>
                <a:schemeClr val="accent2">
                  <a:lumMod val="75000"/>
                </a:schemeClr>
              </a:solidFill>
            </a:rPr>
            <a:t> spaces</a:t>
          </a:r>
        </a:p>
        <a:p>
          <a:pPr marL="228600" lvl="1" indent="-228600" algn="l" defTabSz="933450">
            <a:lnSpc>
              <a:spcPct val="90000"/>
            </a:lnSpc>
            <a:spcBef>
              <a:spcPct val="0"/>
            </a:spcBef>
            <a:spcAft>
              <a:spcPct val="15000"/>
            </a:spcAft>
            <a:buChar char="••"/>
          </a:pPr>
          <a:r>
            <a:rPr lang="en-US" sz="2100" kern="1200" dirty="0">
              <a:solidFill>
                <a:schemeClr val="accent2">
                  <a:lumMod val="75000"/>
                </a:schemeClr>
              </a:solidFill>
            </a:rPr>
            <a:t>More spaces for meetings</a:t>
          </a:r>
        </a:p>
        <a:p>
          <a:pPr marL="228600" lvl="1" indent="-228600" algn="l" defTabSz="933450">
            <a:lnSpc>
              <a:spcPct val="90000"/>
            </a:lnSpc>
            <a:spcBef>
              <a:spcPct val="0"/>
            </a:spcBef>
            <a:spcAft>
              <a:spcPct val="15000"/>
            </a:spcAft>
            <a:buChar char="••"/>
          </a:pPr>
          <a:r>
            <a:rPr lang="en-US" sz="2100" kern="1200" dirty="0">
              <a:solidFill>
                <a:schemeClr val="accent2">
                  <a:lumMod val="75000"/>
                </a:schemeClr>
              </a:solidFill>
            </a:rPr>
            <a:t>More group areas</a:t>
          </a:r>
        </a:p>
        <a:p>
          <a:pPr marL="228600" lvl="1" indent="-228600" algn="l" defTabSz="933450">
            <a:lnSpc>
              <a:spcPct val="90000"/>
            </a:lnSpc>
            <a:spcBef>
              <a:spcPct val="0"/>
            </a:spcBef>
            <a:spcAft>
              <a:spcPct val="15000"/>
            </a:spcAft>
            <a:buChar char="••"/>
          </a:pPr>
          <a:r>
            <a:rPr lang="en-US" sz="2100" kern="1200" dirty="0">
              <a:solidFill>
                <a:schemeClr val="accent2">
                  <a:lumMod val="75000"/>
                </a:schemeClr>
              </a:solidFill>
            </a:rPr>
            <a:t>More private spaces </a:t>
          </a:r>
        </a:p>
        <a:p>
          <a:pPr marL="228600" lvl="1" indent="-228600" algn="l" defTabSz="933450">
            <a:lnSpc>
              <a:spcPct val="90000"/>
            </a:lnSpc>
            <a:spcBef>
              <a:spcPct val="0"/>
            </a:spcBef>
            <a:spcAft>
              <a:spcPct val="15000"/>
            </a:spcAft>
            <a:buChar char="••"/>
          </a:pPr>
          <a:r>
            <a:rPr lang="en-US" sz="2100" kern="1200" dirty="0">
              <a:solidFill>
                <a:schemeClr val="accent2">
                  <a:lumMod val="75000"/>
                </a:schemeClr>
              </a:solidFill>
            </a:rPr>
            <a:t>More spaces suiting different needs, e.g. Muslim females</a:t>
          </a:r>
        </a:p>
        <a:p>
          <a:pPr marL="228600" lvl="1" indent="-228600" algn="l" defTabSz="933450">
            <a:lnSpc>
              <a:spcPct val="90000"/>
            </a:lnSpc>
            <a:spcBef>
              <a:spcPct val="0"/>
            </a:spcBef>
            <a:spcAft>
              <a:spcPct val="15000"/>
            </a:spcAft>
            <a:buChar char="••"/>
          </a:pPr>
          <a:endParaRPr lang="en-US" sz="2100" kern="1200" dirty="0"/>
        </a:p>
      </dsp:txBody>
      <dsp:txXfrm>
        <a:off x="2327851" y="514350"/>
        <a:ext cx="3689407" cy="3086100"/>
      </dsp:txXfrm>
    </dsp:sp>
    <dsp:sp modelId="{E827FB0C-44A9-7747-982D-AE99A11B4E18}">
      <dsp:nvSpPr>
        <dsp:cNvPr id="0" name=""/>
        <dsp:cNvSpPr/>
      </dsp:nvSpPr>
      <dsp:spPr>
        <a:xfrm>
          <a:off x="530" y="0"/>
          <a:ext cx="2327321" cy="4114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n-US" sz="4800" kern="1200" dirty="0"/>
            <a:t>Use of Space</a:t>
          </a:r>
        </a:p>
      </dsp:txBody>
      <dsp:txXfrm>
        <a:off x="114140" y="113610"/>
        <a:ext cx="2100101" cy="388758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7AA04-4FC3-8A4A-BC80-0B11B0679F07}">
      <dsp:nvSpPr>
        <dsp:cNvPr id="0" name=""/>
        <dsp:cNvSpPr/>
      </dsp:nvSpPr>
      <dsp:spPr>
        <a:xfrm rot="5400000">
          <a:off x="4630800" y="-1666650"/>
          <a:ext cx="1308862" cy="4974336"/>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Careers advice</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Credits for volunteering</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More part time work opportunities</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More information about non-SU jobs for students</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Help with start-ups/ entrepreneurship </a:t>
          </a:r>
        </a:p>
      </dsp:txBody>
      <dsp:txXfrm rot="-5400000">
        <a:off x="2798064" y="229979"/>
        <a:ext cx="4910443" cy="1181076"/>
      </dsp:txXfrm>
    </dsp:sp>
    <dsp:sp modelId="{F9E056C0-D629-084C-97B9-A87B387BF572}">
      <dsp:nvSpPr>
        <dsp:cNvPr id="0" name=""/>
        <dsp:cNvSpPr/>
      </dsp:nvSpPr>
      <dsp:spPr>
        <a:xfrm>
          <a:off x="0" y="2478"/>
          <a:ext cx="2798064" cy="163607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a:t>Employability / careers</a:t>
          </a:r>
        </a:p>
      </dsp:txBody>
      <dsp:txXfrm>
        <a:off x="79867" y="82345"/>
        <a:ext cx="2638330" cy="1476344"/>
      </dsp:txXfrm>
    </dsp:sp>
    <dsp:sp modelId="{B6A65CD1-EAE1-E648-9719-3161182857CE}">
      <dsp:nvSpPr>
        <dsp:cNvPr id="0" name=""/>
        <dsp:cNvSpPr/>
      </dsp:nvSpPr>
      <dsp:spPr>
        <a:xfrm rot="5400000">
          <a:off x="4630800" y="51231"/>
          <a:ext cx="1308862" cy="4974336"/>
        </a:xfrm>
        <a:prstGeom prst="round2SameRect">
          <a:avLst/>
        </a:prstGeom>
        <a:solidFill>
          <a:schemeClr val="accent5">
            <a:tint val="40000"/>
            <a:alpha val="90000"/>
            <a:hueOff val="1622542"/>
            <a:satOff val="-11507"/>
            <a:lumOff val="-6548"/>
            <a:alphaOff val="0"/>
          </a:schemeClr>
        </a:solidFill>
        <a:ln w="25400" cap="flat" cmpd="sng" algn="ctr">
          <a:solidFill>
            <a:schemeClr val="accent5">
              <a:tint val="40000"/>
              <a:alpha val="90000"/>
              <a:hueOff val="1622542"/>
              <a:satOff val="-11507"/>
              <a:lumOff val="-65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Course specific activities</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Activities and celebrations for different ethnic groups</a:t>
          </a:r>
        </a:p>
        <a:p>
          <a:pPr marL="114300" lvl="1" indent="-114300" algn="l" defTabSz="533400">
            <a:lnSpc>
              <a:spcPct val="90000"/>
            </a:lnSpc>
            <a:spcBef>
              <a:spcPct val="0"/>
            </a:spcBef>
            <a:spcAft>
              <a:spcPct val="15000"/>
            </a:spcAft>
            <a:buChar char="••"/>
          </a:pPr>
          <a:r>
            <a:rPr lang="en-US" sz="1200" kern="1200" dirty="0" err="1">
              <a:solidFill>
                <a:schemeClr val="accent2">
                  <a:lumMod val="75000"/>
                </a:schemeClr>
              </a:solidFill>
            </a:rPr>
            <a:t>Publicise</a:t>
          </a:r>
          <a:r>
            <a:rPr lang="en-US" sz="1200" kern="1200" dirty="0">
              <a:solidFill>
                <a:schemeClr val="accent2">
                  <a:lumMod val="75000"/>
                </a:schemeClr>
              </a:solidFill>
            </a:rPr>
            <a:t> events in London</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Non-drinking activities</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Better publicity of campus events</a:t>
          </a:r>
        </a:p>
      </dsp:txBody>
      <dsp:txXfrm rot="-5400000">
        <a:off x="2798064" y="1947861"/>
        <a:ext cx="4910443" cy="1181076"/>
      </dsp:txXfrm>
    </dsp:sp>
    <dsp:sp modelId="{6F6A2968-FAA6-3946-8607-DB3BC2771BD2}">
      <dsp:nvSpPr>
        <dsp:cNvPr id="0" name=""/>
        <dsp:cNvSpPr/>
      </dsp:nvSpPr>
      <dsp:spPr>
        <a:xfrm>
          <a:off x="0" y="1720360"/>
          <a:ext cx="2798064" cy="1636078"/>
        </a:xfrm>
        <a:prstGeom prst="roundRect">
          <a:avLst/>
        </a:prstGeom>
        <a:solidFill>
          <a:schemeClr val="accent5">
            <a:hueOff val="1628513"/>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a:t>Events and activities</a:t>
          </a:r>
        </a:p>
      </dsp:txBody>
      <dsp:txXfrm>
        <a:off x="79867" y="1800227"/>
        <a:ext cx="2638330" cy="1476344"/>
      </dsp:txXfrm>
    </dsp:sp>
    <dsp:sp modelId="{1D481575-6C43-2744-A986-C0261D725763}">
      <dsp:nvSpPr>
        <dsp:cNvPr id="0" name=""/>
        <dsp:cNvSpPr/>
      </dsp:nvSpPr>
      <dsp:spPr>
        <a:xfrm rot="5400000">
          <a:off x="4630800" y="1809819"/>
          <a:ext cx="1308862" cy="4974336"/>
        </a:xfrm>
        <a:prstGeom prst="round2SameRect">
          <a:avLst/>
        </a:prstGeom>
        <a:solidFill>
          <a:schemeClr val="accent5">
            <a:tint val="40000"/>
            <a:alpha val="90000"/>
            <a:hueOff val="3245083"/>
            <a:satOff val="-23015"/>
            <a:lumOff val="-13095"/>
            <a:alphaOff val="0"/>
          </a:schemeClr>
        </a:solidFill>
        <a:ln w="25400" cap="flat" cmpd="sng" algn="ctr">
          <a:solidFill>
            <a:schemeClr val="accent5">
              <a:tint val="40000"/>
              <a:alpha val="90000"/>
              <a:hueOff val="3245083"/>
              <a:satOff val="-23015"/>
              <a:lumOff val="-130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Cheaper options</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More fruit and veg</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Lower prices generally</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More frozen food</a:t>
          </a:r>
        </a:p>
        <a:p>
          <a:pPr marL="114300" lvl="1" indent="-114300" algn="l" defTabSz="533400">
            <a:lnSpc>
              <a:spcPct val="90000"/>
            </a:lnSpc>
            <a:spcBef>
              <a:spcPct val="0"/>
            </a:spcBef>
            <a:spcAft>
              <a:spcPct val="15000"/>
            </a:spcAft>
            <a:buChar char="••"/>
          </a:pPr>
          <a:r>
            <a:rPr lang="en-US" sz="1200" kern="1200" dirty="0">
              <a:solidFill>
                <a:schemeClr val="accent2">
                  <a:lumMod val="75000"/>
                </a:schemeClr>
              </a:solidFill>
            </a:rPr>
            <a:t>Quicker service/ less queues</a:t>
          </a:r>
        </a:p>
        <a:p>
          <a:pPr marL="114300" lvl="1" indent="-114300" algn="l" defTabSz="533400">
            <a:lnSpc>
              <a:spcPct val="90000"/>
            </a:lnSpc>
            <a:spcBef>
              <a:spcPct val="0"/>
            </a:spcBef>
            <a:spcAft>
              <a:spcPct val="15000"/>
            </a:spcAft>
            <a:buChar char="••"/>
          </a:pPr>
          <a:endParaRPr lang="en-US" sz="1200" kern="1200" dirty="0">
            <a:solidFill>
              <a:schemeClr val="accent2">
                <a:lumMod val="75000"/>
              </a:schemeClr>
            </a:solidFill>
          </a:endParaRPr>
        </a:p>
      </dsp:txBody>
      <dsp:txXfrm rot="-5400000">
        <a:off x="2798064" y="3706449"/>
        <a:ext cx="4910443" cy="1181076"/>
      </dsp:txXfrm>
    </dsp:sp>
    <dsp:sp modelId="{6BA36DA7-D4C0-3A4E-A260-A46BCCC7C8BE}">
      <dsp:nvSpPr>
        <dsp:cNvPr id="0" name=""/>
        <dsp:cNvSpPr/>
      </dsp:nvSpPr>
      <dsp:spPr>
        <a:xfrm>
          <a:off x="0" y="3438242"/>
          <a:ext cx="2798064" cy="1636078"/>
        </a:xfrm>
        <a:prstGeom prst="roundRect">
          <a:avLst/>
        </a:prstGeom>
        <a:solidFill>
          <a:schemeClr val="accent5">
            <a:hueOff val="3257026"/>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en-US" sz="3000" kern="1200" dirty="0"/>
            <a:t>SU Shop</a:t>
          </a:r>
        </a:p>
      </dsp:txBody>
      <dsp:txXfrm>
        <a:off x="79867" y="3518109"/>
        <a:ext cx="2638330" cy="147634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7AA04-4FC3-8A4A-BC80-0B11B0679F07}">
      <dsp:nvSpPr>
        <dsp:cNvPr id="0" name=""/>
        <dsp:cNvSpPr/>
      </dsp:nvSpPr>
      <dsp:spPr>
        <a:xfrm rot="5400000">
          <a:off x="4575107" y="-1596821"/>
          <a:ext cx="1420249" cy="4974336"/>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Help with benefitting from discounts</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Financial advice</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Savings scheme</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More offers</a:t>
          </a:r>
        </a:p>
      </dsp:txBody>
      <dsp:txXfrm rot="-5400000">
        <a:off x="2798064" y="249553"/>
        <a:ext cx="4905005" cy="1281587"/>
      </dsp:txXfrm>
    </dsp:sp>
    <dsp:sp modelId="{F9E056C0-D629-084C-97B9-A87B387BF572}">
      <dsp:nvSpPr>
        <dsp:cNvPr id="0" name=""/>
        <dsp:cNvSpPr/>
      </dsp:nvSpPr>
      <dsp:spPr>
        <a:xfrm>
          <a:off x="0" y="2689"/>
          <a:ext cx="2798064" cy="177531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dirty="0"/>
            <a:t>Financial  support</a:t>
          </a:r>
        </a:p>
      </dsp:txBody>
      <dsp:txXfrm>
        <a:off x="86664" y="89353"/>
        <a:ext cx="2624736" cy="1601984"/>
      </dsp:txXfrm>
    </dsp:sp>
    <dsp:sp modelId="{B6A65CD1-EAE1-E648-9719-3161182857CE}">
      <dsp:nvSpPr>
        <dsp:cNvPr id="0" name=""/>
        <dsp:cNvSpPr/>
      </dsp:nvSpPr>
      <dsp:spPr>
        <a:xfrm rot="5400000">
          <a:off x="4433053" y="267255"/>
          <a:ext cx="1704356" cy="4974336"/>
        </a:xfrm>
        <a:prstGeom prst="round2SameRect">
          <a:avLst/>
        </a:prstGeom>
        <a:solidFill>
          <a:schemeClr val="accent5">
            <a:tint val="40000"/>
            <a:alpha val="90000"/>
            <a:hueOff val="1622542"/>
            <a:satOff val="-11507"/>
            <a:lumOff val="-6548"/>
            <a:alphaOff val="0"/>
          </a:schemeClr>
        </a:solidFill>
        <a:ln w="25400" cap="flat" cmpd="sng" algn="ctr">
          <a:solidFill>
            <a:schemeClr val="accent5">
              <a:tint val="40000"/>
              <a:alpha val="90000"/>
              <a:hueOff val="1622542"/>
              <a:satOff val="-11507"/>
              <a:lumOff val="-65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Improve counselling</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Easier opportunities to talk about mental health</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Shorter waiting list for mental health service</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More awareness about mental health</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Group talking sessions</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Relationships advice</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Mental health checkups</a:t>
          </a:r>
        </a:p>
      </dsp:txBody>
      <dsp:txXfrm rot="-5400000">
        <a:off x="2798063" y="1985445"/>
        <a:ext cx="4891136" cy="1537956"/>
      </dsp:txXfrm>
    </dsp:sp>
    <dsp:sp modelId="{6F6A2968-FAA6-3946-8607-DB3BC2771BD2}">
      <dsp:nvSpPr>
        <dsp:cNvPr id="0" name=""/>
        <dsp:cNvSpPr/>
      </dsp:nvSpPr>
      <dsp:spPr>
        <a:xfrm>
          <a:off x="0" y="1866767"/>
          <a:ext cx="2798064" cy="1775312"/>
        </a:xfrm>
        <a:prstGeom prst="roundRect">
          <a:avLst/>
        </a:prstGeom>
        <a:solidFill>
          <a:schemeClr val="accent5">
            <a:hueOff val="1628513"/>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dirty="0"/>
            <a:t>Mental health support</a:t>
          </a:r>
        </a:p>
      </dsp:txBody>
      <dsp:txXfrm>
        <a:off x="86664" y="1953431"/>
        <a:ext cx="2624736" cy="1601984"/>
      </dsp:txXfrm>
    </dsp:sp>
    <dsp:sp modelId="{1D481575-6C43-2744-A986-C0261D725763}">
      <dsp:nvSpPr>
        <dsp:cNvPr id="0" name=""/>
        <dsp:cNvSpPr/>
      </dsp:nvSpPr>
      <dsp:spPr>
        <a:xfrm rot="5400000">
          <a:off x="4575107" y="2131333"/>
          <a:ext cx="1420249" cy="4974336"/>
        </a:xfrm>
        <a:prstGeom prst="round2SameRect">
          <a:avLst/>
        </a:prstGeom>
        <a:solidFill>
          <a:schemeClr val="accent5">
            <a:tint val="40000"/>
            <a:alpha val="90000"/>
            <a:hueOff val="3245083"/>
            <a:satOff val="-23015"/>
            <a:lumOff val="-13095"/>
            <a:alphaOff val="0"/>
          </a:schemeClr>
        </a:solidFill>
        <a:ln w="25400" cap="flat" cmpd="sng" algn="ctr">
          <a:solidFill>
            <a:schemeClr val="accent5">
              <a:tint val="40000"/>
              <a:alpha val="90000"/>
              <a:hueOff val="3245083"/>
              <a:satOff val="-23015"/>
              <a:lumOff val="-130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Make it easer to find like-minded people to set up clubs together</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More interactive events so easier to meet other students</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Cultural activities off campus so mature students can meet each other</a:t>
          </a:r>
        </a:p>
        <a:p>
          <a:pPr marL="114300" lvl="1" indent="-114300" algn="l" defTabSz="577850">
            <a:lnSpc>
              <a:spcPct val="90000"/>
            </a:lnSpc>
            <a:spcBef>
              <a:spcPct val="0"/>
            </a:spcBef>
            <a:spcAft>
              <a:spcPct val="15000"/>
            </a:spcAft>
            <a:buChar char="••"/>
          </a:pPr>
          <a:r>
            <a:rPr lang="en-US" sz="1300" kern="1200" dirty="0">
              <a:solidFill>
                <a:schemeClr val="accent2">
                  <a:lumMod val="75000"/>
                </a:schemeClr>
              </a:solidFill>
            </a:rPr>
            <a:t>More common room space</a:t>
          </a:r>
        </a:p>
        <a:p>
          <a:pPr marL="114300" lvl="1" indent="-114300" algn="l" defTabSz="577850">
            <a:lnSpc>
              <a:spcPct val="90000"/>
            </a:lnSpc>
            <a:spcBef>
              <a:spcPct val="0"/>
            </a:spcBef>
            <a:spcAft>
              <a:spcPct val="15000"/>
            </a:spcAft>
            <a:buChar char="••"/>
          </a:pPr>
          <a:endParaRPr lang="en-US" sz="1300" kern="1200" dirty="0">
            <a:solidFill>
              <a:schemeClr val="accent2">
                <a:lumMod val="75000"/>
              </a:schemeClr>
            </a:solidFill>
          </a:endParaRPr>
        </a:p>
      </dsp:txBody>
      <dsp:txXfrm rot="-5400000">
        <a:off x="2798064" y="3977708"/>
        <a:ext cx="4905005" cy="1281587"/>
      </dsp:txXfrm>
    </dsp:sp>
    <dsp:sp modelId="{6BA36DA7-D4C0-3A4E-A260-A46BCCC7C8BE}">
      <dsp:nvSpPr>
        <dsp:cNvPr id="0" name=""/>
        <dsp:cNvSpPr/>
      </dsp:nvSpPr>
      <dsp:spPr>
        <a:xfrm>
          <a:off x="0" y="3730845"/>
          <a:ext cx="2798064" cy="1775312"/>
        </a:xfrm>
        <a:prstGeom prst="roundRect">
          <a:avLst/>
        </a:prstGeom>
        <a:solidFill>
          <a:schemeClr val="accent5">
            <a:hueOff val="3257026"/>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a:lnSpc>
              <a:spcPct val="90000"/>
            </a:lnSpc>
            <a:spcBef>
              <a:spcPct val="0"/>
            </a:spcBef>
            <a:spcAft>
              <a:spcPct val="35000"/>
            </a:spcAft>
          </a:pPr>
          <a:r>
            <a:rPr lang="en-US" sz="3700" kern="1200" dirty="0"/>
            <a:t>Social support</a:t>
          </a:r>
        </a:p>
      </dsp:txBody>
      <dsp:txXfrm>
        <a:off x="86664" y="3817509"/>
        <a:ext cx="2624736" cy="160198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7AA04-4FC3-8A4A-BC80-0B11B0679F07}">
      <dsp:nvSpPr>
        <dsp:cNvPr id="0" name=""/>
        <dsp:cNvSpPr/>
      </dsp:nvSpPr>
      <dsp:spPr>
        <a:xfrm rot="5400000">
          <a:off x="4575107" y="-1596821"/>
          <a:ext cx="1420249" cy="4974336"/>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Support with accommodation problems</a:t>
          </a:r>
        </a:p>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Promotion of accommodation opportunities</a:t>
          </a:r>
        </a:p>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Advice about financial support for accommodation</a:t>
          </a:r>
        </a:p>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Accommodation advice</a:t>
          </a:r>
        </a:p>
        <a:p>
          <a:pPr marL="171450" lvl="1" indent="-171450" algn="l" defTabSz="711200">
            <a:lnSpc>
              <a:spcPct val="90000"/>
            </a:lnSpc>
            <a:spcBef>
              <a:spcPct val="0"/>
            </a:spcBef>
            <a:spcAft>
              <a:spcPct val="15000"/>
            </a:spcAft>
            <a:buChar char="••"/>
          </a:pPr>
          <a:endParaRPr lang="en-US" sz="1600" kern="1200" dirty="0">
            <a:solidFill>
              <a:schemeClr val="accent2">
                <a:lumMod val="75000"/>
              </a:schemeClr>
            </a:solidFill>
          </a:endParaRPr>
        </a:p>
      </dsp:txBody>
      <dsp:txXfrm rot="-5400000">
        <a:off x="2798064" y="249553"/>
        <a:ext cx="4905005" cy="1281587"/>
      </dsp:txXfrm>
    </dsp:sp>
    <dsp:sp modelId="{F9E056C0-D629-084C-97B9-A87B387BF572}">
      <dsp:nvSpPr>
        <dsp:cNvPr id="0" name=""/>
        <dsp:cNvSpPr/>
      </dsp:nvSpPr>
      <dsp:spPr>
        <a:xfrm>
          <a:off x="0" y="2689"/>
          <a:ext cx="2798064" cy="177531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lvl="0" algn="ctr" defTabSz="2044700">
            <a:lnSpc>
              <a:spcPct val="90000"/>
            </a:lnSpc>
            <a:spcBef>
              <a:spcPct val="0"/>
            </a:spcBef>
            <a:spcAft>
              <a:spcPct val="35000"/>
            </a:spcAft>
          </a:pPr>
          <a:r>
            <a:rPr lang="en-US" sz="4600" kern="1200" dirty="0"/>
            <a:t>Housing support</a:t>
          </a:r>
        </a:p>
      </dsp:txBody>
      <dsp:txXfrm>
        <a:off x="86664" y="89353"/>
        <a:ext cx="2624736" cy="1601984"/>
      </dsp:txXfrm>
    </dsp:sp>
    <dsp:sp modelId="{B6A65CD1-EAE1-E648-9719-3161182857CE}">
      <dsp:nvSpPr>
        <dsp:cNvPr id="0" name=""/>
        <dsp:cNvSpPr/>
      </dsp:nvSpPr>
      <dsp:spPr>
        <a:xfrm rot="5400000">
          <a:off x="4433053" y="267255"/>
          <a:ext cx="1704356" cy="4974336"/>
        </a:xfrm>
        <a:prstGeom prst="round2SameRect">
          <a:avLst/>
        </a:prstGeom>
        <a:solidFill>
          <a:schemeClr val="accent5">
            <a:tint val="40000"/>
            <a:alpha val="90000"/>
            <a:hueOff val="1622542"/>
            <a:satOff val="-11507"/>
            <a:lumOff val="-6548"/>
            <a:alphaOff val="0"/>
          </a:schemeClr>
        </a:solidFill>
        <a:ln w="25400" cap="flat" cmpd="sng" algn="ctr">
          <a:solidFill>
            <a:schemeClr val="accent5">
              <a:tint val="40000"/>
              <a:alpha val="90000"/>
              <a:hueOff val="1622542"/>
              <a:satOff val="-11507"/>
              <a:lumOff val="-65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Social spaces at Avery Hill</a:t>
          </a:r>
        </a:p>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Spaces to sleep in between classes</a:t>
          </a:r>
        </a:p>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Common room on Greenwich campus</a:t>
          </a:r>
        </a:p>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Common spaces that don’t just involve food</a:t>
          </a:r>
        </a:p>
      </dsp:txBody>
      <dsp:txXfrm rot="-5400000">
        <a:off x="2798063" y="1985445"/>
        <a:ext cx="4891136" cy="1537956"/>
      </dsp:txXfrm>
    </dsp:sp>
    <dsp:sp modelId="{6F6A2968-FAA6-3946-8607-DB3BC2771BD2}">
      <dsp:nvSpPr>
        <dsp:cNvPr id="0" name=""/>
        <dsp:cNvSpPr/>
      </dsp:nvSpPr>
      <dsp:spPr>
        <a:xfrm>
          <a:off x="0" y="1866767"/>
          <a:ext cx="2798064" cy="1775312"/>
        </a:xfrm>
        <a:prstGeom prst="roundRect">
          <a:avLst/>
        </a:prstGeom>
        <a:solidFill>
          <a:schemeClr val="accent5">
            <a:hueOff val="1628513"/>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lvl="0" algn="ctr" defTabSz="2044700">
            <a:lnSpc>
              <a:spcPct val="90000"/>
            </a:lnSpc>
            <a:spcBef>
              <a:spcPct val="0"/>
            </a:spcBef>
            <a:spcAft>
              <a:spcPct val="35000"/>
            </a:spcAft>
          </a:pPr>
          <a:r>
            <a:rPr lang="en-US" sz="4600" kern="1200" dirty="0"/>
            <a:t>Space</a:t>
          </a:r>
        </a:p>
      </dsp:txBody>
      <dsp:txXfrm>
        <a:off x="86664" y="1953431"/>
        <a:ext cx="2624736" cy="1601984"/>
      </dsp:txXfrm>
    </dsp:sp>
    <dsp:sp modelId="{1D481575-6C43-2744-A986-C0261D725763}">
      <dsp:nvSpPr>
        <dsp:cNvPr id="0" name=""/>
        <dsp:cNvSpPr/>
      </dsp:nvSpPr>
      <dsp:spPr>
        <a:xfrm rot="5400000">
          <a:off x="4575107" y="2131333"/>
          <a:ext cx="1420249" cy="4974336"/>
        </a:xfrm>
        <a:prstGeom prst="round2SameRect">
          <a:avLst/>
        </a:prstGeom>
        <a:solidFill>
          <a:schemeClr val="accent5">
            <a:tint val="40000"/>
            <a:alpha val="90000"/>
            <a:hueOff val="3245083"/>
            <a:satOff val="-23015"/>
            <a:lumOff val="-13095"/>
            <a:alphaOff val="0"/>
          </a:schemeClr>
        </a:solidFill>
        <a:ln w="25400" cap="flat" cmpd="sng" algn="ctr">
          <a:solidFill>
            <a:schemeClr val="accent5">
              <a:tint val="40000"/>
              <a:alpha val="90000"/>
              <a:hueOff val="3245083"/>
              <a:satOff val="-23015"/>
              <a:lumOff val="-130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30480" rIns="60960" bIns="3048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Inter-campus transport</a:t>
          </a:r>
        </a:p>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Better promotion of SU services</a:t>
          </a:r>
        </a:p>
        <a:p>
          <a:pPr marL="171450" lvl="1" indent="-171450" algn="l" defTabSz="711200">
            <a:lnSpc>
              <a:spcPct val="90000"/>
            </a:lnSpc>
            <a:spcBef>
              <a:spcPct val="0"/>
            </a:spcBef>
            <a:spcAft>
              <a:spcPct val="15000"/>
            </a:spcAft>
            <a:buChar char="••"/>
          </a:pPr>
          <a:r>
            <a:rPr lang="en-US" sz="1600" kern="1200" dirty="0">
              <a:solidFill>
                <a:schemeClr val="accent2">
                  <a:lumMod val="75000"/>
                </a:schemeClr>
              </a:solidFill>
            </a:rPr>
            <a:t>More security on campus</a:t>
          </a:r>
        </a:p>
        <a:p>
          <a:pPr marL="171450" lvl="1" indent="-171450" algn="l" defTabSz="711200">
            <a:lnSpc>
              <a:spcPct val="90000"/>
            </a:lnSpc>
            <a:spcBef>
              <a:spcPct val="0"/>
            </a:spcBef>
            <a:spcAft>
              <a:spcPct val="15000"/>
            </a:spcAft>
            <a:buChar char="••"/>
          </a:pPr>
          <a:endParaRPr lang="en-US" sz="1600" kern="1200" dirty="0">
            <a:solidFill>
              <a:schemeClr val="accent2">
                <a:lumMod val="75000"/>
              </a:schemeClr>
            </a:solidFill>
          </a:endParaRPr>
        </a:p>
      </dsp:txBody>
      <dsp:txXfrm rot="-5400000">
        <a:off x="2798064" y="3977708"/>
        <a:ext cx="4905005" cy="1281587"/>
      </dsp:txXfrm>
    </dsp:sp>
    <dsp:sp modelId="{6BA36DA7-D4C0-3A4E-A260-A46BCCC7C8BE}">
      <dsp:nvSpPr>
        <dsp:cNvPr id="0" name=""/>
        <dsp:cNvSpPr/>
      </dsp:nvSpPr>
      <dsp:spPr>
        <a:xfrm>
          <a:off x="0" y="3730845"/>
          <a:ext cx="2798064" cy="1775312"/>
        </a:xfrm>
        <a:prstGeom prst="roundRect">
          <a:avLst/>
        </a:prstGeom>
        <a:solidFill>
          <a:schemeClr val="accent5">
            <a:hueOff val="3257026"/>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87630" rIns="175260" bIns="87630" numCol="1" spcCol="1270" anchor="ctr" anchorCtr="0">
          <a:noAutofit/>
        </a:bodyPr>
        <a:lstStyle/>
        <a:p>
          <a:pPr lvl="0" algn="ctr" defTabSz="2044700">
            <a:lnSpc>
              <a:spcPct val="90000"/>
            </a:lnSpc>
            <a:spcBef>
              <a:spcPct val="0"/>
            </a:spcBef>
            <a:spcAft>
              <a:spcPct val="35000"/>
            </a:spcAft>
          </a:pPr>
          <a:r>
            <a:rPr lang="en-US" sz="4600" kern="1200" dirty="0"/>
            <a:t>Other</a:t>
          </a:r>
        </a:p>
      </dsp:txBody>
      <dsp:txXfrm>
        <a:off x="86664" y="3817509"/>
        <a:ext cx="2624736" cy="16019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71CC2-91EF-8A48-B246-16D85A016F28}">
      <dsp:nvSpPr>
        <dsp:cNvPr id="0" name=""/>
        <dsp:cNvSpPr/>
      </dsp:nvSpPr>
      <dsp:spPr>
        <a:xfrm>
          <a:off x="2327851" y="0"/>
          <a:ext cx="5232457" cy="4114800"/>
        </a:xfrm>
        <a:prstGeom prst="rightArrow">
          <a:avLst>
            <a:gd name="adj1" fmla="val 75000"/>
            <a:gd name="adj2" fmla="val 50000"/>
          </a:avLst>
        </a:prstGeom>
        <a:solidFill>
          <a:schemeClr val="accent1">
            <a:alpha val="90000"/>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795" tIns="10795" rIns="10795" bIns="10795" numCol="1" spcCol="1270" anchor="t" anchorCtr="0">
          <a:noAutofit/>
        </a:bodyPr>
        <a:lstStyle/>
        <a:p>
          <a:pPr marL="171450" lvl="1" indent="-171450" algn="l" defTabSz="755650">
            <a:lnSpc>
              <a:spcPct val="90000"/>
            </a:lnSpc>
            <a:spcBef>
              <a:spcPct val="0"/>
            </a:spcBef>
            <a:spcAft>
              <a:spcPct val="15000"/>
            </a:spcAft>
            <a:buChar char="••"/>
          </a:pPr>
          <a:endParaRPr lang="en-US" sz="1700" kern="1200" dirty="0">
            <a:solidFill>
              <a:schemeClr val="accent2">
                <a:lumMod val="75000"/>
              </a:schemeClr>
            </a:solidFill>
          </a:endParaRPr>
        </a:p>
        <a:p>
          <a:pPr marL="171450" lvl="1" indent="-171450" algn="l" defTabSz="755650">
            <a:lnSpc>
              <a:spcPct val="90000"/>
            </a:lnSpc>
            <a:spcBef>
              <a:spcPct val="0"/>
            </a:spcBef>
            <a:spcAft>
              <a:spcPct val="15000"/>
            </a:spcAft>
            <a:buChar char="••"/>
          </a:pPr>
          <a:r>
            <a:rPr lang="en-US" sz="1700" kern="1200" dirty="0">
              <a:solidFill>
                <a:schemeClr val="accent2">
                  <a:lumMod val="75000"/>
                </a:schemeClr>
              </a:solidFill>
            </a:rPr>
            <a:t>Halal and kosher food options</a:t>
          </a:r>
        </a:p>
        <a:p>
          <a:pPr marL="171450" lvl="1" indent="-171450" algn="l" defTabSz="755650">
            <a:lnSpc>
              <a:spcPct val="90000"/>
            </a:lnSpc>
            <a:spcBef>
              <a:spcPct val="0"/>
            </a:spcBef>
            <a:spcAft>
              <a:spcPct val="15000"/>
            </a:spcAft>
            <a:buChar char="••"/>
          </a:pPr>
          <a:r>
            <a:rPr lang="en-US" sz="1700" kern="1200" dirty="0">
              <a:solidFill>
                <a:schemeClr val="accent2">
                  <a:lumMod val="75000"/>
                </a:schemeClr>
              </a:solidFill>
            </a:rPr>
            <a:t>More vegetarian options</a:t>
          </a:r>
        </a:p>
        <a:p>
          <a:pPr marL="171450" lvl="1" indent="-171450" algn="l" defTabSz="755650">
            <a:lnSpc>
              <a:spcPct val="90000"/>
            </a:lnSpc>
            <a:spcBef>
              <a:spcPct val="0"/>
            </a:spcBef>
            <a:spcAft>
              <a:spcPct val="15000"/>
            </a:spcAft>
            <a:buChar char="••"/>
          </a:pPr>
          <a:r>
            <a:rPr lang="en-US" sz="1700" kern="1200" dirty="0">
              <a:solidFill>
                <a:schemeClr val="accent2">
                  <a:lumMod val="75000"/>
                </a:schemeClr>
              </a:solidFill>
            </a:rPr>
            <a:t>Permanent vegan menu</a:t>
          </a:r>
        </a:p>
        <a:p>
          <a:pPr marL="171450" lvl="1" indent="-171450" algn="l" defTabSz="755650">
            <a:lnSpc>
              <a:spcPct val="90000"/>
            </a:lnSpc>
            <a:spcBef>
              <a:spcPct val="0"/>
            </a:spcBef>
            <a:spcAft>
              <a:spcPct val="15000"/>
            </a:spcAft>
            <a:buChar char="••"/>
          </a:pPr>
          <a:r>
            <a:rPr lang="en-US" sz="1700" kern="1200" dirty="0">
              <a:solidFill>
                <a:schemeClr val="accent2">
                  <a:lumMod val="75000"/>
                </a:schemeClr>
              </a:solidFill>
            </a:rPr>
            <a:t>Diet drinks at the bar</a:t>
          </a:r>
        </a:p>
        <a:p>
          <a:pPr marL="171450" lvl="1" indent="-171450" algn="l" defTabSz="755650">
            <a:lnSpc>
              <a:spcPct val="90000"/>
            </a:lnSpc>
            <a:spcBef>
              <a:spcPct val="0"/>
            </a:spcBef>
            <a:spcAft>
              <a:spcPct val="15000"/>
            </a:spcAft>
            <a:buChar char="••"/>
          </a:pPr>
          <a:r>
            <a:rPr lang="en-US" sz="1700" kern="1200" dirty="0">
              <a:solidFill>
                <a:schemeClr val="accent2">
                  <a:lumMod val="75000"/>
                </a:schemeClr>
              </a:solidFill>
            </a:rPr>
            <a:t>Serve food throughout the day</a:t>
          </a:r>
        </a:p>
        <a:p>
          <a:pPr marL="171450" lvl="1" indent="-171450" algn="l" defTabSz="755650">
            <a:lnSpc>
              <a:spcPct val="90000"/>
            </a:lnSpc>
            <a:spcBef>
              <a:spcPct val="0"/>
            </a:spcBef>
            <a:spcAft>
              <a:spcPct val="15000"/>
            </a:spcAft>
            <a:buChar char="••"/>
          </a:pPr>
          <a:r>
            <a:rPr lang="en-US" sz="1700" kern="1200" dirty="0">
              <a:solidFill>
                <a:schemeClr val="accent2">
                  <a:lumMod val="75000"/>
                </a:schemeClr>
              </a:solidFill>
            </a:rPr>
            <a:t>More healthy food</a:t>
          </a:r>
        </a:p>
        <a:p>
          <a:pPr marL="171450" lvl="1" indent="-171450" algn="l" defTabSz="755650">
            <a:lnSpc>
              <a:spcPct val="90000"/>
            </a:lnSpc>
            <a:spcBef>
              <a:spcPct val="0"/>
            </a:spcBef>
            <a:spcAft>
              <a:spcPct val="15000"/>
            </a:spcAft>
            <a:buChar char="••"/>
          </a:pPr>
          <a:r>
            <a:rPr lang="en-US" sz="1700" kern="1200" dirty="0">
              <a:solidFill>
                <a:schemeClr val="accent2">
                  <a:lumMod val="75000"/>
                </a:schemeClr>
              </a:solidFill>
            </a:rPr>
            <a:t>Organic foods</a:t>
          </a:r>
        </a:p>
        <a:p>
          <a:pPr marL="171450" lvl="1" indent="-171450" algn="l" defTabSz="755650">
            <a:lnSpc>
              <a:spcPct val="90000"/>
            </a:lnSpc>
            <a:spcBef>
              <a:spcPct val="0"/>
            </a:spcBef>
            <a:spcAft>
              <a:spcPct val="15000"/>
            </a:spcAft>
            <a:buChar char="••"/>
          </a:pPr>
          <a:r>
            <a:rPr lang="en-US" sz="1700" kern="1200" dirty="0">
              <a:solidFill>
                <a:schemeClr val="accent2">
                  <a:lumMod val="75000"/>
                </a:schemeClr>
              </a:solidFill>
            </a:rPr>
            <a:t>Better food options for those with allergies</a:t>
          </a:r>
        </a:p>
        <a:p>
          <a:pPr marL="171450" lvl="1" indent="-171450" algn="l" defTabSz="755650">
            <a:lnSpc>
              <a:spcPct val="90000"/>
            </a:lnSpc>
            <a:spcBef>
              <a:spcPct val="0"/>
            </a:spcBef>
            <a:spcAft>
              <a:spcPct val="15000"/>
            </a:spcAft>
            <a:buChar char="••"/>
          </a:pPr>
          <a:r>
            <a:rPr lang="en-US" sz="1700" kern="1200" dirty="0">
              <a:solidFill>
                <a:schemeClr val="accent2">
                  <a:lumMod val="75000"/>
                </a:schemeClr>
              </a:solidFill>
            </a:rPr>
            <a:t>Show calorie and nutrition value</a:t>
          </a:r>
        </a:p>
        <a:p>
          <a:pPr marL="171450" lvl="1" indent="-171450" algn="l" defTabSz="755650">
            <a:lnSpc>
              <a:spcPct val="90000"/>
            </a:lnSpc>
            <a:spcBef>
              <a:spcPct val="0"/>
            </a:spcBef>
            <a:spcAft>
              <a:spcPct val="15000"/>
            </a:spcAft>
            <a:buChar char="••"/>
          </a:pPr>
          <a:endParaRPr lang="en-US" sz="1700" kern="1200" dirty="0"/>
        </a:p>
      </dsp:txBody>
      <dsp:txXfrm>
        <a:off x="2327851" y="514350"/>
        <a:ext cx="3689407" cy="3086100"/>
      </dsp:txXfrm>
    </dsp:sp>
    <dsp:sp modelId="{E827FB0C-44A9-7747-982D-AE99A11B4E18}">
      <dsp:nvSpPr>
        <dsp:cNvPr id="0" name=""/>
        <dsp:cNvSpPr/>
      </dsp:nvSpPr>
      <dsp:spPr>
        <a:xfrm>
          <a:off x="530" y="0"/>
          <a:ext cx="2327321" cy="4114800"/>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170" tIns="108585" rIns="217170" bIns="108585" numCol="1" spcCol="1270" anchor="ctr" anchorCtr="0">
          <a:noAutofit/>
        </a:bodyPr>
        <a:lstStyle/>
        <a:p>
          <a:pPr lvl="0" algn="ctr" defTabSz="2533650">
            <a:lnSpc>
              <a:spcPct val="90000"/>
            </a:lnSpc>
            <a:spcBef>
              <a:spcPct val="0"/>
            </a:spcBef>
            <a:spcAft>
              <a:spcPct val="35000"/>
            </a:spcAft>
          </a:pPr>
          <a:r>
            <a:rPr lang="en-US" sz="5700" kern="1200" dirty="0"/>
            <a:t>Food and drink</a:t>
          </a:r>
        </a:p>
      </dsp:txBody>
      <dsp:txXfrm>
        <a:off x="114140" y="113610"/>
        <a:ext cx="2100101" cy="38875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71CC2-91EF-8A48-B246-16D85A016F28}">
      <dsp:nvSpPr>
        <dsp:cNvPr id="0" name=""/>
        <dsp:cNvSpPr/>
      </dsp:nvSpPr>
      <dsp:spPr>
        <a:xfrm>
          <a:off x="2327851" y="0"/>
          <a:ext cx="5232457" cy="4114800"/>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endParaRPr lang="en-US" sz="2200" kern="1200" dirty="0">
            <a:solidFill>
              <a:schemeClr val="accent2">
                <a:lumMod val="75000"/>
              </a:schemeClr>
            </a:solidFill>
          </a:endParaRPr>
        </a:p>
        <a:p>
          <a:pPr marL="228600" lvl="1" indent="-228600" algn="l" defTabSz="977900">
            <a:lnSpc>
              <a:spcPct val="90000"/>
            </a:lnSpc>
            <a:spcBef>
              <a:spcPct val="0"/>
            </a:spcBef>
            <a:spcAft>
              <a:spcPct val="15000"/>
            </a:spcAft>
            <a:buChar char="••"/>
          </a:pPr>
          <a:r>
            <a:rPr lang="en-US" sz="2200" kern="1200" dirty="0">
              <a:solidFill>
                <a:schemeClr val="accent2">
                  <a:lumMod val="75000"/>
                </a:schemeClr>
              </a:solidFill>
            </a:rPr>
            <a:t>Weekly games night</a:t>
          </a:r>
        </a:p>
        <a:p>
          <a:pPr marL="228600" lvl="1" indent="-228600" algn="l" defTabSz="977900">
            <a:lnSpc>
              <a:spcPct val="90000"/>
            </a:lnSpc>
            <a:spcBef>
              <a:spcPct val="0"/>
            </a:spcBef>
            <a:spcAft>
              <a:spcPct val="15000"/>
            </a:spcAft>
            <a:buChar char="••"/>
          </a:pPr>
          <a:r>
            <a:rPr lang="en-US" sz="2200" kern="1200" dirty="0">
              <a:solidFill>
                <a:schemeClr val="accent2">
                  <a:lumMod val="75000"/>
                </a:schemeClr>
              </a:solidFill>
            </a:rPr>
            <a:t>More organized parties</a:t>
          </a:r>
        </a:p>
        <a:p>
          <a:pPr marL="228600" lvl="1" indent="-228600" algn="l" defTabSz="977900">
            <a:lnSpc>
              <a:spcPct val="90000"/>
            </a:lnSpc>
            <a:spcBef>
              <a:spcPct val="0"/>
            </a:spcBef>
            <a:spcAft>
              <a:spcPct val="15000"/>
            </a:spcAft>
            <a:buChar char="••"/>
          </a:pPr>
          <a:r>
            <a:rPr lang="en-US" sz="2200" kern="1200" dirty="0">
              <a:solidFill>
                <a:schemeClr val="accent2">
                  <a:lumMod val="75000"/>
                </a:schemeClr>
              </a:solidFill>
            </a:rPr>
            <a:t>More cultural events</a:t>
          </a:r>
        </a:p>
        <a:p>
          <a:pPr marL="228600" lvl="1" indent="-228600" algn="l" defTabSz="977900">
            <a:lnSpc>
              <a:spcPct val="90000"/>
            </a:lnSpc>
            <a:spcBef>
              <a:spcPct val="0"/>
            </a:spcBef>
            <a:spcAft>
              <a:spcPct val="15000"/>
            </a:spcAft>
            <a:buChar char="••"/>
          </a:pPr>
          <a:r>
            <a:rPr lang="en-US" sz="2200" kern="1200" dirty="0">
              <a:solidFill>
                <a:schemeClr val="accent2">
                  <a:lumMod val="75000"/>
                </a:schemeClr>
              </a:solidFill>
            </a:rPr>
            <a:t>More large scale events</a:t>
          </a:r>
        </a:p>
        <a:p>
          <a:pPr marL="228600" lvl="1" indent="-228600" algn="l" defTabSz="977900">
            <a:lnSpc>
              <a:spcPct val="90000"/>
            </a:lnSpc>
            <a:spcBef>
              <a:spcPct val="0"/>
            </a:spcBef>
            <a:spcAft>
              <a:spcPct val="15000"/>
            </a:spcAft>
            <a:buChar char="••"/>
          </a:pPr>
          <a:r>
            <a:rPr lang="en-US" sz="2200" kern="1200" dirty="0">
              <a:solidFill>
                <a:schemeClr val="accent2">
                  <a:lumMod val="75000"/>
                </a:schemeClr>
              </a:solidFill>
            </a:rPr>
            <a:t>Performance area to put on shows / plays</a:t>
          </a:r>
        </a:p>
        <a:p>
          <a:pPr marL="228600" lvl="1" indent="-228600" algn="l" defTabSz="977900">
            <a:lnSpc>
              <a:spcPct val="90000"/>
            </a:lnSpc>
            <a:spcBef>
              <a:spcPct val="0"/>
            </a:spcBef>
            <a:spcAft>
              <a:spcPct val="15000"/>
            </a:spcAft>
            <a:buChar char="••"/>
          </a:pPr>
          <a:r>
            <a:rPr lang="en-US" sz="2200" kern="1200" dirty="0">
              <a:solidFill>
                <a:schemeClr val="accent2">
                  <a:lumMod val="75000"/>
                </a:schemeClr>
              </a:solidFill>
            </a:rPr>
            <a:t>Better music</a:t>
          </a:r>
        </a:p>
        <a:p>
          <a:pPr marL="228600" lvl="1" indent="-228600" algn="l" defTabSz="977900">
            <a:lnSpc>
              <a:spcPct val="90000"/>
            </a:lnSpc>
            <a:spcBef>
              <a:spcPct val="0"/>
            </a:spcBef>
            <a:spcAft>
              <a:spcPct val="15000"/>
            </a:spcAft>
            <a:buChar char="••"/>
          </a:pPr>
          <a:endParaRPr lang="en-US" sz="2200" kern="1200" dirty="0"/>
        </a:p>
      </dsp:txBody>
      <dsp:txXfrm>
        <a:off x="2327851" y="514350"/>
        <a:ext cx="3689407" cy="3086100"/>
      </dsp:txXfrm>
    </dsp:sp>
    <dsp:sp modelId="{E827FB0C-44A9-7747-982D-AE99A11B4E18}">
      <dsp:nvSpPr>
        <dsp:cNvPr id="0" name=""/>
        <dsp:cNvSpPr/>
      </dsp:nvSpPr>
      <dsp:spPr>
        <a:xfrm>
          <a:off x="530" y="0"/>
          <a:ext cx="2327321" cy="41148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kern="1200" dirty="0">
              <a:solidFill>
                <a:schemeClr val="accent2">
                  <a:lumMod val="75000"/>
                </a:schemeClr>
              </a:solidFill>
            </a:rPr>
            <a:t>Entertainment</a:t>
          </a:r>
        </a:p>
      </dsp:txBody>
      <dsp:txXfrm>
        <a:off x="114140" y="113610"/>
        <a:ext cx="2100101" cy="38875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71CC2-91EF-8A48-B246-16D85A016F28}">
      <dsp:nvSpPr>
        <dsp:cNvPr id="0" name=""/>
        <dsp:cNvSpPr/>
      </dsp:nvSpPr>
      <dsp:spPr>
        <a:xfrm>
          <a:off x="2327851" y="0"/>
          <a:ext cx="5232457" cy="4114800"/>
        </a:xfrm>
        <a:prstGeom prst="rightArrow">
          <a:avLst>
            <a:gd name="adj1" fmla="val 75000"/>
            <a:gd name="adj2" fmla="val 50000"/>
          </a:avLst>
        </a:prstGeom>
        <a:solidFill>
          <a:schemeClr val="accent1">
            <a:alpha val="90000"/>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12700" rIns="12700" bIns="1270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solidFill>
              <a:schemeClr val="accent2">
                <a:lumMod val="75000"/>
              </a:schemeClr>
            </a:solidFill>
          </a:endParaRPr>
        </a:p>
        <a:p>
          <a:pPr marL="228600" lvl="1" indent="-228600" algn="l" defTabSz="889000">
            <a:lnSpc>
              <a:spcPct val="90000"/>
            </a:lnSpc>
            <a:spcBef>
              <a:spcPct val="0"/>
            </a:spcBef>
            <a:spcAft>
              <a:spcPct val="15000"/>
            </a:spcAft>
            <a:buChar char="••"/>
          </a:pPr>
          <a:r>
            <a:rPr lang="en-US" sz="2000" kern="1200" dirty="0">
              <a:solidFill>
                <a:schemeClr val="accent2">
                  <a:lumMod val="75000"/>
                </a:schemeClr>
              </a:solidFill>
            </a:rPr>
            <a:t>More comfortable chairs</a:t>
          </a:r>
        </a:p>
        <a:p>
          <a:pPr marL="228600" lvl="1" indent="-228600" algn="l" defTabSz="889000">
            <a:lnSpc>
              <a:spcPct val="90000"/>
            </a:lnSpc>
            <a:spcBef>
              <a:spcPct val="0"/>
            </a:spcBef>
            <a:spcAft>
              <a:spcPct val="15000"/>
            </a:spcAft>
            <a:buChar char="••"/>
          </a:pPr>
          <a:r>
            <a:rPr lang="en-US" sz="2000" kern="1200" dirty="0">
              <a:solidFill>
                <a:schemeClr val="accent2">
                  <a:lumMod val="75000"/>
                </a:schemeClr>
              </a:solidFill>
            </a:rPr>
            <a:t>Bean bags</a:t>
          </a:r>
        </a:p>
        <a:p>
          <a:pPr marL="228600" lvl="1" indent="-228600" algn="l" defTabSz="889000">
            <a:lnSpc>
              <a:spcPct val="90000"/>
            </a:lnSpc>
            <a:spcBef>
              <a:spcPct val="0"/>
            </a:spcBef>
            <a:spcAft>
              <a:spcPct val="15000"/>
            </a:spcAft>
            <a:buChar char="••"/>
          </a:pPr>
          <a:r>
            <a:rPr lang="en-US" sz="2000" kern="1200" dirty="0">
              <a:solidFill>
                <a:schemeClr val="accent2">
                  <a:lumMod val="75000"/>
                </a:schemeClr>
              </a:solidFill>
            </a:rPr>
            <a:t>More sofas</a:t>
          </a:r>
        </a:p>
        <a:p>
          <a:pPr marL="228600" lvl="1" indent="-228600" algn="l" defTabSz="889000">
            <a:lnSpc>
              <a:spcPct val="90000"/>
            </a:lnSpc>
            <a:spcBef>
              <a:spcPct val="0"/>
            </a:spcBef>
            <a:spcAft>
              <a:spcPct val="15000"/>
            </a:spcAft>
            <a:buChar char="••"/>
          </a:pPr>
          <a:r>
            <a:rPr lang="en-US" sz="2000" kern="1200" dirty="0">
              <a:solidFill>
                <a:schemeClr val="accent2">
                  <a:lumMod val="75000"/>
                </a:schemeClr>
              </a:solidFill>
            </a:rPr>
            <a:t>More seating</a:t>
          </a:r>
        </a:p>
        <a:p>
          <a:pPr marL="228600" lvl="1" indent="-228600" algn="l" defTabSz="889000">
            <a:lnSpc>
              <a:spcPct val="90000"/>
            </a:lnSpc>
            <a:spcBef>
              <a:spcPct val="0"/>
            </a:spcBef>
            <a:spcAft>
              <a:spcPct val="15000"/>
            </a:spcAft>
            <a:buChar char="••"/>
          </a:pPr>
          <a:r>
            <a:rPr lang="en-US" sz="2000" kern="1200" dirty="0">
              <a:solidFill>
                <a:schemeClr val="accent2">
                  <a:lumMod val="75000"/>
                </a:schemeClr>
              </a:solidFill>
            </a:rPr>
            <a:t>Groups of smaller tables</a:t>
          </a:r>
        </a:p>
        <a:p>
          <a:pPr marL="228600" lvl="1" indent="-228600" algn="l" defTabSz="889000">
            <a:lnSpc>
              <a:spcPct val="90000"/>
            </a:lnSpc>
            <a:spcBef>
              <a:spcPct val="0"/>
            </a:spcBef>
            <a:spcAft>
              <a:spcPct val="15000"/>
            </a:spcAft>
            <a:buChar char="••"/>
          </a:pPr>
          <a:r>
            <a:rPr lang="en-US" sz="2000" kern="1200" dirty="0">
              <a:solidFill>
                <a:schemeClr val="accent2">
                  <a:lumMod val="75000"/>
                </a:schemeClr>
              </a:solidFill>
            </a:rPr>
            <a:t>More seating with tables</a:t>
          </a:r>
        </a:p>
        <a:p>
          <a:pPr marL="228600" lvl="1" indent="-228600" algn="l" defTabSz="889000">
            <a:lnSpc>
              <a:spcPct val="90000"/>
            </a:lnSpc>
            <a:spcBef>
              <a:spcPct val="0"/>
            </a:spcBef>
            <a:spcAft>
              <a:spcPct val="15000"/>
            </a:spcAft>
            <a:buChar char="••"/>
          </a:pPr>
          <a:r>
            <a:rPr lang="en-US" sz="2000" kern="1200" dirty="0">
              <a:solidFill>
                <a:schemeClr val="accent2">
                  <a:lumMod val="75000"/>
                </a:schemeClr>
              </a:solidFill>
            </a:rPr>
            <a:t>Change the shape of the tables</a:t>
          </a:r>
        </a:p>
        <a:p>
          <a:pPr marL="228600" lvl="1" indent="-228600" algn="l" defTabSz="889000">
            <a:lnSpc>
              <a:spcPct val="90000"/>
            </a:lnSpc>
            <a:spcBef>
              <a:spcPct val="0"/>
            </a:spcBef>
            <a:spcAft>
              <a:spcPct val="15000"/>
            </a:spcAft>
            <a:buChar char="••"/>
          </a:pPr>
          <a:endParaRPr lang="en-US" sz="2000" kern="1200" dirty="0"/>
        </a:p>
      </dsp:txBody>
      <dsp:txXfrm>
        <a:off x="2327851" y="514350"/>
        <a:ext cx="3689407" cy="3086100"/>
      </dsp:txXfrm>
    </dsp:sp>
    <dsp:sp modelId="{E827FB0C-44A9-7747-982D-AE99A11B4E18}">
      <dsp:nvSpPr>
        <dsp:cNvPr id="0" name=""/>
        <dsp:cNvSpPr/>
      </dsp:nvSpPr>
      <dsp:spPr>
        <a:xfrm>
          <a:off x="530" y="0"/>
          <a:ext cx="2327321" cy="4114800"/>
        </a:xfrm>
        <a:prstGeom prst="roundRect">
          <a:avLst/>
        </a:prstGeom>
        <a:solidFill>
          <a:schemeClr val="accent1">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a:lnSpc>
              <a:spcPct val="90000"/>
            </a:lnSpc>
            <a:spcBef>
              <a:spcPct val="0"/>
            </a:spcBef>
            <a:spcAft>
              <a:spcPct val="35000"/>
            </a:spcAft>
          </a:pPr>
          <a:r>
            <a:rPr lang="en-US" sz="3500" kern="1200" dirty="0"/>
            <a:t>Furniture</a:t>
          </a:r>
        </a:p>
      </dsp:txBody>
      <dsp:txXfrm>
        <a:off x="114140" y="113610"/>
        <a:ext cx="2100101" cy="38875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7AA04-4FC3-8A4A-BC80-0B11B0679F07}">
      <dsp:nvSpPr>
        <dsp:cNvPr id="0" name=""/>
        <dsp:cNvSpPr/>
      </dsp:nvSpPr>
      <dsp:spPr>
        <a:xfrm rot="5400000">
          <a:off x="4754808" y="-1822129"/>
          <a:ext cx="1060846" cy="4974336"/>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Clear signs of opening and closing times</a:t>
          </a:r>
        </a:p>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More access for disabled students</a:t>
          </a:r>
        </a:p>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Offer parking</a:t>
          </a:r>
        </a:p>
      </dsp:txBody>
      <dsp:txXfrm rot="-5400000">
        <a:off x="2798063" y="186402"/>
        <a:ext cx="4922550" cy="957274"/>
      </dsp:txXfrm>
    </dsp:sp>
    <dsp:sp modelId="{F9E056C0-D629-084C-97B9-A87B387BF572}">
      <dsp:nvSpPr>
        <dsp:cNvPr id="0" name=""/>
        <dsp:cNvSpPr/>
      </dsp:nvSpPr>
      <dsp:spPr>
        <a:xfrm>
          <a:off x="0" y="2009"/>
          <a:ext cx="2798064" cy="132605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a:t>Access</a:t>
          </a:r>
        </a:p>
      </dsp:txBody>
      <dsp:txXfrm>
        <a:off x="64733" y="66742"/>
        <a:ext cx="2668598" cy="1196592"/>
      </dsp:txXfrm>
    </dsp:sp>
    <dsp:sp modelId="{B6A65CD1-EAE1-E648-9719-3161182857CE}">
      <dsp:nvSpPr>
        <dsp:cNvPr id="0" name=""/>
        <dsp:cNvSpPr/>
      </dsp:nvSpPr>
      <dsp:spPr>
        <a:xfrm rot="5400000">
          <a:off x="4754808" y="-429768"/>
          <a:ext cx="1060846" cy="4974336"/>
        </a:xfrm>
        <a:prstGeom prst="round2SameRect">
          <a:avLst/>
        </a:prstGeom>
        <a:solidFill>
          <a:schemeClr val="accent5">
            <a:tint val="40000"/>
            <a:alpha val="90000"/>
            <a:hueOff val="1622542"/>
            <a:satOff val="-11507"/>
            <a:lumOff val="-6548"/>
            <a:alphaOff val="0"/>
          </a:schemeClr>
        </a:solidFill>
        <a:ln w="25400" cap="flat" cmpd="sng" algn="ctr">
          <a:solidFill>
            <a:schemeClr val="accent5">
              <a:tint val="40000"/>
              <a:alpha val="90000"/>
              <a:hueOff val="1622542"/>
              <a:satOff val="-11507"/>
              <a:lumOff val="-65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Update the décor</a:t>
          </a:r>
        </a:p>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Showcase work of students</a:t>
          </a:r>
        </a:p>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Freshen up the spaces</a:t>
          </a:r>
        </a:p>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Clean up the spaces</a:t>
          </a:r>
        </a:p>
      </dsp:txBody>
      <dsp:txXfrm rot="-5400000">
        <a:off x="2798063" y="1578763"/>
        <a:ext cx="4922550" cy="957274"/>
      </dsp:txXfrm>
    </dsp:sp>
    <dsp:sp modelId="{6F6A2968-FAA6-3946-8607-DB3BC2771BD2}">
      <dsp:nvSpPr>
        <dsp:cNvPr id="0" name=""/>
        <dsp:cNvSpPr/>
      </dsp:nvSpPr>
      <dsp:spPr>
        <a:xfrm>
          <a:off x="0" y="1394370"/>
          <a:ext cx="2798064" cy="1326058"/>
        </a:xfrm>
        <a:prstGeom prst="roundRect">
          <a:avLst/>
        </a:prstGeom>
        <a:solidFill>
          <a:schemeClr val="accent5">
            <a:hueOff val="1628513"/>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a:t>Decoration</a:t>
          </a:r>
        </a:p>
      </dsp:txBody>
      <dsp:txXfrm>
        <a:off x="64733" y="1459103"/>
        <a:ext cx="2668598" cy="1196592"/>
      </dsp:txXfrm>
    </dsp:sp>
    <dsp:sp modelId="{1D481575-6C43-2744-A986-C0261D725763}">
      <dsp:nvSpPr>
        <dsp:cNvPr id="0" name=""/>
        <dsp:cNvSpPr/>
      </dsp:nvSpPr>
      <dsp:spPr>
        <a:xfrm rot="5400000">
          <a:off x="4630535" y="962593"/>
          <a:ext cx="1309392" cy="4974336"/>
        </a:xfrm>
        <a:prstGeom prst="round2SameRect">
          <a:avLst/>
        </a:prstGeom>
        <a:solidFill>
          <a:schemeClr val="accent5">
            <a:tint val="40000"/>
            <a:alpha val="90000"/>
            <a:hueOff val="3245083"/>
            <a:satOff val="-23015"/>
            <a:lumOff val="-13095"/>
            <a:alphaOff val="0"/>
          </a:schemeClr>
        </a:solidFill>
        <a:ln w="25400" cap="flat" cmpd="sng" algn="ctr">
          <a:solidFill>
            <a:schemeClr val="accent5">
              <a:tint val="40000"/>
              <a:alpha val="90000"/>
              <a:hueOff val="3245083"/>
              <a:satOff val="-23015"/>
              <a:lumOff val="-130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More microwaves</a:t>
          </a:r>
        </a:p>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Better pool tables</a:t>
          </a:r>
        </a:p>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More plug sockets</a:t>
          </a:r>
        </a:p>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More computers</a:t>
          </a:r>
        </a:p>
        <a:p>
          <a:pPr marL="114300" lvl="1" indent="-114300" algn="l" defTabSz="622300">
            <a:lnSpc>
              <a:spcPct val="90000"/>
            </a:lnSpc>
            <a:spcBef>
              <a:spcPct val="0"/>
            </a:spcBef>
            <a:spcAft>
              <a:spcPct val="15000"/>
            </a:spcAft>
            <a:buChar char="••"/>
          </a:pPr>
          <a:r>
            <a:rPr lang="en-US" sz="1400" kern="1200" dirty="0">
              <a:solidFill>
                <a:schemeClr val="accent2">
                  <a:lumMod val="75000"/>
                </a:schemeClr>
              </a:solidFill>
            </a:rPr>
            <a:t>More vending machines</a:t>
          </a:r>
        </a:p>
      </dsp:txBody>
      <dsp:txXfrm rot="-5400000">
        <a:off x="2798064" y="2858984"/>
        <a:ext cx="4910417" cy="1181554"/>
      </dsp:txXfrm>
    </dsp:sp>
    <dsp:sp modelId="{6BA36DA7-D4C0-3A4E-A260-A46BCCC7C8BE}">
      <dsp:nvSpPr>
        <dsp:cNvPr id="0" name=""/>
        <dsp:cNvSpPr/>
      </dsp:nvSpPr>
      <dsp:spPr>
        <a:xfrm>
          <a:off x="0" y="2786732"/>
          <a:ext cx="2798064" cy="1326058"/>
        </a:xfrm>
        <a:prstGeom prst="roundRect">
          <a:avLst/>
        </a:prstGeom>
        <a:solidFill>
          <a:schemeClr val="accent5">
            <a:hueOff val="3257026"/>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a:t>Equipment</a:t>
          </a:r>
        </a:p>
      </dsp:txBody>
      <dsp:txXfrm>
        <a:off x="64733" y="2851465"/>
        <a:ext cx="2668598" cy="11965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7AA04-4FC3-8A4A-BC80-0B11B0679F07}">
      <dsp:nvSpPr>
        <dsp:cNvPr id="0" name=""/>
        <dsp:cNvSpPr/>
      </dsp:nvSpPr>
      <dsp:spPr>
        <a:xfrm rot="5400000">
          <a:off x="4754808" y="-1822129"/>
          <a:ext cx="1060846" cy="4974336"/>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Cheaper food and drink</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2 for 1 deals</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Group deals</a:t>
          </a:r>
        </a:p>
      </dsp:txBody>
      <dsp:txXfrm rot="-5400000">
        <a:off x="2798063" y="186402"/>
        <a:ext cx="4922550" cy="957274"/>
      </dsp:txXfrm>
    </dsp:sp>
    <dsp:sp modelId="{F9E056C0-D629-084C-97B9-A87B387BF572}">
      <dsp:nvSpPr>
        <dsp:cNvPr id="0" name=""/>
        <dsp:cNvSpPr/>
      </dsp:nvSpPr>
      <dsp:spPr>
        <a:xfrm>
          <a:off x="0" y="2009"/>
          <a:ext cx="2798064" cy="132605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en-US" sz="3800" kern="1200" dirty="0"/>
            <a:t>Pricing</a:t>
          </a:r>
        </a:p>
      </dsp:txBody>
      <dsp:txXfrm>
        <a:off x="64733" y="66742"/>
        <a:ext cx="2668598" cy="1196592"/>
      </dsp:txXfrm>
    </dsp:sp>
    <dsp:sp modelId="{B6A65CD1-EAE1-E648-9719-3161182857CE}">
      <dsp:nvSpPr>
        <dsp:cNvPr id="0" name=""/>
        <dsp:cNvSpPr/>
      </dsp:nvSpPr>
      <dsp:spPr>
        <a:xfrm rot="5400000">
          <a:off x="4754808" y="-429768"/>
          <a:ext cx="1060846" cy="4974336"/>
        </a:xfrm>
        <a:prstGeom prst="round2SameRect">
          <a:avLst/>
        </a:prstGeom>
        <a:solidFill>
          <a:schemeClr val="accent5">
            <a:tint val="40000"/>
            <a:alpha val="90000"/>
            <a:hueOff val="1622542"/>
            <a:satOff val="-11507"/>
            <a:lumOff val="-6548"/>
            <a:alphaOff val="0"/>
          </a:schemeClr>
        </a:solidFill>
        <a:ln w="25400" cap="flat" cmpd="sng" algn="ctr">
          <a:solidFill>
            <a:schemeClr val="accent5">
              <a:tint val="40000"/>
              <a:alpha val="90000"/>
              <a:hueOff val="1622542"/>
              <a:satOff val="-11507"/>
              <a:lumOff val="-65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More promotion of facilities</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Advertise events better</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Make sure commuter and mature students are aware of facilities</a:t>
          </a:r>
        </a:p>
      </dsp:txBody>
      <dsp:txXfrm rot="-5400000">
        <a:off x="2798063" y="1578763"/>
        <a:ext cx="4922550" cy="957274"/>
      </dsp:txXfrm>
    </dsp:sp>
    <dsp:sp modelId="{6F6A2968-FAA6-3946-8607-DB3BC2771BD2}">
      <dsp:nvSpPr>
        <dsp:cNvPr id="0" name=""/>
        <dsp:cNvSpPr/>
      </dsp:nvSpPr>
      <dsp:spPr>
        <a:xfrm>
          <a:off x="0" y="1394370"/>
          <a:ext cx="2798064" cy="1326058"/>
        </a:xfrm>
        <a:prstGeom prst="roundRect">
          <a:avLst/>
        </a:prstGeom>
        <a:solidFill>
          <a:schemeClr val="accent5">
            <a:hueOff val="1628513"/>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en-US" sz="3800" kern="1200" dirty="0"/>
            <a:t>Promotion</a:t>
          </a:r>
        </a:p>
      </dsp:txBody>
      <dsp:txXfrm>
        <a:off x="64733" y="1459103"/>
        <a:ext cx="2668598" cy="1196592"/>
      </dsp:txXfrm>
    </dsp:sp>
    <dsp:sp modelId="{1D481575-6C43-2744-A986-C0261D725763}">
      <dsp:nvSpPr>
        <dsp:cNvPr id="0" name=""/>
        <dsp:cNvSpPr/>
      </dsp:nvSpPr>
      <dsp:spPr>
        <a:xfrm rot="5400000">
          <a:off x="4754808" y="995585"/>
          <a:ext cx="1060846" cy="4974336"/>
        </a:xfrm>
        <a:prstGeom prst="round2SameRect">
          <a:avLst/>
        </a:prstGeom>
        <a:solidFill>
          <a:schemeClr val="accent5">
            <a:tint val="40000"/>
            <a:alpha val="90000"/>
            <a:hueOff val="3245083"/>
            <a:satOff val="-23015"/>
            <a:lumOff val="-13095"/>
            <a:alphaOff val="0"/>
          </a:schemeClr>
        </a:solidFill>
        <a:ln w="25400" cap="flat" cmpd="sng" algn="ctr">
          <a:solidFill>
            <a:schemeClr val="accent5">
              <a:tint val="40000"/>
              <a:alpha val="90000"/>
              <a:hueOff val="3245083"/>
              <a:satOff val="-23015"/>
              <a:lumOff val="-130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Open longer</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All staff to be welcoming and friendly</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Discrimination training for staff</a:t>
          </a:r>
        </a:p>
        <a:p>
          <a:pPr marL="114300" lvl="1" indent="-114300" algn="l" defTabSz="666750">
            <a:lnSpc>
              <a:spcPct val="90000"/>
            </a:lnSpc>
            <a:spcBef>
              <a:spcPct val="0"/>
            </a:spcBef>
            <a:spcAft>
              <a:spcPct val="15000"/>
            </a:spcAft>
            <a:buChar char="••"/>
          </a:pPr>
          <a:endParaRPr lang="en-US" sz="1500" kern="1200" dirty="0">
            <a:solidFill>
              <a:schemeClr val="accent2">
                <a:lumMod val="75000"/>
              </a:schemeClr>
            </a:solidFill>
          </a:endParaRPr>
        </a:p>
      </dsp:txBody>
      <dsp:txXfrm rot="-5400000">
        <a:off x="2798063" y="3004116"/>
        <a:ext cx="4922550" cy="957274"/>
      </dsp:txXfrm>
    </dsp:sp>
    <dsp:sp modelId="{6BA36DA7-D4C0-3A4E-A260-A46BCCC7C8BE}">
      <dsp:nvSpPr>
        <dsp:cNvPr id="0" name=""/>
        <dsp:cNvSpPr/>
      </dsp:nvSpPr>
      <dsp:spPr>
        <a:xfrm>
          <a:off x="0" y="2786732"/>
          <a:ext cx="2798064" cy="1326058"/>
        </a:xfrm>
        <a:prstGeom prst="roundRect">
          <a:avLst/>
        </a:prstGeom>
        <a:solidFill>
          <a:schemeClr val="accent5">
            <a:hueOff val="3257026"/>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72390" rIns="144780" bIns="72390" numCol="1" spcCol="1270" anchor="ctr" anchorCtr="0">
          <a:noAutofit/>
        </a:bodyPr>
        <a:lstStyle/>
        <a:p>
          <a:pPr lvl="0" algn="ctr" defTabSz="1689100">
            <a:lnSpc>
              <a:spcPct val="90000"/>
            </a:lnSpc>
            <a:spcBef>
              <a:spcPct val="0"/>
            </a:spcBef>
            <a:spcAft>
              <a:spcPct val="35000"/>
            </a:spcAft>
          </a:pPr>
          <a:r>
            <a:rPr lang="en-US" sz="3800" kern="1200" dirty="0"/>
            <a:t>Service</a:t>
          </a:r>
        </a:p>
      </dsp:txBody>
      <dsp:txXfrm>
        <a:off x="64733" y="2851465"/>
        <a:ext cx="2668598" cy="11965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7AA04-4FC3-8A4A-BC80-0B11B0679F07}">
      <dsp:nvSpPr>
        <dsp:cNvPr id="0" name=""/>
        <dsp:cNvSpPr/>
      </dsp:nvSpPr>
      <dsp:spPr>
        <a:xfrm rot="5400000">
          <a:off x="4640083" y="-1678288"/>
          <a:ext cx="1290297" cy="4974336"/>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Make signing-up easier</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Fix log-in errors</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Provide access to support to fix problems</a:t>
          </a:r>
        </a:p>
      </dsp:txBody>
      <dsp:txXfrm rot="-5400000">
        <a:off x="2798064" y="226718"/>
        <a:ext cx="4911349" cy="1164323"/>
      </dsp:txXfrm>
    </dsp:sp>
    <dsp:sp modelId="{F9E056C0-D629-084C-97B9-A87B387BF572}">
      <dsp:nvSpPr>
        <dsp:cNvPr id="0" name=""/>
        <dsp:cNvSpPr/>
      </dsp:nvSpPr>
      <dsp:spPr>
        <a:xfrm>
          <a:off x="0" y="2443"/>
          <a:ext cx="2798064" cy="161287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n-US" sz="4800" kern="1200" dirty="0"/>
            <a:t>Access</a:t>
          </a:r>
        </a:p>
      </dsp:txBody>
      <dsp:txXfrm>
        <a:off x="78734" y="81177"/>
        <a:ext cx="2640596" cy="1455404"/>
      </dsp:txXfrm>
    </dsp:sp>
    <dsp:sp modelId="{B6A65CD1-EAE1-E648-9719-3161182857CE}">
      <dsp:nvSpPr>
        <dsp:cNvPr id="0" name=""/>
        <dsp:cNvSpPr/>
      </dsp:nvSpPr>
      <dsp:spPr>
        <a:xfrm rot="5400000">
          <a:off x="4511027" y="15227"/>
          <a:ext cx="1548409" cy="4974336"/>
        </a:xfrm>
        <a:prstGeom prst="round2SameRect">
          <a:avLst/>
        </a:prstGeom>
        <a:solidFill>
          <a:schemeClr val="accent5">
            <a:tint val="40000"/>
            <a:alpha val="90000"/>
            <a:hueOff val="1622542"/>
            <a:satOff val="-11507"/>
            <a:lumOff val="-6548"/>
            <a:alphaOff val="0"/>
          </a:schemeClr>
        </a:solidFill>
        <a:ln w="25400" cap="flat" cmpd="sng" algn="ctr">
          <a:solidFill>
            <a:schemeClr val="accent5">
              <a:tint val="40000"/>
              <a:alpha val="90000"/>
              <a:hueOff val="1622542"/>
              <a:satOff val="-11507"/>
              <a:lumOff val="-65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Make it more relevant to part time and mature students</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Advertise campus activities and events</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Use google maps to show SU locations and show opening times</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Use photos and video to show what the SU offers</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Provide updated list of societies and sports</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Live feeds using social media</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Regular updates about jobs and volunteering opportunities</a:t>
          </a:r>
        </a:p>
      </dsp:txBody>
      <dsp:txXfrm rot="-5400000">
        <a:off x="2798064" y="1803778"/>
        <a:ext cx="4898749" cy="1397235"/>
      </dsp:txXfrm>
    </dsp:sp>
    <dsp:sp modelId="{6F6A2968-FAA6-3946-8607-DB3BC2771BD2}">
      <dsp:nvSpPr>
        <dsp:cNvPr id="0" name=""/>
        <dsp:cNvSpPr/>
      </dsp:nvSpPr>
      <dsp:spPr>
        <a:xfrm>
          <a:off x="0" y="1695959"/>
          <a:ext cx="2798064" cy="1612872"/>
        </a:xfrm>
        <a:prstGeom prst="roundRect">
          <a:avLst/>
        </a:prstGeom>
        <a:solidFill>
          <a:schemeClr val="accent5">
            <a:hueOff val="1628513"/>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n-US" sz="4800" kern="1200" dirty="0"/>
            <a:t>Content</a:t>
          </a:r>
        </a:p>
      </dsp:txBody>
      <dsp:txXfrm>
        <a:off x="78734" y="1774693"/>
        <a:ext cx="2640596" cy="1455404"/>
      </dsp:txXfrm>
    </dsp:sp>
    <dsp:sp modelId="{1D481575-6C43-2744-A986-C0261D725763}">
      <dsp:nvSpPr>
        <dsp:cNvPr id="0" name=""/>
        <dsp:cNvSpPr/>
      </dsp:nvSpPr>
      <dsp:spPr>
        <a:xfrm rot="5400000">
          <a:off x="4640083" y="1708744"/>
          <a:ext cx="1290297" cy="4974336"/>
        </a:xfrm>
        <a:prstGeom prst="round2SameRect">
          <a:avLst/>
        </a:prstGeom>
        <a:solidFill>
          <a:schemeClr val="accent5">
            <a:tint val="40000"/>
            <a:alpha val="90000"/>
            <a:hueOff val="3245083"/>
            <a:satOff val="-23015"/>
            <a:lumOff val="-13095"/>
            <a:alphaOff val="0"/>
          </a:schemeClr>
        </a:solidFill>
        <a:ln w="25400" cap="flat" cmpd="sng" algn="ctr">
          <a:solidFill>
            <a:schemeClr val="accent5">
              <a:tint val="40000"/>
              <a:alpha val="90000"/>
              <a:hueOff val="3245083"/>
              <a:satOff val="-23015"/>
              <a:lumOff val="-130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20955" rIns="41910" bIns="20955" numCol="1" spcCol="1270" anchor="ctr" anchorCtr="0">
          <a:noAutofit/>
        </a:bodyPr>
        <a:lstStyle/>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Clearer layout</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Change </a:t>
          </a:r>
          <a:r>
            <a:rPr lang="en-US" sz="1100" kern="1200" dirty="0" err="1">
              <a:solidFill>
                <a:schemeClr val="accent2">
                  <a:lumMod val="75000"/>
                </a:schemeClr>
              </a:solidFill>
            </a:rPr>
            <a:t>colours</a:t>
          </a:r>
          <a:r>
            <a:rPr lang="en-US" sz="1100" kern="1200" dirty="0">
              <a:solidFill>
                <a:schemeClr val="accent2">
                  <a:lumMod val="75000"/>
                </a:schemeClr>
              </a:solidFill>
            </a:rPr>
            <a:t>:  more eye-catching; less red; less aggressive </a:t>
          </a:r>
          <a:r>
            <a:rPr lang="en-US" sz="1100" kern="1200" dirty="0" err="1">
              <a:solidFill>
                <a:schemeClr val="accent2">
                  <a:lumMod val="75000"/>
                </a:schemeClr>
              </a:solidFill>
            </a:rPr>
            <a:t>colours</a:t>
          </a:r>
          <a:endParaRPr lang="en-US" sz="1100" kern="1200" dirty="0">
            <a:solidFill>
              <a:schemeClr val="accent2">
                <a:lumMod val="75000"/>
              </a:schemeClr>
            </a:solidFill>
          </a:endParaRP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More pictures – more welcoming</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Show events down the side, like a twitter feed</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Less cluttered</a:t>
          </a:r>
        </a:p>
        <a:p>
          <a:pPr marL="57150" lvl="1" indent="-57150" algn="l" defTabSz="488950">
            <a:lnSpc>
              <a:spcPct val="90000"/>
            </a:lnSpc>
            <a:spcBef>
              <a:spcPct val="0"/>
            </a:spcBef>
            <a:spcAft>
              <a:spcPct val="15000"/>
            </a:spcAft>
            <a:buChar char="••"/>
          </a:pPr>
          <a:r>
            <a:rPr lang="en-US" sz="1100" kern="1200" dirty="0">
              <a:solidFill>
                <a:schemeClr val="accent2">
                  <a:lumMod val="75000"/>
                </a:schemeClr>
              </a:solidFill>
            </a:rPr>
            <a:t>Involve Graphic Design Students in redesign (for an incentive)</a:t>
          </a:r>
        </a:p>
      </dsp:txBody>
      <dsp:txXfrm rot="-5400000">
        <a:off x="2798064" y="3613751"/>
        <a:ext cx="4911349" cy="1164323"/>
      </dsp:txXfrm>
    </dsp:sp>
    <dsp:sp modelId="{6BA36DA7-D4C0-3A4E-A260-A46BCCC7C8BE}">
      <dsp:nvSpPr>
        <dsp:cNvPr id="0" name=""/>
        <dsp:cNvSpPr/>
      </dsp:nvSpPr>
      <dsp:spPr>
        <a:xfrm>
          <a:off x="0" y="3389475"/>
          <a:ext cx="2798064" cy="1612872"/>
        </a:xfrm>
        <a:prstGeom prst="roundRect">
          <a:avLst/>
        </a:prstGeom>
        <a:solidFill>
          <a:schemeClr val="accent5">
            <a:hueOff val="3257026"/>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a:lnSpc>
              <a:spcPct val="90000"/>
            </a:lnSpc>
            <a:spcBef>
              <a:spcPct val="0"/>
            </a:spcBef>
            <a:spcAft>
              <a:spcPct val="35000"/>
            </a:spcAft>
          </a:pPr>
          <a:r>
            <a:rPr lang="en-US" sz="4800" kern="1200" dirty="0"/>
            <a:t>Design</a:t>
          </a:r>
        </a:p>
      </dsp:txBody>
      <dsp:txXfrm>
        <a:off x="78734" y="3468209"/>
        <a:ext cx="2640596" cy="14554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7AA04-4FC3-8A4A-BC80-0B11B0679F07}">
      <dsp:nvSpPr>
        <dsp:cNvPr id="0" name=""/>
        <dsp:cNvSpPr/>
      </dsp:nvSpPr>
      <dsp:spPr>
        <a:xfrm rot="5400000">
          <a:off x="4630800" y="-1666650"/>
          <a:ext cx="1308862" cy="4974336"/>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Search function needs to work properly</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Make it easier to buy from societies and sports pages</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Improve mobile interface</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Easier links to University sites</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Option for email update</a:t>
          </a:r>
        </a:p>
      </dsp:txBody>
      <dsp:txXfrm rot="-5400000">
        <a:off x="2798064" y="229979"/>
        <a:ext cx="4910443" cy="1181076"/>
      </dsp:txXfrm>
    </dsp:sp>
    <dsp:sp modelId="{F9E056C0-D629-084C-97B9-A87B387BF572}">
      <dsp:nvSpPr>
        <dsp:cNvPr id="0" name=""/>
        <dsp:cNvSpPr/>
      </dsp:nvSpPr>
      <dsp:spPr>
        <a:xfrm>
          <a:off x="0" y="2478"/>
          <a:ext cx="2798064" cy="163607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en-US" sz="3100" kern="1200" dirty="0"/>
            <a:t>Functionality</a:t>
          </a:r>
        </a:p>
      </dsp:txBody>
      <dsp:txXfrm>
        <a:off x="79867" y="82345"/>
        <a:ext cx="2638330" cy="1476344"/>
      </dsp:txXfrm>
    </dsp:sp>
    <dsp:sp modelId="{B6A65CD1-EAE1-E648-9719-3161182857CE}">
      <dsp:nvSpPr>
        <dsp:cNvPr id="0" name=""/>
        <dsp:cNvSpPr/>
      </dsp:nvSpPr>
      <dsp:spPr>
        <a:xfrm rot="5400000">
          <a:off x="4630800" y="51231"/>
          <a:ext cx="1308862" cy="4974336"/>
        </a:xfrm>
        <a:prstGeom prst="round2SameRect">
          <a:avLst/>
        </a:prstGeom>
        <a:solidFill>
          <a:schemeClr val="accent5">
            <a:tint val="40000"/>
            <a:alpha val="90000"/>
            <a:hueOff val="1622542"/>
            <a:satOff val="-11507"/>
            <a:lumOff val="-6548"/>
            <a:alphaOff val="0"/>
          </a:schemeClr>
        </a:solidFill>
        <a:ln w="25400" cap="flat" cmpd="sng" algn="ctr">
          <a:solidFill>
            <a:schemeClr val="accent5">
              <a:tint val="40000"/>
              <a:alpha val="90000"/>
              <a:hueOff val="1622542"/>
              <a:satOff val="-11507"/>
              <a:lumOff val="-65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Provide easier navigation bar</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Clean options on each page</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Clearer guide on how to find information</a:t>
          </a:r>
        </a:p>
        <a:p>
          <a:pPr marL="114300" lvl="1" indent="-114300" algn="l" defTabSz="666750">
            <a:lnSpc>
              <a:spcPct val="90000"/>
            </a:lnSpc>
            <a:spcBef>
              <a:spcPct val="0"/>
            </a:spcBef>
            <a:spcAft>
              <a:spcPct val="15000"/>
            </a:spcAft>
            <a:buChar char="••"/>
          </a:pPr>
          <a:r>
            <a:rPr lang="en-US" sz="1500" kern="1200" dirty="0" err="1">
              <a:solidFill>
                <a:schemeClr val="accent2">
                  <a:lumMod val="75000"/>
                </a:schemeClr>
              </a:solidFill>
            </a:rPr>
            <a:t>Categorise</a:t>
          </a:r>
          <a:r>
            <a:rPr lang="en-US" sz="1500" kern="1200" dirty="0">
              <a:solidFill>
                <a:schemeClr val="accent2">
                  <a:lumMod val="75000"/>
                </a:schemeClr>
              </a:solidFill>
            </a:rPr>
            <a:t> articles so they are easy to find</a:t>
          </a:r>
        </a:p>
      </dsp:txBody>
      <dsp:txXfrm rot="-5400000">
        <a:off x="2798064" y="1947861"/>
        <a:ext cx="4910443" cy="1181076"/>
      </dsp:txXfrm>
    </dsp:sp>
    <dsp:sp modelId="{6F6A2968-FAA6-3946-8607-DB3BC2771BD2}">
      <dsp:nvSpPr>
        <dsp:cNvPr id="0" name=""/>
        <dsp:cNvSpPr/>
      </dsp:nvSpPr>
      <dsp:spPr>
        <a:xfrm>
          <a:off x="0" y="1720360"/>
          <a:ext cx="2798064" cy="1636078"/>
        </a:xfrm>
        <a:prstGeom prst="roundRect">
          <a:avLst/>
        </a:prstGeom>
        <a:solidFill>
          <a:schemeClr val="accent5">
            <a:hueOff val="1628513"/>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en-US" sz="3100" kern="1200" dirty="0"/>
            <a:t>Navigation</a:t>
          </a:r>
        </a:p>
      </dsp:txBody>
      <dsp:txXfrm>
        <a:off x="79867" y="1800227"/>
        <a:ext cx="2638330" cy="1476344"/>
      </dsp:txXfrm>
    </dsp:sp>
    <dsp:sp modelId="{1D481575-6C43-2744-A986-C0261D725763}">
      <dsp:nvSpPr>
        <dsp:cNvPr id="0" name=""/>
        <dsp:cNvSpPr/>
      </dsp:nvSpPr>
      <dsp:spPr>
        <a:xfrm rot="5400000">
          <a:off x="4630800" y="1809819"/>
          <a:ext cx="1308862" cy="4974336"/>
        </a:xfrm>
        <a:prstGeom prst="round2SameRect">
          <a:avLst/>
        </a:prstGeom>
        <a:solidFill>
          <a:schemeClr val="accent5">
            <a:tint val="40000"/>
            <a:alpha val="90000"/>
            <a:hueOff val="3245083"/>
            <a:satOff val="-23015"/>
            <a:lumOff val="-13095"/>
            <a:alphaOff val="0"/>
          </a:schemeClr>
        </a:solidFill>
        <a:ln w="25400" cap="flat" cmpd="sng" algn="ctr">
          <a:solidFill>
            <a:schemeClr val="accent5">
              <a:tint val="40000"/>
              <a:alpha val="90000"/>
              <a:hueOff val="3245083"/>
              <a:satOff val="-23015"/>
              <a:lumOff val="-130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Advertise with posters</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Promote through social media</a:t>
          </a:r>
        </a:p>
        <a:p>
          <a:pPr marL="114300" lvl="1" indent="-114300" algn="l" defTabSz="666750">
            <a:lnSpc>
              <a:spcPct val="90000"/>
            </a:lnSpc>
            <a:spcBef>
              <a:spcPct val="0"/>
            </a:spcBef>
            <a:spcAft>
              <a:spcPct val="15000"/>
            </a:spcAft>
            <a:buChar char="••"/>
          </a:pPr>
          <a:r>
            <a:rPr lang="en-US" sz="1500" kern="1200" dirty="0">
              <a:solidFill>
                <a:schemeClr val="accent2">
                  <a:lumMod val="75000"/>
                </a:schemeClr>
              </a:solidFill>
            </a:rPr>
            <a:t>Make people aware of what it can be used for</a:t>
          </a:r>
        </a:p>
        <a:p>
          <a:pPr marL="114300" lvl="1" indent="-114300" algn="l" defTabSz="666750">
            <a:lnSpc>
              <a:spcPct val="90000"/>
            </a:lnSpc>
            <a:spcBef>
              <a:spcPct val="0"/>
            </a:spcBef>
            <a:spcAft>
              <a:spcPct val="15000"/>
            </a:spcAft>
            <a:buChar char="••"/>
          </a:pPr>
          <a:endParaRPr lang="en-US" sz="1500" kern="1200" dirty="0">
            <a:solidFill>
              <a:schemeClr val="accent2">
                <a:lumMod val="75000"/>
              </a:schemeClr>
            </a:solidFill>
          </a:endParaRPr>
        </a:p>
      </dsp:txBody>
      <dsp:txXfrm rot="-5400000">
        <a:off x="2798064" y="3706449"/>
        <a:ext cx="4910443" cy="1181076"/>
      </dsp:txXfrm>
    </dsp:sp>
    <dsp:sp modelId="{6BA36DA7-D4C0-3A4E-A260-A46BCCC7C8BE}">
      <dsp:nvSpPr>
        <dsp:cNvPr id="0" name=""/>
        <dsp:cNvSpPr/>
      </dsp:nvSpPr>
      <dsp:spPr>
        <a:xfrm>
          <a:off x="0" y="3438242"/>
          <a:ext cx="2798064" cy="1636078"/>
        </a:xfrm>
        <a:prstGeom prst="roundRect">
          <a:avLst/>
        </a:prstGeom>
        <a:solidFill>
          <a:schemeClr val="accent5">
            <a:hueOff val="3257026"/>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en-US" sz="3100" kern="1200" dirty="0"/>
            <a:t>Promotion</a:t>
          </a:r>
        </a:p>
      </dsp:txBody>
      <dsp:txXfrm>
        <a:off x="79867" y="3518109"/>
        <a:ext cx="2638330" cy="147634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87AA04-4FC3-8A4A-BC80-0B11B0679F07}">
      <dsp:nvSpPr>
        <dsp:cNvPr id="0" name=""/>
        <dsp:cNvSpPr/>
      </dsp:nvSpPr>
      <dsp:spPr>
        <a:xfrm rot="5400000">
          <a:off x="4575107" y="-1596821"/>
          <a:ext cx="1420249" cy="4974336"/>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Academic bursary opportunities</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Grants for computers for study</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Academic skills sessions</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Peer assessment</a:t>
          </a:r>
        </a:p>
      </dsp:txBody>
      <dsp:txXfrm rot="-5400000">
        <a:off x="2798064" y="249553"/>
        <a:ext cx="4905005" cy="1281587"/>
      </dsp:txXfrm>
    </dsp:sp>
    <dsp:sp modelId="{F9E056C0-D629-084C-97B9-A87B387BF572}">
      <dsp:nvSpPr>
        <dsp:cNvPr id="0" name=""/>
        <dsp:cNvSpPr/>
      </dsp:nvSpPr>
      <dsp:spPr>
        <a:xfrm>
          <a:off x="0" y="2689"/>
          <a:ext cx="2798064" cy="177531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n-US" sz="3900" kern="1200" dirty="0"/>
            <a:t>Academic support</a:t>
          </a:r>
        </a:p>
      </dsp:txBody>
      <dsp:txXfrm>
        <a:off x="86664" y="89353"/>
        <a:ext cx="2624736" cy="1601984"/>
      </dsp:txXfrm>
    </dsp:sp>
    <dsp:sp modelId="{B6A65CD1-EAE1-E648-9719-3161182857CE}">
      <dsp:nvSpPr>
        <dsp:cNvPr id="0" name=""/>
        <dsp:cNvSpPr/>
      </dsp:nvSpPr>
      <dsp:spPr>
        <a:xfrm rot="5400000">
          <a:off x="4433053" y="267255"/>
          <a:ext cx="1704356" cy="4974336"/>
        </a:xfrm>
        <a:prstGeom prst="round2SameRect">
          <a:avLst/>
        </a:prstGeom>
        <a:solidFill>
          <a:schemeClr val="accent5">
            <a:tint val="40000"/>
            <a:alpha val="90000"/>
            <a:hueOff val="1622542"/>
            <a:satOff val="-11507"/>
            <a:lumOff val="-6548"/>
            <a:alphaOff val="0"/>
          </a:schemeClr>
        </a:solidFill>
        <a:ln w="25400" cap="flat" cmpd="sng" algn="ctr">
          <a:solidFill>
            <a:schemeClr val="accent5">
              <a:tint val="40000"/>
              <a:alpha val="90000"/>
              <a:hueOff val="1622542"/>
              <a:satOff val="-11507"/>
              <a:lumOff val="-65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Swimming club</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Dance clubs</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Rowing club</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More nature-based clubs</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Better sports club information</a:t>
          </a:r>
        </a:p>
      </dsp:txBody>
      <dsp:txXfrm rot="-5400000">
        <a:off x="2798063" y="1985445"/>
        <a:ext cx="4891136" cy="1537956"/>
      </dsp:txXfrm>
    </dsp:sp>
    <dsp:sp modelId="{6F6A2968-FAA6-3946-8607-DB3BC2771BD2}">
      <dsp:nvSpPr>
        <dsp:cNvPr id="0" name=""/>
        <dsp:cNvSpPr/>
      </dsp:nvSpPr>
      <dsp:spPr>
        <a:xfrm>
          <a:off x="0" y="1866767"/>
          <a:ext cx="2798064" cy="1775312"/>
        </a:xfrm>
        <a:prstGeom prst="roundRect">
          <a:avLst/>
        </a:prstGeom>
        <a:solidFill>
          <a:schemeClr val="accent5">
            <a:hueOff val="1628513"/>
            <a:satOff val="5598"/>
            <a:lumOff val="-26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n-US" sz="3900" kern="1200" dirty="0"/>
            <a:t>Clubs and sports</a:t>
          </a:r>
        </a:p>
      </dsp:txBody>
      <dsp:txXfrm>
        <a:off x="86664" y="1953431"/>
        <a:ext cx="2624736" cy="1601984"/>
      </dsp:txXfrm>
    </dsp:sp>
    <dsp:sp modelId="{1D481575-6C43-2744-A986-C0261D725763}">
      <dsp:nvSpPr>
        <dsp:cNvPr id="0" name=""/>
        <dsp:cNvSpPr/>
      </dsp:nvSpPr>
      <dsp:spPr>
        <a:xfrm rot="5400000">
          <a:off x="4575107" y="2131333"/>
          <a:ext cx="1420249" cy="4974336"/>
        </a:xfrm>
        <a:prstGeom prst="round2SameRect">
          <a:avLst/>
        </a:prstGeom>
        <a:solidFill>
          <a:schemeClr val="accent5">
            <a:tint val="40000"/>
            <a:alpha val="90000"/>
            <a:hueOff val="3245083"/>
            <a:satOff val="-23015"/>
            <a:lumOff val="-13095"/>
            <a:alphaOff val="0"/>
          </a:schemeClr>
        </a:solidFill>
        <a:ln w="25400" cap="flat" cmpd="sng" algn="ctr">
          <a:solidFill>
            <a:schemeClr val="accent5">
              <a:tint val="40000"/>
              <a:alpha val="90000"/>
              <a:hueOff val="3245083"/>
              <a:satOff val="-23015"/>
              <a:lumOff val="-130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Access to people speaking more than one language</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Women-only gym</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Childcare support</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Better support for mature students</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More help for students with disabilities</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More help for students on placement</a:t>
          </a:r>
        </a:p>
        <a:p>
          <a:pPr marL="57150" lvl="1" indent="-57150" algn="l" defTabSz="466725">
            <a:lnSpc>
              <a:spcPct val="90000"/>
            </a:lnSpc>
            <a:spcBef>
              <a:spcPct val="0"/>
            </a:spcBef>
            <a:spcAft>
              <a:spcPct val="15000"/>
            </a:spcAft>
            <a:buChar char="••"/>
          </a:pPr>
          <a:r>
            <a:rPr lang="en-US" sz="1050" kern="1200" dirty="0">
              <a:solidFill>
                <a:schemeClr val="accent2">
                  <a:lumMod val="75000"/>
                </a:schemeClr>
              </a:solidFill>
            </a:rPr>
            <a:t>Cater to needs of medical students </a:t>
          </a:r>
        </a:p>
        <a:p>
          <a:pPr marL="57150" lvl="1" indent="-57150" algn="l" defTabSz="400050">
            <a:lnSpc>
              <a:spcPct val="90000"/>
            </a:lnSpc>
            <a:spcBef>
              <a:spcPct val="0"/>
            </a:spcBef>
            <a:spcAft>
              <a:spcPct val="15000"/>
            </a:spcAft>
            <a:buChar char="••"/>
          </a:pPr>
          <a:endParaRPr lang="en-US" sz="900" kern="1200" dirty="0">
            <a:solidFill>
              <a:schemeClr val="accent2">
                <a:lumMod val="75000"/>
              </a:schemeClr>
            </a:solidFill>
          </a:endParaRPr>
        </a:p>
      </dsp:txBody>
      <dsp:txXfrm rot="-5400000">
        <a:off x="2798064" y="3977708"/>
        <a:ext cx="4905005" cy="1281587"/>
      </dsp:txXfrm>
    </dsp:sp>
    <dsp:sp modelId="{6BA36DA7-D4C0-3A4E-A260-A46BCCC7C8BE}">
      <dsp:nvSpPr>
        <dsp:cNvPr id="0" name=""/>
        <dsp:cNvSpPr/>
      </dsp:nvSpPr>
      <dsp:spPr>
        <a:xfrm>
          <a:off x="0" y="3730845"/>
          <a:ext cx="2798064" cy="1775312"/>
        </a:xfrm>
        <a:prstGeom prst="roundRect">
          <a:avLst/>
        </a:prstGeom>
        <a:solidFill>
          <a:schemeClr val="accent5">
            <a:hueOff val="3257026"/>
            <a:satOff val="11196"/>
            <a:lumOff val="-53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en-US" sz="3900" kern="1200" dirty="0"/>
            <a:t>Diverse needs</a:t>
          </a:r>
        </a:p>
      </dsp:txBody>
      <dsp:txXfrm>
        <a:off x="86664" y="3817509"/>
        <a:ext cx="2624736" cy="1601984"/>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xmlns="" id="{407FE9ED-5E35-9544-B83F-929038CE6B1D}"/>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GB"/>
          </a:p>
        </p:txBody>
      </p:sp>
      <p:sp>
        <p:nvSpPr>
          <p:cNvPr id="61443" name="Rectangle 3">
            <a:extLst>
              <a:ext uri="{FF2B5EF4-FFF2-40B4-BE49-F238E27FC236}">
                <a16:creationId xmlns:a16="http://schemas.microsoft.com/office/drawing/2014/main" xmlns="" id="{63FD585E-0285-B24F-A1F5-9C37DF503545}"/>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fld id="{15C9C0CA-7BBB-C049-8A85-F9694A7D25D0}" type="datetimeFigureOut">
              <a:rPr lang="en-GB" altLang="en-US"/>
              <a:pPr/>
              <a:t>29/05/2018</a:t>
            </a:fld>
            <a:endParaRPr lang="en-GB" altLang="en-US"/>
          </a:p>
        </p:txBody>
      </p:sp>
      <p:sp>
        <p:nvSpPr>
          <p:cNvPr id="61444" name="Rectangle 4">
            <a:extLst>
              <a:ext uri="{FF2B5EF4-FFF2-40B4-BE49-F238E27FC236}">
                <a16:creationId xmlns:a16="http://schemas.microsoft.com/office/drawing/2014/main" xmlns="" id="{F9B19A6A-75AD-8A4A-98FD-8AC24B8CD4AA}"/>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en-GB"/>
          </a:p>
        </p:txBody>
      </p:sp>
      <p:sp>
        <p:nvSpPr>
          <p:cNvPr id="61445" name="Rectangle 5">
            <a:extLst>
              <a:ext uri="{FF2B5EF4-FFF2-40B4-BE49-F238E27FC236}">
                <a16:creationId xmlns:a16="http://schemas.microsoft.com/office/drawing/2014/main" xmlns="" id="{54C96441-56BE-DE48-AF54-C1A199EE7504}"/>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fld id="{292A610E-92B6-EB47-B6A5-1B4376F6B1A1}" type="slidenum">
              <a:rPr lang="en-GB" altLang="en-US"/>
              <a:pPr/>
              <a:t>‹#›</a:t>
            </a:fld>
            <a:endParaRPr lang="en-GB" altLang="en-US"/>
          </a:p>
        </p:txBody>
      </p:sp>
    </p:spTree>
    <p:extLst>
      <p:ext uri="{BB962C8B-B14F-4D97-AF65-F5344CB8AC3E}">
        <p14:creationId xmlns:p14="http://schemas.microsoft.com/office/powerpoint/2010/main" val="24361722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xmlns="" id="{07DFA5D8-A065-CA49-A973-B58F355BCD6F}"/>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34" charset="-128"/>
                <a:cs typeface="+mn-cs"/>
              </a:defRPr>
            </a:lvl1pPr>
          </a:lstStyle>
          <a:p>
            <a:pPr>
              <a:defRPr/>
            </a:pPr>
            <a:endParaRPr lang="en-GB"/>
          </a:p>
        </p:txBody>
      </p:sp>
      <p:sp>
        <p:nvSpPr>
          <p:cNvPr id="32771" name="Rectangle 3">
            <a:extLst>
              <a:ext uri="{FF2B5EF4-FFF2-40B4-BE49-F238E27FC236}">
                <a16:creationId xmlns:a16="http://schemas.microsoft.com/office/drawing/2014/main" xmlns="" id="{87059699-E927-5C41-8B87-6659CF46715C}"/>
              </a:ext>
            </a:extLst>
          </p:cNvPr>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34" charset="-128"/>
                <a:cs typeface="+mn-cs"/>
              </a:defRPr>
            </a:lvl1pPr>
          </a:lstStyle>
          <a:p>
            <a:pPr>
              <a:defRPr/>
            </a:pPr>
            <a:endParaRPr lang="en-GB"/>
          </a:p>
        </p:txBody>
      </p:sp>
      <p:sp>
        <p:nvSpPr>
          <p:cNvPr id="14340" name="Rectangle 4">
            <a:extLst>
              <a:ext uri="{FF2B5EF4-FFF2-40B4-BE49-F238E27FC236}">
                <a16:creationId xmlns:a16="http://schemas.microsoft.com/office/drawing/2014/main" xmlns="" id="{CF31B5D0-D170-424E-87B2-8D5F554CFFFD}"/>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2773" name="Rectangle 5">
            <a:extLst>
              <a:ext uri="{FF2B5EF4-FFF2-40B4-BE49-F238E27FC236}">
                <a16:creationId xmlns:a16="http://schemas.microsoft.com/office/drawing/2014/main" xmlns="" id="{3D493391-4BB9-0E4F-8684-C152A8779379}"/>
              </a:ext>
            </a:extLst>
          </p:cNvPr>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2774" name="Rectangle 6">
            <a:extLst>
              <a:ext uri="{FF2B5EF4-FFF2-40B4-BE49-F238E27FC236}">
                <a16:creationId xmlns:a16="http://schemas.microsoft.com/office/drawing/2014/main" xmlns="" id="{A8458BDA-9F31-3E45-B943-B6691B6E84FA}"/>
              </a:ext>
            </a:extLst>
          </p:cNvPr>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34" charset="-128"/>
                <a:cs typeface="+mn-cs"/>
              </a:defRPr>
            </a:lvl1pPr>
          </a:lstStyle>
          <a:p>
            <a:pPr>
              <a:defRPr/>
            </a:pPr>
            <a:endParaRPr lang="en-GB"/>
          </a:p>
        </p:txBody>
      </p:sp>
      <p:sp>
        <p:nvSpPr>
          <p:cNvPr id="32775" name="Rectangle 7">
            <a:extLst>
              <a:ext uri="{FF2B5EF4-FFF2-40B4-BE49-F238E27FC236}">
                <a16:creationId xmlns:a16="http://schemas.microsoft.com/office/drawing/2014/main" xmlns="" id="{A1B9580F-091A-5A46-A60B-548C7D9A945E}"/>
              </a:ext>
            </a:extLst>
          </p:cNvPr>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36F9D6C-5571-CB45-AECB-FB0DC7582AAA}" type="slidenum">
              <a:rPr lang="en-GB" altLang="en-US"/>
              <a:pPr/>
              <a:t>‹#›</a:t>
            </a:fld>
            <a:endParaRPr lang="en-GB" altLang="en-US"/>
          </a:p>
        </p:txBody>
      </p:sp>
    </p:spTree>
    <p:extLst>
      <p:ext uri="{BB962C8B-B14F-4D97-AF65-F5344CB8AC3E}">
        <p14:creationId xmlns:p14="http://schemas.microsoft.com/office/powerpoint/2010/main" val="42786785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xmlns="" id="{426389D5-9882-AB4B-A451-49F567C28CA5}"/>
              </a:ext>
            </a:extLst>
          </p:cNvPr>
          <p:cNvSpPr>
            <a:spLocks noGrp="1" noRot="1" noChangeAspect="1" noChangeArrowheads="1" noTextEdit="1"/>
          </p:cNvSpPr>
          <p:nvPr>
            <p:ph type="sldImg"/>
          </p:nvPr>
        </p:nvSpPr>
        <p:spPr>
          <a:ln/>
        </p:spPr>
      </p:sp>
      <p:sp>
        <p:nvSpPr>
          <p:cNvPr id="16386" name="Rectangle 3">
            <a:extLst>
              <a:ext uri="{FF2B5EF4-FFF2-40B4-BE49-F238E27FC236}">
                <a16:creationId xmlns:a16="http://schemas.microsoft.com/office/drawing/2014/main" xmlns="" id="{2177E221-3BBF-0644-9C94-289A0F501BC2}"/>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extLst>
      <p:ext uri="{BB962C8B-B14F-4D97-AF65-F5344CB8AC3E}">
        <p14:creationId xmlns:p14="http://schemas.microsoft.com/office/powerpoint/2010/main" val="2355321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xmlns="" id="{72D9A96E-9798-B242-856D-84B70699A75E}"/>
              </a:ext>
            </a:extLst>
          </p:cNvPr>
          <p:cNvSpPr>
            <a:spLocks noGrp="1" noRot="1" noChangeAspect="1" noChangeArrowheads="1" noTextEdit="1"/>
          </p:cNvSpPr>
          <p:nvPr>
            <p:ph type="sldImg"/>
          </p:nvPr>
        </p:nvSpPr>
        <p:spPr>
          <a:ln/>
        </p:spPr>
      </p:sp>
      <p:sp>
        <p:nvSpPr>
          <p:cNvPr id="18434" name="Rectangle 3">
            <a:extLst>
              <a:ext uri="{FF2B5EF4-FFF2-40B4-BE49-F238E27FC236}">
                <a16:creationId xmlns:a16="http://schemas.microsoft.com/office/drawing/2014/main" xmlns="" id="{A4D326D9-AB99-7E43-BDA9-12D33DBA842E}"/>
              </a:ext>
            </a:extLst>
          </p:cNvPr>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a:latin typeface="Arial" panose="020B0604020202020204" pitchFamily="34" charset="0"/>
            </a:endParaRPr>
          </a:p>
        </p:txBody>
      </p:sp>
    </p:spTree>
    <p:extLst>
      <p:ext uri="{BB962C8B-B14F-4D97-AF65-F5344CB8AC3E}">
        <p14:creationId xmlns:p14="http://schemas.microsoft.com/office/powerpoint/2010/main" val="3248198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xmlns="" id="{A066DE95-54FB-9446-8943-4584086838B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3C6E3E88-29FE-3745-8C2E-2A5CA864026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18CAF633-6310-1D43-9612-9484C17D6335}"/>
              </a:ext>
            </a:extLst>
          </p:cNvPr>
          <p:cNvSpPr>
            <a:spLocks noGrp="1" noChangeArrowheads="1"/>
          </p:cNvSpPr>
          <p:nvPr>
            <p:ph type="sldNum" sz="quarter" idx="12"/>
          </p:nvPr>
        </p:nvSpPr>
        <p:spPr>
          <a:ln/>
        </p:spPr>
        <p:txBody>
          <a:bodyPr/>
          <a:lstStyle>
            <a:lvl1pPr>
              <a:defRPr/>
            </a:lvl1pPr>
          </a:lstStyle>
          <a:p>
            <a:fld id="{ECA25C9D-8718-B44C-BA8B-E15F006101B7}" type="slidenum">
              <a:rPr lang="en-US" altLang="en-US"/>
              <a:pPr/>
              <a:t>‹#›</a:t>
            </a:fld>
            <a:endParaRPr lang="en-US" altLang="en-US"/>
          </a:p>
        </p:txBody>
      </p:sp>
    </p:spTree>
    <p:extLst>
      <p:ext uri="{BB962C8B-B14F-4D97-AF65-F5344CB8AC3E}">
        <p14:creationId xmlns:p14="http://schemas.microsoft.com/office/powerpoint/2010/main" val="1402707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xmlns="" id="{9FC87E04-E58C-2A43-A238-6868A03B8B8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8DD4C999-59E3-E542-BFD4-5767340F78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26642CF4-80C4-3841-BD28-3313D8291218}"/>
              </a:ext>
            </a:extLst>
          </p:cNvPr>
          <p:cNvSpPr>
            <a:spLocks noGrp="1" noChangeArrowheads="1"/>
          </p:cNvSpPr>
          <p:nvPr>
            <p:ph type="sldNum" sz="quarter" idx="12"/>
          </p:nvPr>
        </p:nvSpPr>
        <p:spPr>
          <a:ln/>
        </p:spPr>
        <p:txBody>
          <a:bodyPr/>
          <a:lstStyle>
            <a:lvl1pPr>
              <a:defRPr/>
            </a:lvl1pPr>
          </a:lstStyle>
          <a:p>
            <a:fld id="{2528E578-1843-664E-A172-5C89874A20A1}" type="slidenum">
              <a:rPr lang="en-US" altLang="en-US"/>
              <a:pPr/>
              <a:t>‹#›</a:t>
            </a:fld>
            <a:endParaRPr lang="en-US" altLang="en-US"/>
          </a:p>
        </p:txBody>
      </p:sp>
    </p:spTree>
    <p:extLst>
      <p:ext uri="{BB962C8B-B14F-4D97-AF65-F5344CB8AC3E}">
        <p14:creationId xmlns:p14="http://schemas.microsoft.com/office/powerpoint/2010/main" val="2830761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xmlns="" id="{0D3DDE93-4335-BF43-98EE-F1F9712912D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116B1AB3-836E-DB4B-BC64-8CBF69B482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0601ACB9-7762-1A44-92CD-8F654D4B71BC}"/>
              </a:ext>
            </a:extLst>
          </p:cNvPr>
          <p:cNvSpPr>
            <a:spLocks noGrp="1" noChangeArrowheads="1"/>
          </p:cNvSpPr>
          <p:nvPr>
            <p:ph type="sldNum" sz="quarter" idx="12"/>
          </p:nvPr>
        </p:nvSpPr>
        <p:spPr>
          <a:ln/>
        </p:spPr>
        <p:txBody>
          <a:bodyPr/>
          <a:lstStyle>
            <a:lvl1pPr>
              <a:defRPr/>
            </a:lvl1pPr>
          </a:lstStyle>
          <a:p>
            <a:fld id="{52614027-C33B-6343-9EF9-74EEA2043736}" type="slidenum">
              <a:rPr lang="en-US" altLang="en-US"/>
              <a:pPr/>
              <a:t>‹#›</a:t>
            </a:fld>
            <a:endParaRPr lang="en-US" altLang="en-US"/>
          </a:p>
        </p:txBody>
      </p:sp>
    </p:spTree>
    <p:extLst>
      <p:ext uri="{BB962C8B-B14F-4D97-AF65-F5344CB8AC3E}">
        <p14:creationId xmlns:p14="http://schemas.microsoft.com/office/powerpoint/2010/main" val="397588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FF9300"/>
                </a:solidFill>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defRPr>
                <a:solidFill>
                  <a:schemeClr val="accent2">
                    <a:lumMod val="75000"/>
                  </a:schemeClr>
                </a:solidFill>
              </a:defRPr>
            </a:lvl1pPr>
            <a:lvl2pPr>
              <a:defRPr>
                <a:solidFill>
                  <a:schemeClr val="accent2">
                    <a:lumMod val="75000"/>
                  </a:schemeClr>
                </a:solidFill>
              </a:defRPr>
            </a:lvl2pPr>
            <a:lvl3pPr>
              <a:defRPr>
                <a:solidFill>
                  <a:schemeClr val="accent2">
                    <a:lumMod val="75000"/>
                  </a:schemeClr>
                </a:solidFill>
              </a:defRPr>
            </a:lvl3pPr>
            <a:lvl4pPr>
              <a:defRPr>
                <a:solidFill>
                  <a:schemeClr val="accent2">
                    <a:lumMod val="75000"/>
                  </a:schemeClr>
                </a:solidFill>
              </a:defRPr>
            </a:lvl4pPr>
            <a:lvl5pPr>
              <a:defRPr>
                <a:solidFill>
                  <a:schemeClr val="accent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4">
            <a:extLst>
              <a:ext uri="{FF2B5EF4-FFF2-40B4-BE49-F238E27FC236}">
                <a16:creationId xmlns:a16="http://schemas.microsoft.com/office/drawing/2014/main" xmlns="" id="{29BA7F8D-4C1A-DD49-8E28-4E3B66E678B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B9E99E5C-0789-7844-9B31-8370C2A702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23A8A5F2-6D3A-5249-B477-6B30E17F57F4}"/>
              </a:ext>
            </a:extLst>
          </p:cNvPr>
          <p:cNvSpPr>
            <a:spLocks noGrp="1" noChangeArrowheads="1"/>
          </p:cNvSpPr>
          <p:nvPr>
            <p:ph type="sldNum" sz="quarter" idx="12"/>
          </p:nvPr>
        </p:nvSpPr>
        <p:spPr>
          <a:ln/>
        </p:spPr>
        <p:txBody>
          <a:bodyPr/>
          <a:lstStyle>
            <a:lvl1pPr>
              <a:defRPr/>
            </a:lvl1pPr>
          </a:lstStyle>
          <a:p>
            <a:fld id="{82EC73CC-40B4-4245-B4D5-29E724C86C83}" type="slidenum">
              <a:rPr lang="en-US" altLang="en-US"/>
              <a:pPr/>
              <a:t>‹#›</a:t>
            </a:fld>
            <a:endParaRPr lang="en-US" altLang="en-US"/>
          </a:p>
        </p:txBody>
      </p:sp>
    </p:spTree>
    <p:extLst>
      <p:ext uri="{BB962C8B-B14F-4D97-AF65-F5344CB8AC3E}">
        <p14:creationId xmlns:p14="http://schemas.microsoft.com/office/powerpoint/2010/main" val="156356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xmlns="" id="{3B8E821A-E38E-B74F-8916-8DCB0BE15F7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xmlns="" id="{2A8D93FF-E00D-AB4E-BCFF-D60246E1FB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xmlns="" id="{94AAB534-3534-4244-A1AA-FBCDC60C41CB}"/>
              </a:ext>
            </a:extLst>
          </p:cNvPr>
          <p:cNvSpPr>
            <a:spLocks noGrp="1" noChangeArrowheads="1"/>
          </p:cNvSpPr>
          <p:nvPr>
            <p:ph type="sldNum" sz="quarter" idx="12"/>
          </p:nvPr>
        </p:nvSpPr>
        <p:spPr>
          <a:ln/>
        </p:spPr>
        <p:txBody>
          <a:bodyPr/>
          <a:lstStyle>
            <a:lvl1pPr>
              <a:defRPr/>
            </a:lvl1pPr>
          </a:lstStyle>
          <a:p>
            <a:fld id="{3E2D10CC-FF56-3C47-8D88-01D1521527A3}" type="slidenum">
              <a:rPr lang="en-US" altLang="en-US"/>
              <a:pPr/>
              <a:t>‹#›</a:t>
            </a:fld>
            <a:endParaRPr lang="en-US" altLang="en-US"/>
          </a:p>
        </p:txBody>
      </p:sp>
    </p:spTree>
    <p:extLst>
      <p:ext uri="{BB962C8B-B14F-4D97-AF65-F5344CB8AC3E}">
        <p14:creationId xmlns:p14="http://schemas.microsoft.com/office/powerpoint/2010/main" val="2745061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xmlns="" id="{FAA74317-4F9F-E84A-B477-DC282136966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1FD8195A-A07E-7247-B25D-F997B3DCC26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7C6465CB-41AF-7346-91B6-0AB8D62A5200}"/>
              </a:ext>
            </a:extLst>
          </p:cNvPr>
          <p:cNvSpPr>
            <a:spLocks noGrp="1" noChangeArrowheads="1"/>
          </p:cNvSpPr>
          <p:nvPr>
            <p:ph type="sldNum" sz="quarter" idx="12"/>
          </p:nvPr>
        </p:nvSpPr>
        <p:spPr>
          <a:ln/>
        </p:spPr>
        <p:txBody>
          <a:bodyPr/>
          <a:lstStyle>
            <a:lvl1pPr>
              <a:defRPr/>
            </a:lvl1pPr>
          </a:lstStyle>
          <a:p>
            <a:fld id="{E401A624-53B2-DE40-A7DA-D6EF10D0AB9E}" type="slidenum">
              <a:rPr lang="en-US" altLang="en-US"/>
              <a:pPr/>
              <a:t>‹#›</a:t>
            </a:fld>
            <a:endParaRPr lang="en-US" altLang="en-US"/>
          </a:p>
        </p:txBody>
      </p:sp>
    </p:spTree>
    <p:extLst>
      <p:ext uri="{BB962C8B-B14F-4D97-AF65-F5344CB8AC3E}">
        <p14:creationId xmlns:p14="http://schemas.microsoft.com/office/powerpoint/2010/main" val="1387836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xmlns="" id="{C34F6D02-0502-A14F-BFCD-42D9E983061B}"/>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xmlns="" id="{38F8115D-26CB-9A42-9212-F35FCD1F4D6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xmlns="" id="{878CA62A-4E3F-2F48-B099-1E88CD27907E}"/>
              </a:ext>
            </a:extLst>
          </p:cNvPr>
          <p:cNvSpPr>
            <a:spLocks noGrp="1" noChangeArrowheads="1"/>
          </p:cNvSpPr>
          <p:nvPr>
            <p:ph type="sldNum" sz="quarter" idx="12"/>
          </p:nvPr>
        </p:nvSpPr>
        <p:spPr>
          <a:ln/>
        </p:spPr>
        <p:txBody>
          <a:bodyPr/>
          <a:lstStyle>
            <a:lvl1pPr>
              <a:defRPr/>
            </a:lvl1pPr>
          </a:lstStyle>
          <a:p>
            <a:fld id="{0EFB3F01-CA69-9B4F-84AB-E71C659A51CC}" type="slidenum">
              <a:rPr lang="en-US" altLang="en-US"/>
              <a:pPr/>
              <a:t>‹#›</a:t>
            </a:fld>
            <a:endParaRPr lang="en-US" altLang="en-US"/>
          </a:p>
        </p:txBody>
      </p:sp>
    </p:spTree>
    <p:extLst>
      <p:ext uri="{BB962C8B-B14F-4D97-AF65-F5344CB8AC3E}">
        <p14:creationId xmlns:p14="http://schemas.microsoft.com/office/powerpoint/2010/main" val="3303418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xmlns="" id="{5CE43E73-18C0-B749-88EA-D7D698942A9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xmlns="" id="{9D141109-8ED6-D64C-9D84-CEC0E16B818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xmlns="" id="{67D173C7-C82B-7C4B-817C-8684A79DCFD8}"/>
              </a:ext>
            </a:extLst>
          </p:cNvPr>
          <p:cNvSpPr>
            <a:spLocks noGrp="1" noChangeArrowheads="1"/>
          </p:cNvSpPr>
          <p:nvPr>
            <p:ph type="sldNum" sz="quarter" idx="12"/>
          </p:nvPr>
        </p:nvSpPr>
        <p:spPr>
          <a:ln/>
        </p:spPr>
        <p:txBody>
          <a:bodyPr/>
          <a:lstStyle>
            <a:lvl1pPr>
              <a:defRPr/>
            </a:lvl1pPr>
          </a:lstStyle>
          <a:p>
            <a:fld id="{0D177F6D-FA74-4E44-BDC5-53F593D6930E}" type="slidenum">
              <a:rPr lang="en-US" altLang="en-US"/>
              <a:pPr/>
              <a:t>‹#›</a:t>
            </a:fld>
            <a:endParaRPr lang="en-US" altLang="en-US"/>
          </a:p>
        </p:txBody>
      </p:sp>
    </p:spTree>
    <p:extLst>
      <p:ext uri="{BB962C8B-B14F-4D97-AF65-F5344CB8AC3E}">
        <p14:creationId xmlns:p14="http://schemas.microsoft.com/office/powerpoint/2010/main" val="3856783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xmlns="" id="{478F6682-735C-3541-ACCD-DC5791DEDAAC}"/>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xmlns="" id="{44F09568-D1CF-F347-B0A0-395286150E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xmlns="" id="{C329E5BC-6696-EA4B-B0A0-C08A7326C3DB}"/>
              </a:ext>
            </a:extLst>
          </p:cNvPr>
          <p:cNvSpPr>
            <a:spLocks noGrp="1" noChangeArrowheads="1"/>
          </p:cNvSpPr>
          <p:nvPr>
            <p:ph type="sldNum" sz="quarter" idx="12"/>
          </p:nvPr>
        </p:nvSpPr>
        <p:spPr>
          <a:ln/>
        </p:spPr>
        <p:txBody>
          <a:bodyPr/>
          <a:lstStyle>
            <a:lvl1pPr>
              <a:defRPr/>
            </a:lvl1pPr>
          </a:lstStyle>
          <a:p>
            <a:fld id="{59FE910F-E2CA-DB44-BEC5-6AB20235AE84}" type="slidenum">
              <a:rPr lang="en-US" altLang="en-US"/>
              <a:pPr/>
              <a:t>‹#›</a:t>
            </a:fld>
            <a:endParaRPr lang="en-US" altLang="en-US"/>
          </a:p>
        </p:txBody>
      </p:sp>
    </p:spTree>
    <p:extLst>
      <p:ext uri="{BB962C8B-B14F-4D97-AF65-F5344CB8AC3E}">
        <p14:creationId xmlns:p14="http://schemas.microsoft.com/office/powerpoint/2010/main" val="3427899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xmlns="" id="{DF5DA474-DFE7-D041-813D-7CD3F4B6D5C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1E676208-1D58-774E-B6FE-1217837B9F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D9E1BC5A-9BB3-274A-AF66-0E68E273698B}"/>
              </a:ext>
            </a:extLst>
          </p:cNvPr>
          <p:cNvSpPr>
            <a:spLocks noGrp="1" noChangeArrowheads="1"/>
          </p:cNvSpPr>
          <p:nvPr>
            <p:ph type="sldNum" sz="quarter" idx="12"/>
          </p:nvPr>
        </p:nvSpPr>
        <p:spPr>
          <a:ln/>
        </p:spPr>
        <p:txBody>
          <a:bodyPr/>
          <a:lstStyle>
            <a:lvl1pPr>
              <a:defRPr/>
            </a:lvl1pPr>
          </a:lstStyle>
          <a:p>
            <a:fld id="{DB7F238D-FDC9-6442-9052-1A17E72E2F1A}" type="slidenum">
              <a:rPr lang="en-US" altLang="en-US"/>
              <a:pPr/>
              <a:t>‹#›</a:t>
            </a:fld>
            <a:endParaRPr lang="en-US" altLang="en-US"/>
          </a:p>
        </p:txBody>
      </p:sp>
    </p:spTree>
    <p:extLst>
      <p:ext uri="{BB962C8B-B14F-4D97-AF65-F5344CB8AC3E}">
        <p14:creationId xmlns:p14="http://schemas.microsoft.com/office/powerpoint/2010/main" val="4243953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xmlns="" id="{F3DF19B9-DA6D-724D-AAA0-EB8156AB760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xmlns="" id="{72BA455E-2044-2C43-856B-F6D071D68A2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xmlns="" id="{D232D77B-297E-9B4F-B15D-0D7C31EEE139}"/>
              </a:ext>
            </a:extLst>
          </p:cNvPr>
          <p:cNvSpPr>
            <a:spLocks noGrp="1" noChangeArrowheads="1"/>
          </p:cNvSpPr>
          <p:nvPr>
            <p:ph type="sldNum" sz="quarter" idx="12"/>
          </p:nvPr>
        </p:nvSpPr>
        <p:spPr>
          <a:ln/>
        </p:spPr>
        <p:txBody>
          <a:bodyPr/>
          <a:lstStyle>
            <a:lvl1pPr>
              <a:defRPr/>
            </a:lvl1pPr>
          </a:lstStyle>
          <a:p>
            <a:fld id="{2B55A8FE-5893-944D-AC38-8CBA74D96975}" type="slidenum">
              <a:rPr lang="en-US" altLang="en-US"/>
              <a:pPr/>
              <a:t>‹#›</a:t>
            </a:fld>
            <a:endParaRPr lang="en-US" altLang="en-US"/>
          </a:p>
        </p:txBody>
      </p:sp>
    </p:spTree>
    <p:extLst>
      <p:ext uri="{BB962C8B-B14F-4D97-AF65-F5344CB8AC3E}">
        <p14:creationId xmlns:p14="http://schemas.microsoft.com/office/powerpoint/2010/main" val="2461494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2357A41A-5C58-304A-BAD2-4C3BE02225D9}"/>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xmlns="" id="{282B05D2-BA9D-7C48-82EF-18E23C69F71B}"/>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xmlns="" id="{6D9A5920-B113-C54C-B1CB-2684AC01AD37}"/>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i="0">
                <a:latin typeface="Arial" charset="0"/>
                <a:ea typeface="ＭＳ Ｐゴシック" pitchFamily="34" charset="-128"/>
                <a:cs typeface="+mn-cs"/>
              </a:defRPr>
            </a:lvl1pPr>
          </a:lstStyle>
          <a:p>
            <a:pPr>
              <a:defRPr/>
            </a:pPr>
            <a:endParaRPr lang="en-US"/>
          </a:p>
        </p:txBody>
      </p:sp>
      <p:sp>
        <p:nvSpPr>
          <p:cNvPr id="1029" name="Rectangle 5">
            <a:extLst>
              <a:ext uri="{FF2B5EF4-FFF2-40B4-BE49-F238E27FC236}">
                <a16:creationId xmlns:a16="http://schemas.microsoft.com/office/drawing/2014/main" xmlns="" id="{B2EDFF71-598D-FA4A-8A8D-2319ED30CCAF}"/>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i="0">
                <a:latin typeface="Arial" charset="0"/>
                <a:ea typeface="ＭＳ Ｐゴシック" pitchFamily="34" charset="-128"/>
                <a:cs typeface="+mn-cs"/>
              </a:defRPr>
            </a:lvl1pPr>
          </a:lstStyle>
          <a:p>
            <a:pPr>
              <a:defRPr/>
            </a:pPr>
            <a:endParaRPr lang="en-US"/>
          </a:p>
        </p:txBody>
      </p:sp>
      <p:sp>
        <p:nvSpPr>
          <p:cNvPr id="1030" name="Rectangle 6">
            <a:extLst>
              <a:ext uri="{FF2B5EF4-FFF2-40B4-BE49-F238E27FC236}">
                <a16:creationId xmlns:a16="http://schemas.microsoft.com/office/drawing/2014/main" xmlns="" id="{80CACEDA-27F7-2840-8851-7879B2932022}"/>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i="0"/>
            </a:lvl1pPr>
          </a:lstStyle>
          <a:p>
            <a:fld id="{105DBC85-4C51-3E41-8AB3-8EB7C242F17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rgbClr val="FF9300"/>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pitchFamily="34" charset="-128"/>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pitchFamily="34" charset="-128"/>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pitchFamily="34" charset="-128"/>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pitchFamily="34" charset="-128"/>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pitchFamily="34" charset="-128"/>
        </a:defRPr>
      </a:lvl6pPr>
      <a:lvl7pPr marL="914400" algn="ctr" rtl="0" fontAlgn="base">
        <a:spcBef>
          <a:spcPct val="0"/>
        </a:spcBef>
        <a:spcAft>
          <a:spcPct val="0"/>
        </a:spcAft>
        <a:defRPr sz="4400">
          <a:solidFill>
            <a:schemeClr val="tx2"/>
          </a:solidFill>
          <a:latin typeface="Arial" charset="0"/>
          <a:ea typeface="ＭＳ Ｐゴシック" pitchFamily="34" charset="-128"/>
        </a:defRPr>
      </a:lvl7pPr>
      <a:lvl8pPr marL="1371600" algn="ctr" rtl="0" fontAlgn="base">
        <a:spcBef>
          <a:spcPct val="0"/>
        </a:spcBef>
        <a:spcAft>
          <a:spcPct val="0"/>
        </a:spcAft>
        <a:defRPr sz="4400">
          <a:solidFill>
            <a:schemeClr val="tx2"/>
          </a:solidFill>
          <a:latin typeface="Arial" charset="0"/>
          <a:ea typeface="ＭＳ Ｐゴシック" pitchFamily="34" charset="-128"/>
        </a:defRPr>
      </a:lvl8pPr>
      <a:lvl9pPr marL="1828800" algn="ctr" rtl="0" fontAlgn="base">
        <a:spcBef>
          <a:spcPct val="0"/>
        </a:spcBef>
        <a:spcAft>
          <a:spcPct val="0"/>
        </a:spcAft>
        <a:defRPr sz="4400">
          <a:solidFill>
            <a:schemeClr val="tx2"/>
          </a:solidFill>
          <a:latin typeface="Arial" charset="0"/>
          <a:ea typeface="ＭＳ Ｐゴシック" pitchFamily="34" charset="-128"/>
        </a:defRPr>
      </a:lvl9pPr>
    </p:titleStyle>
    <p:bodyStyle>
      <a:lvl1pPr marL="342900" indent="-342900" algn="l" rtl="0" eaLnBrk="0" fontAlgn="base" hangingPunct="0">
        <a:spcBef>
          <a:spcPct val="20000"/>
        </a:spcBef>
        <a:spcAft>
          <a:spcPct val="0"/>
        </a:spcAft>
        <a:buChar char="•"/>
        <a:defRPr sz="3200">
          <a:solidFill>
            <a:schemeClr val="accent2">
              <a:lumMod val="75000"/>
            </a:schemeClr>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accent2">
              <a:lumMod val="75000"/>
            </a:schemeClr>
          </a:solidFill>
          <a:latin typeface="+mn-lt"/>
          <a:ea typeface="+mn-ea"/>
        </a:defRPr>
      </a:lvl2pPr>
      <a:lvl3pPr marL="1143000" indent="-228600" algn="l" rtl="0" eaLnBrk="0" fontAlgn="base" hangingPunct="0">
        <a:spcBef>
          <a:spcPct val="20000"/>
        </a:spcBef>
        <a:spcAft>
          <a:spcPct val="0"/>
        </a:spcAft>
        <a:buChar char="•"/>
        <a:defRPr sz="2400">
          <a:solidFill>
            <a:schemeClr val="accent2">
              <a:lumMod val="75000"/>
            </a:schemeClr>
          </a:solidFill>
          <a:latin typeface="+mn-lt"/>
          <a:ea typeface="+mn-ea"/>
        </a:defRPr>
      </a:lvl3pPr>
      <a:lvl4pPr marL="1600200" indent="-228600" algn="l" rtl="0" eaLnBrk="0" fontAlgn="base" hangingPunct="0">
        <a:spcBef>
          <a:spcPct val="20000"/>
        </a:spcBef>
        <a:spcAft>
          <a:spcPct val="0"/>
        </a:spcAft>
        <a:buChar char="–"/>
        <a:defRPr sz="2000">
          <a:solidFill>
            <a:schemeClr val="accent2">
              <a:lumMod val="75000"/>
            </a:schemeClr>
          </a:solidFill>
          <a:latin typeface="+mn-lt"/>
          <a:ea typeface="+mn-ea"/>
        </a:defRPr>
      </a:lvl4pPr>
      <a:lvl5pPr marL="2057400" indent="-228600" algn="l" rtl="0" eaLnBrk="0" fontAlgn="base" hangingPunct="0">
        <a:spcBef>
          <a:spcPct val="20000"/>
        </a:spcBef>
        <a:spcAft>
          <a:spcPct val="0"/>
        </a:spcAft>
        <a:buChar char="»"/>
        <a:defRPr sz="2000">
          <a:solidFill>
            <a:schemeClr val="accent2">
              <a:lumMod val="75000"/>
            </a:schemeClr>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0.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a:extLst>
              <a:ext uri="{FF2B5EF4-FFF2-40B4-BE49-F238E27FC236}">
                <a16:creationId xmlns:a16="http://schemas.microsoft.com/office/drawing/2014/main" xmlns="" id="{ADB3F480-206B-2845-88BC-6CEC9B7D4C4B}"/>
              </a:ext>
            </a:extLst>
          </p:cNvPr>
          <p:cNvSpPr>
            <a:spLocks noGrp="1" noChangeArrowheads="1"/>
          </p:cNvSpPr>
          <p:nvPr>
            <p:ph type="subTitle" idx="1"/>
          </p:nvPr>
        </p:nvSpPr>
        <p:spPr>
          <a:xfrm>
            <a:off x="395536" y="1484784"/>
            <a:ext cx="7239000" cy="3671887"/>
          </a:xfrm>
        </p:spPr>
        <p:txBody>
          <a:bodyPr/>
          <a:lstStyle/>
          <a:p>
            <a:pPr eaLnBrk="1" hangingPunct="1"/>
            <a:r>
              <a:rPr lang="en-GB" altLang="en-US" sz="3600" b="1" dirty="0">
                <a:solidFill>
                  <a:schemeClr val="accent2"/>
                </a:solidFill>
                <a:latin typeface="Century Gothic" panose="020B0502020202020204" pitchFamily="34" charset="0"/>
              </a:rPr>
              <a:t>Results of Student Survey</a:t>
            </a:r>
          </a:p>
          <a:p>
            <a:pPr eaLnBrk="1" hangingPunct="1"/>
            <a:r>
              <a:rPr lang="en-GB" altLang="en-US" sz="3600" b="1" dirty="0">
                <a:solidFill>
                  <a:schemeClr val="accent2"/>
                </a:solidFill>
                <a:latin typeface="Century Gothic" panose="020B0502020202020204" pitchFamily="34" charset="0"/>
              </a:rPr>
              <a:t>for the Student </a:t>
            </a:r>
            <a:r>
              <a:rPr lang="en-GB" altLang="en-US" sz="3600" b="1" dirty="0" smtClean="0">
                <a:solidFill>
                  <a:schemeClr val="accent2"/>
                </a:solidFill>
                <a:latin typeface="Century Gothic" panose="020B0502020202020204" pitchFamily="34" charset="0"/>
              </a:rPr>
              <a:t>Union,</a:t>
            </a:r>
            <a:endParaRPr lang="en-GB" altLang="en-US" sz="3600" b="1" dirty="0">
              <a:solidFill>
                <a:schemeClr val="accent2"/>
              </a:solidFill>
              <a:latin typeface="Century Gothic" panose="020B0502020202020204" pitchFamily="34" charset="0"/>
            </a:endParaRPr>
          </a:p>
          <a:p>
            <a:pPr eaLnBrk="1" hangingPunct="1"/>
            <a:r>
              <a:rPr lang="en-GB" altLang="en-US" sz="3600" b="1" dirty="0">
                <a:solidFill>
                  <a:schemeClr val="accent2"/>
                </a:solidFill>
                <a:latin typeface="Century Gothic" panose="020B0502020202020204" pitchFamily="34" charset="0"/>
              </a:rPr>
              <a:t>University of Greenwich</a:t>
            </a:r>
          </a:p>
          <a:p>
            <a:pPr eaLnBrk="1" hangingPunct="1"/>
            <a:endParaRPr lang="en-GB" altLang="en-US" sz="3600" b="1" dirty="0">
              <a:solidFill>
                <a:schemeClr val="accent2"/>
              </a:solidFill>
              <a:latin typeface="Century Gothic" panose="020B0502020202020204" pitchFamily="34" charset="0"/>
            </a:endParaRPr>
          </a:p>
          <a:p>
            <a:pPr eaLnBrk="1" hangingPunct="1"/>
            <a:r>
              <a:rPr lang="en-GB" altLang="en-US" sz="3600" b="1" dirty="0">
                <a:solidFill>
                  <a:schemeClr val="accent2"/>
                </a:solidFill>
                <a:latin typeface="Century Gothic" panose="020B0502020202020204" pitchFamily="34" charset="0"/>
              </a:rPr>
              <a:t>May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019D9-5E23-4849-8DAD-9F7B45E9E19C}"/>
              </a:ext>
            </a:extLst>
          </p:cNvPr>
          <p:cNvSpPr>
            <a:spLocks noGrp="1"/>
          </p:cNvSpPr>
          <p:nvPr>
            <p:ph type="ctrTitle"/>
          </p:nvPr>
        </p:nvSpPr>
        <p:spPr>
          <a:xfrm>
            <a:off x="-108520" y="1700808"/>
            <a:ext cx="7772400" cy="288033"/>
          </a:xfrm>
        </p:spPr>
        <p:txBody>
          <a:bodyPr/>
          <a:lstStyle/>
          <a:p>
            <a:r>
              <a:rPr lang="en-US" b="1" dirty="0"/>
              <a:t>2. Student communities</a:t>
            </a:r>
            <a:br>
              <a:rPr lang="en-US" b="1" dirty="0"/>
            </a:br>
            <a:r>
              <a:rPr lang="en-US" b="1" dirty="0"/>
              <a:t/>
            </a:r>
            <a:br>
              <a:rPr lang="en-US" b="1" dirty="0"/>
            </a:br>
            <a:endParaRPr lang="en-US" b="1" dirty="0"/>
          </a:p>
        </p:txBody>
      </p:sp>
      <p:graphicFrame>
        <p:nvGraphicFramePr>
          <p:cNvPr id="4" name="Table 3">
            <a:extLst>
              <a:ext uri="{FF2B5EF4-FFF2-40B4-BE49-F238E27FC236}">
                <a16:creationId xmlns:a16="http://schemas.microsoft.com/office/drawing/2014/main" xmlns="" id="{3174214A-FCB0-AF40-89D2-8EDB0698101A}"/>
              </a:ext>
            </a:extLst>
          </p:cNvPr>
          <p:cNvGraphicFramePr>
            <a:graphicFrameLocks noGrp="1"/>
          </p:cNvGraphicFramePr>
          <p:nvPr>
            <p:extLst>
              <p:ext uri="{D42A27DB-BD31-4B8C-83A1-F6EECF244321}">
                <p14:modId xmlns:p14="http://schemas.microsoft.com/office/powerpoint/2010/main" val="3963852393"/>
              </p:ext>
            </p:extLst>
          </p:nvPr>
        </p:nvGraphicFramePr>
        <p:xfrm>
          <a:off x="729680" y="2276872"/>
          <a:ext cx="6096000" cy="4079240"/>
        </p:xfrm>
        <a:graphic>
          <a:graphicData uri="http://schemas.openxmlformats.org/drawingml/2006/table">
            <a:tbl>
              <a:tblPr firstRow="1" bandRow="1">
                <a:tableStyleId>{9DCAF9ED-07DC-4A11-8D7F-57B35C25682E}</a:tableStyleId>
              </a:tblPr>
              <a:tblGrid>
                <a:gridCol w="1872208">
                  <a:extLst>
                    <a:ext uri="{9D8B030D-6E8A-4147-A177-3AD203B41FA5}">
                      <a16:colId xmlns:a16="http://schemas.microsoft.com/office/drawing/2014/main" xmlns="" val="3506767245"/>
                    </a:ext>
                  </a:extLst>
                </a:gridCol>
                <a:gridCol w="4223792">
                  <a:extLst>
                    <a:ext uri="{9D8B030D-6E8A-4147-A177-3AD203B41FA5}">
                      <a16:colId xmlns:a16="http://schemas.microsoft.com/office/drawing/2014/main" xmlns="" val="4186808040"/>
                    </a:ext>
                  </a:extLst>
                </a:gridCol>
              </a:tblGrid>
              <a:tr h="370840">
                <a:tc>
                  <a:txBody>
                    <a:bodyPr/>
                    <a:lstStyle/>
                    <a:p>
                      <a:r>
                        <a:rPr lang="en-US" dirty="0"/>
                        <a:t>Slide number</a:t>
                      </a:r>
                    </a:p>
                  </a:txBody>
                  <a:tcPr/>
                </a:tc>
                <a:tc>
                  <a:txBody>
                    <a:bodyPr/>
                    <a:lstStyle/>
                    <a:p>
                      <a:r>
                        <a:rPr lang="en-US" dirty="0"/>
                        <a:t>Content</a:t>
                      </a:r>
                    </a:p>
                  </a:txBody>
                  <a:tcPr/>
                </a:tc>
                <a:extLst>
                  <a:ext uri="{0D108BD9-81ED-4DB2-BD59-A6C34878D82A}">
                    <a16:rowId xmlns:a16="http://schemas.microsoft.com/office/drawing/2014/main" xmlns="" val="4032584598"/>
                  </a:ext>
                </a:extLst>
              </a:tr>
              <a:tr h="370840">
                <a:tc>
                  <a:txBody>
                    <a:bodyPr/>
                    <a:lstStyle/>
                    <a:p>
                      <a:pPr algn="ctr"/>
                      <a:r>
                        <a:rPr lang="en-US" b="1" dirty="0">
                          <a:solidFill>
                            <a:srgbClr val="FF9300"/>
                          </a:solidFill>
                        </a:rPr>
                        <a:t> 11</a:t>
                      </a:r>
                    </a:p>
                  </a:txBody>
                  <a:tcPr/>
                </a:tc>
                <a:tc>
                  <a:txBody>
                    <a:bodyPr/>
                    <a:lstStyle/>
                    <a:p>
                      <a:r>
                        <a:rPr lang="en-US" dirty="0">
                          <a:solidFill>
                            <a:schemeClr val="accent2">
                              <a:lumMod val="75000"/>
                            </a:schemeClr>
                          </a:solidFill>
                        </a:rPr>
                        <a:t>Headlines</a:t>
                      </a:r>
                    </a:p>
                  </a:txBody>
                  <a:tcPr/>
                </a:tc>
                <a:extLst>
                  <a:ext uri="{0D108BD9-81ED-4DB2-BD59-A6C34878D82A}">
                    <a16:rowId xmlns:a16="http://schemas.microsoft.com/office/drawing/2014/main" xmlns="" val="879686700"/>
                  </a:ext>
                </a:extLst>
              </a:tr>
              <a:tr h="370840">
                <a:tc>
                  <a:txBody>
                    <a:bodyPr/>
                    <a:lstStyle/>
                    <a:p>
                      <a:pPr algn="ctr"/>
                      <a:r>
                        <a:rPr lang="en-US" b="1" dirty="0">
                          <a:solidFill>
                            <a:srgbClr val="FF9300"/>
                          </a:solidFill>
                        </a:rPr>
                        <a:t> 12</a:t>
                      </a:r>
                    </a:p>
                  </a:txBody>
                  <a:tcPr/>
                </a:tc>
                <a:tc>
                  <a:txBody>
                    <a:bodyPr/>
                    <a:lstStyle/>
                    <a:p>
                      <a:r>
                        <a:rPr lang="en-US" dirty="0">
                          <a:solidFill>
                            <a:schemeClr val="accent2">
                              <a:lumMod val="75000"/>
                            </a:schemeClr>
                          </a:solidFill>
                        </a:rPr>
                        <a:t>SU facilities - frequency of use</a:t>
                      </a:r>
                    </a:p>
                  </a:txBody>
                  <a:tcPr/>
                </a:tc>
                <a:extLst>
                  <a:ext uri="{0D108BD9-81ED-4DB2-BD59-A6C34878D82A}">
                    <a16:rowId xmlns:a16="http://schemas.microsoft.com/office/drawing/2014/main" xmlns="" val="2217415570"/>
                  </a:ext>
                </a:extLst>
              </a:tr>
              <a:tr h="370840">
                <a:tc>
                  <a:txBody>
                    <a:bodyPr/>
                    <a:lstStyle/>
                    <a:p>
                      <a:pPr algn="ctr"/>
                      <a:r>
                        <a:rPr lang="en-US" b="1" dirty="0">
                          <a:solidFill>
                            <a:srgbClr val="FF9300"/>
                          </a:solidFill>
                        </a:rPr>
                        <a:t> 13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2">
                              <a:lumMod val="75000"/>
                            </a:schemeClr>
                          </a:solidFill>
                        </a:rPr>
                        <a:t>SU facilities – satisfaction with</a:t>
                      </a:r>
                    </a:p>
                  </a:txBody>
                  <a:tcPr/>
                </a:tc>
                <a:extLst>
                  <a:ext uri="{0D108BD9-81ED-4DB2-BD59-A6C34878D82A}">
                    <a16:rowId xmlns:a16="http://schemas.microsoft.com/office/drawing/2014/main" xmlns="" val="5330652"/>
                  </a:ext>
                </a:extLst>
              </a:tr>
              <a:tr h="370840">
                <a:tc>
                  <a:txBody>
                    <a:bodyPr/>
                    <a:lstStyle/>
                    <a:p>
                      <a:pPr algn="ctr"/>
                      <a:r>
                        <a:rPr lang="en-US" b="1" dirty="0">
                          <a:solidFill>
                            <a:srgbClr val="FF9300"/>
                          </a:solidFill>
                        </a:rPr>
                        <a:t> 14</a:t>
                      </a:r>
                    </a:p>
                  </a:txBody>
                  <a:tcPr/>
                </a:tc>
                <a:tc>
                  <a:txBody>
                    <a:bodyPr/>
                    <a:lstStyle/>
                    <a:p>
                      <a:r>
                        <a:rPr lang="en-US" dirty="0">
                          <a:solidFill>
                            <a:schemeClr val="accent2">
                              <a:lumMod val="75000"/>
                            </a:schemeClr>
                          </a:solidFill>
                        </a:rPr>
                        <a:t>Satisfaction by age</a:t>
                      </a:r>
                    </a:p>
                  </a:txBody>
                  <a:tcPr/>
                </a:tc>
                <a:extLst>
                  <a:ext uri="{0D108BD9-81ED-4DB2-BD59-A6C34878D82A}">
                    <a16:rowId xmlns:a16="http://schemas.microsoft.com/office/drawing/2014/main" xmlns="" val="826263903"/>
                  </a:ext>
                </a:extLst>
              </a:tr>
              <a:tr h="370840">
                <a:tc>
                  <a:txBody>
                    <a:bodyPr/>
                    <a:lstStyle/>
                    <a:p>
                      <a:pPr algn="ctr"/>
                      <a:r>
                        <a:rPr lang="en-US" b="1" dirty="0">
                          <a:solidFill>
                            <a:srgbClr val="FF9300"/>
                          </a:solidFill>
                        </a:rPr>
                        <a:t>15</a:t>
                      </a:r>
                    </a:p>
                  </a:txBody>
                  <a:tcPr/>
                </a:tc>
                <a:tc>
                  <a:txBody>
                    <a:bodyPr/>
                    <a:lstStyle/>
                    <a:p>
                      <a:r>
                        <a:rPr lang="en-US" dirty="0">
                          <a:solidFill>
                            <a:schemeClr val="accent2">
                              <a:lumMod val="75000"/>
                            </a:schemeClr>
                          </a:solidFill>
                        </a:rPr>
                        <a:t>Satisfaction by gender</a:t>
                      </a:r>
                    </a:p>
                  </a:txBody>
                  <a:tcPr/>
                </a:tc>
                <a:extLst>
                  <a:ext uri="{0D108BD9-81ED-4DB2-BD59-A6C34878D82A}">
                    <a16:rowId xmlns:a16="http://schemas.microsoft.com/office/drawing/2014/main" xmlns="" val="2698782330"/>
                  </a:ext>
                </a:extLst>
              </a:tr>
              <a:tr h="370840">
                <a:tc>
                  <a:txBody>
                    <a:bodyPr/>
                    <a:lstStyle/>
                    <a:p>
                      <a:pPr algn="ctr"/>
                      <a:r>
                        <a:rPr lang="en-US" b="1" dirty="0">
                          <a:solidFill>
                            <a:srgbClr val="FF9300"/>
                          </a:solidFill>
                        </a:rPr>
                        <a:t>16</a:t>
                      </a:r>
                    </a:p>
                  </a:txBody>
                  <a:tcPr/>
                </a:tc>
                <a:tc>
                  <a:txBody>
                    <a:bodyPr/>
                    <a:lstStyle/>
                    <a:p>
                      <a:r>
                        <a:rPr lang="en-US" dirty="0">
                          <a:solidFill>
                            <a:schemeClr val="accent2">
                              <a:lumMod val="75000"/>
                            </a:schemeClr>
                          </a:solidFill>
                        </a:rPr>
                        <a:t>Satisfaction by ethnicity</a:t>
                      </a:r>
                    </a:p>
                  </a:txBody>
                  <a:tcPr/>
                </a:tc>
                <a:extLst>
                  <a:ext uri="{0D108BD9-81ED-4DB2-BD59-A6C34878D82A}">
                    <a16:rowId xmlns:a16="http://schemas.microsoft.com/office/drawing/2014/main" xmlns="" val="1929444789"/>
                  </a:ext>
                </a:extLst>
              </a:tr>
              <a:tr h="370840">
                <a:tc>
                  <a:txBody>
                    <a:bodyPr/>
                    <a:lstStyle/>
                    <a:p>
                      <a:pPr algn="ctr"/>
                      <a:r>
                        <a:rPr lang="en-US" b="1" dirty="0">
                          <a:solidFill>
                            <a:srgbClr val="FF9300"/>
                          </a:solidFill>
                        </a:rPr>
                        <a:t>17</a:t>
                      </a:r>
                    </a:p>
                  </a:txBody>
                  <a:tcPr/>
                </a:tc>
                <a:tc>
                  <a:txBody>
                    <a:bodyPr/>
                    <a:lstStyle/>
                    <a:p>
                      <a:r>
                        <a:rPr lang="en-US" dirty="0">
                          <a:solidFill>
                            <a:schemeClr val="accent2">
                              <a:lumMod val="75000"/>
                            </a:schemeClr>
                          </a:solidFill>
                        </a:rPr>
                        <a:t>Suggestions for improvement</a:t>
                      </a:r>
                    </a:p>
                  </a:txBody>
                  <a:tcPr/>
                </a:tc>
                <a:extLst>
                  <a:ext uri="{0D108BD9-81ED-4DB2-BD59-A6C34878D82A}">
                    <a16:rowId xmlns:a16="http://schemas.microsoft.com/office/drawing/2014/main" xmlns="" val="3467409349"/>
                  </a:ext>
                </a:extLst>
              </a:tr>
              <a:tr h="370840">
                <a:tc>
                  <a:txBody>
                    <a:bodyPr/>
                    <a:lstStyle/>
                    <a:p>
                      <a:pPr algn="ctr"/>
                      <a:r>
                        <a:rPr lang="en-US" b="1" dirty="0">
                          <a:solidFill>
                            <a:srgbClr val="FF9300"/>
                          </a:solidFill>
                        </a:rPr>
                        <a:t>24</a:t>
                      </a:r>
                    </a:p>
                  </a:txBody>
                  <a:tcPr/>
                </a:tc>
                <a:tc>
                  <a:txBody>
                    <a:bodyPr/>
                    <a:lstStyle/>
                    <a:p>
                      <a:r>
                        <a:rPr lang="en-US" dirty="0">
                          <a:solidFill>
                            <a:schemeClr val="accent2">
                              <a:lumMod val="75000"/>
                            </a:schemeClr>
                          </a:solidFill>
                        </a:rPr>
                        <a:t>Use of SU website</a:t>
                      </a:r>
                    </a:p>
                  </a:txBody>
                  <a:tcPr/>
                </a:tc>
                <a:extLst>
                  <a:ext uri="{0D108BD9-81ED-4DB2-BD59-A6C34878D82A}">
                    <a16:rowId xmlns:a16="http://schemas.microsoft.com/office/drawing/2014/main" xmlns="" val="2927885482"/>
                  </a:ext>
                </a:extLst>
              </a:tr>
              <a:tr h="370840">
                <a:tc>
                  <a:txBody>
                    <a:bodyPr/>
                    <a:lstStyle/>
                    <a:p>
                      <a:pPr algn="ctr"/>
                      <a:r>
                        <a:rPr lang="en-US" b="1" dirty="0">
                          <a:solidFill>
                            <a:srgbClr val="FF9300"/>
                          </a:solidFill>
                        </a:rPr>
                        <a:t>25</a:t>
                      </a:r>
                    </a:p>
                  </a:txBody>
                  <a:tcPr/>
                </a:tc>
                <a:tc>
                  <a:txBody>
                    <a:bodyPr/>
                    <a:lstStyle/>
                    <a:p>
                      <a:r>
                        <a:rPr lang="en-US" dirty="0">
                          <a:solidFill>
                            <a:schemeClr val="accent2">
                              <a:lumMod val="75000"/>
                            </a:schemeClr>
                          </a:solidFill>
                        </a:rPr>
                        <a:t>Satisfaction with website</a:t>
                      </a:r>
                    </a:p>
                  </a:txBody>
                  <a:tcPr/>
                </a:tc>
                <a:extLst>
                  <a:ext uri="{0D108BD9-81ED-4DB2-BD59-A6C34878D82A}">
                    <a16:rowId xmlns:a16="http://schemas.microsoft.com/office/drawing/2014/main" xmlns="" val="2809071755"/>
                  </a:ext>
                </a:extLst>
              </a:tr>
              <a:tr h="370840">
                <a:tc>
                  <a:txBody>
                    <a:bodyPr/>
                    <a:lstStyle/>
                    <a:p>
                      <a:pPr algn="ctr"/>
                      <a:r>
                        <a:rPr lang="en-US" b="1" dirty="0">
                          <a:solidFill>
                            <a:srgbClr val="FF9300"/>
                          </a:solidFill>
                        </a:rPr>
                        <a:t>26</a:t>
                      </a:r>
                    </a:p>
                  </a:txBody>
                  <a:tcPr/>
                </a:tc>
                <a:tc>
                  <a:txBody>
                    <a:bodyPr/>
                    <a:lstStyle/>
                    <a:p>
                      <a:r>
                        <a:rPr lang="en-US" dirty="0">
                          <a:solidFill>
                            <a:schemeClr val="accent2">
                              <a:lumMod val="75000"/>
                            </a:schemeClr>
                          </a:solidFill>
                        </a:rPr>
                        <a:t>Suggestions for improvement</a:t>
                      </a:r>
                    </a:p>
                  </a:txBody>
                  <a:tcPr/>
                </a:tc>
                <a:extLst>
                  <a:ext uri="{0D108BD9-81ED-4DB2-BD59-A6C34878D82A}">
                    <a16:rowId xmlns:a16="http://schemas.microsoft.com/office/drawing/2014/main" xmlns="" val="909258462"/>
                  </a:ext>
                </a:extLst>
              </a:tr>
            </a:tbl>
          </a:graphicData>
        </a:graphic>
      </p:graphicFrame>
      <p:sp>
        <p:nvSpPr>
          <p:cNvPr id="5" name="TextBox 4">
            <a:extLst>
              <a:ext uri="{FF2B5EF4-FFF2-40B4-BE49-F238E27FC236}">
                <a16:creationId xmlns:a16="http://schemas.microsoft.com/office/drawing/2014/main" xmlns="" id="{F7B0A345-B9D2-8C4F-9FFB-585B1CCC00B9}"/>
              </a:ext>
            </a:extLst>
          </p:cNvPr>
          <p:cNvSpPr txBox="1"/>
          <p:nvPr/>
        </p:nvSpPr>
        <p:spPr>
          <a:xfrm>
            <a:off x="8028384" y="6165304"/>
            <a:ext cx="778151" cy="338554"/>
          </a:xfrm>
          <a:prstGeom prst="rect">
            <a:avLst/>
          </a:prstGeom>
          <a:noFill/>
        </p:spPr>
        <p:txBody>
          <a:bodyPr wrap="square" rtlCol="0">
            <a:spAutoFit/>
          </a:bodyPr>
          <a:lstStyle/>
          <a:p>
            <a:r>
              <a:rPr lang="en-US" sz="1600" i="0" dirty="0">
                <a:solidFill>
                  <a:srgbClr val="FF9300"/>
                </a:solidFill>
              </a:rPr>
              <a:t>10</a:t>
            </a:r>
          </a:p>
        </p:txBody>
      </p:sp>
    </p:spTree>
    <p:extLst>
      <p:ext uri="{BB962C8B-B14F-4D97-AF65-F5344CB8AC3E}">
        <p14:creationId xmlns:p14="http://schemas.microsoft.com/office/powerpoint/2010/main" val="956320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B1D691-5D6A-5F48-9512-94A332F2CEBC}"/>
              </a:ext>
            </a:extLst>
          </p:cNvPr>
          <p:cNvSpPr>
            <a:spLocks noGrp="1"/>
          </p:cNvSpPr>
          <p:nvPr>
            <p:ph type="title"/>
          </p:nvPr>
        </p:nvSpPr>
        <p:spPr>
          <a:xfrm>
            <a:off x="-1225" y="26594"/>
            <a:ext cx="7704856" cy="1143000"/>
          </a:xfrm>
        </p:spPr>
        <p:txBody>
          <a:bodyPr/>
          <a:lstStyle/>
          <a:p>
            <a:pPr algn="l"/>
            <a:r>
              <a:rPr lang="en-US" sz="4000" dirty="0"/>
              <a:t>Student communities - headlines</a:t>
            </a:r>
          </a:p>
        </p:txBody>
      </p:sp>
      <p:sp>
        <p:nvSpPr>
          <p:cNvPr id="3" name="Content Placeholder 2">
            <a:extLst>
              <a:ext uri="{FF2B5EF4-FFF2-40B4-BE49-F238E27FC236}">
                <a16:creationId xmlns:a16="http://schemas.microsoft.com/office/drawing/2014/main" xmlns="" id="{7B4A58D3-6154-0F40-B9C7-2E63A0362936}"/>
              </a:ext>
            </a:extLst>
          </p:cNvPr>
          <p:cNvSpPr>
            <a:spLocks noGrp="1"/>
          </p:cNvSpPr>
          <p:nvPr>
            <p:ph idx="1"/>
          </p:nvPr>
        </p:nvSpPr>
        <p:spPr>
          <a:xfrm>
            <a:off x="107504" y="1016674"/>
            <a:ext cx="7772400" cy="5688926"/>
          </a:xfrm>
        </p:spPr>
        <p:txBody>
          <a:bodyPr/>
          <a:lstStyle/>
          <a:p>
            <a:r>
              <a:rPr lang="en-US" sz="1600" dirty="0"/>
              <a:t>Many of the student facilities have not been visited, or rarely used, by a large proportion (four fifths) of the sample</a:t>
            </a:r>
          </a:p>
          <a:p>
            <a:r>
              <a:rPr lang="en-US" sz="1600" dirty="0"/>
              <a:t>The village student shop is more likely than any other facility to be used fairly often, almost everyday or almost everyday</a:t>
            </a:r>
          </a:p>
          <a:p>
            <a:r>
              <a:rPr lang="en-US" sz="1600" dirty="0"/>
              <a:t>Over half the sample agreed or strongly agreed that the facilities meet their needs, are easy to get to and are welcoming</a:t>
            </a:r>
          </a:p>
          <a:p>
            <a:r>
              <a:rPr lang="en-US" sz="1600" dirty="0"/>
              <a:t>A small proportion (around 10%) are dissatisfied with the facilities</a:t>
            </a:r>
          </a:p>
          <a:p>
            <a:r>
              <a:rPr lang="en-US" sz="1600" dirty="0"/>
              <a:t>Satisfaction levels were highest amongst those aged 18-21 and lowest amongst those aged 26 and over. The difference in satisfaction levels between the younger and older age groups was largest when asked about ease of accessing facilities</a:t>
            </a:r>
          </a:p>
          <a:p>
            <a:r>
              <a:rPr lang="en-US" sz="1600" dirty="0"/>
              <a:t>Satisfaction levels were higher amongst women than men. Nearly one fifth of men (18 %) disagreed or strongly disagreed that the facilities met their needs</a:t>
            </a:r>
          </a:p>
          <a:p>
            <a:r>
              <a:rPr lang="en-US" sz="1600" dirty="0"/>
              <a:t>Students from different ethnic groups reported similar levels of satisfaction with the facilities. Notably, White British students were more likely to say the facilities did not meet their needs and Other White students were more likely to say the spaces are welcoming.</a:t>
            </a:r>
          </a:p>
          <a:p>
            <a:r>
              <a:rPr lang="en-US" sz="1600" dirty="0"/>
              <a:t>Only one fifth of the sample access the website daily or fairly often </a:t>
            </a:r>
          </a:p>
          <a:p>
            <a:r>
              <a:rPr lang="en-US" sz="1600" dirty="0"/>
              <a:t>There were high levels of satisfaction with the SU website – two thirds agreed or strongly agreed that it has the information they need, is easy to use and is welcoming</a:t>
            </a:r>
            <a:endParaRPr lang="en-US" sz="1200" dirty="0"/>
          </a:p>
          <a:p>
            <a:pPr marL="0" indent="0">
              <a:buNone/>
            </a:pPr>
            <a:endParaRPr lang="en-US" sz="1600" dirty="0"/>
          </a:p>
          <a:p>
            <a:endParaRPr lang="en-US" sz="1600" dirty="0"/>
          </a:p>
          <a:p>
            <a:endParaRPr lang="en-US" sz="1200" dirty="0"/>
          </a:p>
          <a:p>
            <a:pPr marL="0" indent="0">
              <a:buNone/>
            </a:pPr>
            <a:endParaRPr lang="en-US" sz="1200" dirty="0"/>
          </a:p>
          <a:p>
            <a:endParaRPr lang="en-US" sz="1600" dirty="0"/>
          </a:p>
          <a:p>
            <a:endParaRPr lang="en-US" sz="1600" dirty="0"/>
          </a:p>
          <a:p>
            <a:endParaRPr lang="en-US" sz="1600" dirty="0"/>
          </a:p>
          <a:p>
            <a:pPr marL="0" indent="0">
              <a:buNone/>
            </a:pPr>
            <a:endParaRPr lang="en-US" sz="1200" dirty="0"/>
          </a:p>
          <a:p>
            <a:endParaRPr lang="en-US" sz="1600" dirty="0"/>
          </a:p>
          <a:p>
            <a:endParaRPr lang="en-US" sz="1600" dirty="0"/>
          </a:p>
        </p:txBody>
      </p:sp>
      <p:sp>
        <p:nvSpPr>
          <p:cNvPr id="5" name="Slide Number Placeholder 4">
            <a:extLst>
              <a:ext uri="{FF2B5EF4-FFF2-40B4-BE49-F238E27FC236}">
                <a16:creationId xmlns:a16="http://schemas.microsoft.com/office/drawing/2014/main" xmlns="" id="{49924098-4CB1-8B48-B84E-3D541E35EE73}"/>
              </a:ext>
            </a:extLst>
          </p:cNvPr>
          <p:cNvSpPr>
            <a:spLocks noGrp="1"/>
          </p:cNvSpPr>
          <p:nvPr>
            <p:ph type="sldNum" sz="quarter" idx="12"/>
          </p:nvPr>
        </p:nvSpPr>
        <p:spPr/>
        <p:txBody>
          <a:bodyPr/>
          <a:lstStyle/>
          <a:p>
            <a:fld id="{82EC73CC-40B4-4245-B4D5-29E724C86C83}" type="slidenum">
              <a:rPr lang="en-US" altLang="en-US" sz="2000" smtClean="0">
                <a:solidFill>
                  <a:srgbClr val="FF9300"/>
                </a:solidFill>
              </a:rPr>
              <a:pPr/>
              <a:t>11</a:t>
            </a:fld>
            <a:endParaRPr lang="en-US" altLang="en-US" sz="2000" dirty="0">
              <a:solidFill>
                <a:srgbClr val="FF9300"/>
              </a:solidFill>
            </a:endParaRPr>
          </a:p>
        </p:txBody>
      </p:sp>
    </p:spTree>
    <p:extLst>
      <p:ext uri="{BB962C8B-B14F-4D97-AF65-F5344CB8AC3E}">
        <p14:creationId xmlns:p14="http://schemas.microsoft.com/office/powerpoint/2010/main" val="760192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D8F59-78F3-AE4B-BBC2-8E05C5D9EB88}"/>
              </a:ext>
            </a:extLst>
          </p:cNvPr>
          <p:cNvSpPr>
            <a:spLocks noGrp="1"/>
          </p:cNvSpPr>
          <p:nvPr>
            <p:ph type="title"/>
          </p:nvPr>
        </p:nvSpPr>
        <p:spPr>
          <a:xfrm>
            <a:off x="0" y="202729"/>
            <a:ext cx="7009864" cy="1143000"/>
          </a:xfrm>
        </p:spPr>
        <p:txBody>
          <a:bodyPr/>
          <a:lstStyle/>
          <a:p>
            <a:pPr algn="l"/>
            <a:r>
              <a:rPr lang="en-US" dirty="0"/>
              <a:t>Student Union facilities – frequency of use</a:t>
            </a:r>
          </a:p>
        </p:txBody>
      </p:sp>
      <p:sp>
        <p:nvSpPr>
          <p:cNvPr id="4" name="Slide Number Placeholder 3">
            <a:extLst>
              <a:ext uri="{FF2B5EF4-FFF2-40B4-BE49-F238E27FC236}">
                <a16:creationId xmlns:a16="http://schemas.microsoft.com/office/drawing/2014/main" xmlns="" id="{B09A33DA-E6B8-F744-B879-0B9317D2F726}"/>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12</a:t>
            </a:fld>
            <a:endParaRPr lang="en-US" altLang="en-US" sz="1600" dirty="0">
              <a:solidFill>
                <a:srgbClr val="FF9300"/>
              </a:solidFill>
            </a:endParaRPr>
          </a:p>
        </p:txBody>
      </p:sp>
      <p:graphicFrame>
        <p:nvGraphicFramePr>
          <p:cNvPr id="5" name="Chart 4">
            <a:extLst>
              <a:ext uri="{FF2B5EF4-FFF2-40B4-BE49-F238E27FC236}">
                <a16:creationId xmlns:a16="http://schemas.microsoft.com/office/drawing/2014/main" xmlns="" id="{00000000-0008-0000-0900-000006000000}"/>
              </a:ext>
            </a:extLst>
          </p:cNvPr>
          <p:cNvGraphicFramePr>
            <a:graphicFrameLocks/>
          </p:cNvGraphicFramePr>
          <p:nvPr>
            <p:extLst>
              <p:ext uri="{D42A27DB-BD31-4B8C-83A1-F6EECF244321}">
                <p14:modId xmlns:p14="http://schemas.microsoft.com/office/powerpoint/2010/main" val="2880785213"/>
              </p:ext>
            </p:extLst>
          </p:nvPr>
        </p:nvGraphicFramePr>
        <p:xfrm>
          <a:off x="323528" y="1457066"/>
          <a:ext cx="6912768" cy="53285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4318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5A884F-EBED-1248-BADA-C52CBF2FD6EF}"/>
              </a:ext>
            </a:extLst>
          </p:cNvPr>
          <p:cNvSpPr>
            <a:spLocks noGrp="1"/>
          </p:cNvSpPr>
          <p:nvPr>
            <p:ph type="title"/>
          </p:nvPr>
        </p:nvSpPr>
        <p:spPr>
          <a:xfrm>
            <a:off x="179512" y="404664"/>
            <a:ext cx="7772400" cy="1143000"/>
          </a:xfrm>
        </p:spPr>
        <p:txBody>
          <a:bodyPr/>
          <a:lstStyle/>
          <a:p>
            <a:pPr algn="l"/>
            <a:r>
              <a:rPr lang="en-US" dirty="0"/>
              <a:t>Satisfaction with </a:t>
            </a:r>
            <a:br>
              <a:rPr lang="en-US" dirty="0"/>
            </a:br>
            <a:r>
              <a:rPr lang="en-US" dirty="0"/>
              <a:t>Student Union facilities</a:t>
            </a:r>
          </a:p>
        </p:txBody>
      </p:sp>
      <p:sp>
        <p:nvSpPr>
          <p:cNvPr id="4" name="Slide Number Placeholder 3">
            <a:extLst>
              <a:ext uri="{FF2B5EF4-FFF2-40B4-BE49-F238E27FC236}">
                <a16:creationId xmlns:a16="http://schemas.microsoft.com/office/drawing/2014/main" xmlns="" id="{E870C77F-0875-F54A-BD58-352A6D111A7A}"/>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13</a:t>
            </a:fld>
            <a:endParaRPr lang="en-US" altLang="en-US" sz="1600" dirty="0">
              <a:solidFill>
                <a:srgbClr val="FF9300"/>
              </a:solidFill>
            </a:endParaRPr>
          </a:p>
        </p:txBody>
      </p:sp>
      <p:graphicFrame>
        <p:nvGraphicFramePr>
          <p:cNvPr id="5" name="Chart 4">
            <a:extLst>
              <a:ext uri="{FF2B5EF4-FFF2-40B4-BE49-F238E27FC236}">
                <a16:creationId xmlns:a16="http://schemas.microsoft.com/office/drawing/2014/main" xmlns="" id="{00000000-0008-0000-0A00-000002000000}"/>
              </a:ext>
            </a:extLst>
          </p:cNvPr>
          <p:cNvGraphicFramePr>
            <a:graphicFrameLocks/>
          </p:cNvGraphicFramePr>
          <p:nvPr>
            <p:extLst>
              <p:ext uri="{D42A27DB-BD31-4B8C-83A1-F6EECF244321}">
                <p14:modId xmlns:p14="http://schemas.microsoft.com/office/powerpoint/2010/main" val="1179728997"/>
              </p:ext>
            </p:extLst>
          </p:nvPr>
        </p:nvGraphicFramePr>
        <p:xfrm>
          <a:off x="729826" y="1942673"/>
          <a:ext cx="6938518" cy="49014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8730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F2DEE3-5CFB-534B-9307-B6DFF194BC22}"/>
              </a:ext>
            </a:extLst>
          </p:cNvPr>
          <p:cNvSpPr>
            <a:spLocks noGrp="1"/>
          </p:cNvSpPr>
          <p:nvPr>
            <p:ph type="title"/>
          </p:nvPr>
        </p:nvSpPr>
        <p:spPr>
          <a:xfrm>
            <a:off x="251520" y="221366"/>
            <a:ext cx="7772400" cy="1143000"/>
          </a:xfrm>
        </p:spPr>
        <p:txBody>
          <a:bodyPr/>
          <a:lstStyle/>
          <a:p>
            <a:pPr algn="l"/>
            <a:r>
              <a:rPr lang="en-US" dirty="0"/>
              <a:t>Satisfaction by age</a:t>
            </a:r>
          </a:p>
        </p:txBody>
      </p:sp>
      <p:sp>
        <p:nvSpPr>
          <p:cNvPr id="4" name="Slide Number Placeholder 3">
            <a:extLst>
              <a:ext uri="{FF2B5EF4-FFF2-40B4-BE49-F238E27FC236}">
                <a16:creationId xmlns:a16="http://schemas.microsoft.com/office/drawing/2014/main" xmlns="" id="{683921F2-7349-1E4B-9C39-153E4C720389}"/>
              </a:ext>
            </a:extLst>
          </p:cNvPr>
          <p:cNvSpPr>
            <a:spLocks noGrp="1"/>
          </p:cNvSpPr>
          <p:nvPr>
            <p:ph type="sldNum" sz="quarter" idx="12"/>
          </p:nvPr>
        </p:nvSpPr>
        <p:spPr>
          <a:xfrm>
            <a:off x="6516216" y="6296743"/>
            <a:ext cx="1905000" cy="457200"/>
          </a:xfrm>
        </p:spPr>
        <p:txBody>
          <a:bodyPr/>
          <a:lstStyle/>
          <a:p>
            <a:fld id="{82EC73CC-40B4-4245-B4D5-29E724C86C83}" type="slidenum">
              <a:rPr lang="en-US" altLang="en-US" sz="1600" smtClean="0">
                <a:solidFill>
                  <a:srgbClr val="FF9300"/>
                </a:solidFill>
              </a:rPr>
              <a:pPr/>
              <a:t>14</a:t>
            </a:fld>
            <a:endParaRPr lang="en-US" altLang="en-US" sz="1600" dirty="0">
              <a:solidFill>
                <a:srgbClr val="FF9300"/>
              </a:solidFill>
            </a:endParaRPr>
          </a:p>
        </p:txBody>
      </p:sp>
      <p:graphicFrame>
        <p:nvGraphicFramePr>
          <p:cNvPr id="5" name="Chart 4">
            <a:extLst>
              <a:ext uri="{FF2B5EF4-FFF2-40B4-BE49-F238E27FC236}">
                <a16:creationId xmlns:a16="http://schemas.microsoft.com/office/drawing/2014/main" xmlns="" id="{00000000-0008-0000-0B00-000002000000}"/>
              </a:ext>
            </a:extLst>
          </p:cNvPr>
          <p:cNvGraphicFramePr>
            <a:graphicFrameLocks/>
          </p:cNvGraphicFramePr>
          <p:nvPr>
            <p:extLst>
              <p:ext uri="{D42A27DB-BD31-4B8C-83A1-F6EECF244321}">
                <p14:modId xmlns:p14="http://schemas.microsoft.com/office/powerpoint/2010/main" val="784523175"/>
              </p:ext>
            </p:extLst>
          </p:nvPr>
        </p:nvGraphicFramePr>
        <p:xfrm>
          <a:off x="395536" y="1196752"/>
          <a:ext cx="8470320" cy="53285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55062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F2DEE3-5CFB-534B-9307-B6DFF194BC22}"/>
              </a:ext>
            </a:extLst>
          </p:cNvPr>
          <p:cNvSpPr>
            <a:spLocks noGrp="1"/>
          </p:cNvSpPr>
          <p:nvPr>
            <p:ph type="title"/>
          </p:nvPr>
        </p:nvSpPr>
        <p:spPr>
          <a:xfrm>
            <a:off x="251520" y="221366"/>
            <a:ext cx="7772400" cy="1143000"/>
          </a:xfrm>
        </p:spPr>
        <p:txBody>
          <a:bodyPr/>
          <a:lstStyle/>
          <a:p>
            <a:pPr algn="l"/>
            <a:r>
              <a:rPr lang="en-US" dirty="0"/>
              <a:t>Satisfaction by gender</a:t>
            </a:r>
          </a:p>
        </p:txBody>
      </p:sp>
      <p:sp>
        <p:nvSpPr>
          <p:cNvPr id="4" name="Slide Number Placeholder 3">
            <a:extLst>
              <a:ext uri="{FF2B5EF4-FFF2-40B4-BE49-F238E27FC236}">
                <a16:creationId xmlns:a16="http://schemas.microsoft.com/office/drawing/2014/main" xmlns="" id="{683921F2-7349-1E4B-9C39-153E4C720389}"/>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15</a:t>
            </a:fld>
            <a:endParaRPr lang="en-US" altLang="en-US" sz="1600" dirty="0">
              <a:solidFill>
                <a:srgbClr val="FF9300"/>
              </a:solidFill>
            </a:endParaRPr>
          </a:p>
        </p:txBody>
      </p:sp>
      <p:graphicFrame>
        <p:nvGraphicFramePr>
          <p:cNvPr id="6" name="Chart 5">
            <a:extLst>
              <a:ext uri="{FF2B5EF4-FFF2-40B4-BE49-F238E27FC236}">
                <a16:creationId xmlns:a16="http://schemas.microsoft.com/office/drawing/2014/main" xmlns="" id="{00000000-0008-0000-0C00-000002000000}"/>
              </a:ext>
            </a:extLst>
          </p:cNvPr>
          <p:cNvGraphicFramePr>
            <a:graphicFrameLocks/>
          </p:cNvGraphicFramePr>
          <p:nvPr>
            <p:extLst>
              <p:ext uri="{D42A27DB-BD31-4B8C-83A1-F6EECF244321}">
                <p14:modId xmlns:p14="http://schemas.microsoft.com/office/powerpoint/2010/main" val="280837787"/>
              </p:ext>
            </p:extLst>
          </p:nvPr>
        </p:nvGraphicFramePr>
        <p:xfrm>
          <a:off x="-218015" y="1364366"/>
          <a:ext cx="8241935" cy="53412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5426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F2DEE3-5CFB-534B-9307-B6DFF194BC22}"/>
              </a:ext>
            </a:extLst>
          </p:cNvPr>
          <p:cNvSpPr>
            <a:spLocks noGrp="1"/>
          </p:cNvSpPr>
          <p:nvPr>
            <p:ph type="title"/>
          </p:nvPr>
        </p:nvSpPr>
        <p:spPr>
          <a:xfrm>
            <a:off x="251520" y="221366"/>
            <a:ext cx="7772400" cy="1143000"/>
          </a:xfrm>
        </p:spPr>
        <p:txBody>
          <a:bodyPr/>
          <a:lstStyle/>
          <a:p>
            <a:pPr algn="l"/>
            <a:r>
              <a:rPr lang="en-US" dirty="0"/>
              <a:t>Satisfaction by ethnicity</a:t>
            </a:r>
          </a:p>
        </p:txBody>
      </p:sp>
      <p:sp>
        <p:nvSpPr>
          <p:cNvPr id="4" name="Slide Number Placeholder 3">
            <a:extLst>
              <a:ext uri="{FF2B5EF4-FFF2-40B4-BE49-F238E27FC236}">
                <a16:creationId xmlns:a16="http://schemas.microsoft.com/office/drawing/2014/main" xmlns="" id="{683921F2-7349-1E4B-9C39-153E4C720389}"/>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16</a:t>
            </a:fld>
            <a:endParaRPr lang="en-US" altLang="en-US" sz="1600" dirty="0">
              <a:solidFill>
                <a:srgbClr val="FF9300"/>
              </a:solidFill>
            </a:endParaRPr>
          </a:p>
        </p:txBody>
      </p:sp>
      <p:graphicFrame>
        <p:nvGraphicFramePr>
          <p:cNvPr id="6" name="Chart 5">
            <a:extLst>
              <a:ext uri="{FF2B5EF4-FFF2-40B4-BE49-F238E27FC236}">
                <a16:creationId xmlns:a16="http://schemas.microsoft.com/office/drawing/2014/main" xmlns="" id="{00000000-0008-0000-0D00-000002000000}"/>
              </a:ext>
            </a:extLst>
          </p:cNvPr>
          <p:cNvGraphicFramePr>
            <a:graphicFrameLocks/>
          </p:cNvGraphicFramePr>
          <p:nvPr>
            <p:extLst>
              <p:ext uri="{D42A27DB-BD31-4B8C-83A1-F6EECF244321}">
                <p14:modId xmlns:p14="http://schemas.microsoft.com/office/powerpoint/2010/main" val="2452929100"/>
              </p:ext>
            </p:extLst>
          </p:nvPr>
        </p:nvGraphicFramePr>
        <p:xfrm>
          <a:off x="29384" y="980100"/>
          <a:ext cx="7994536" cy="57254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9320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251520" y="332656"/>
            <a:ext cx="7772400" cy="1143000"/>
          </a:xfrm>
        </p:spPr>
        <p:txBody>
          <a:bodyPr/>
          <a:lstStyle/>
          <a:p>
            <a:pPr algn="l"/>
            <a:r>
              <a:rPr lang="en-US" dirty="0"/>
              <a:t>One thing that the SU could do to improve its spaces</a:t>
            </a:r>
          </a:p>
        </p:txBody>
      </p:sp>
      <p:sp>
        <p:nvSpPr>
          <p:cNvPr id="3" name="Content Placeholder 2">
            <a:extLst>
              <a:ext uri="{FF2B5EF4-FFF2-40B4-BE49-F238E27FC236}">
                <a16:creationId xmlns:a16="http://schemas.microsoft.com/office/drawing/2014/main" xmlns="" id="{85D54930-F751-4946-8310-795E0579EDEA}"/>
              </a:ext>
            </a:extLst>
          </p:cNvPr>
          <p:cNvSpPr>
            <a:spLocks noGrp="1"/>
          </p:cNvSpPr>
          <p:nvPr>
            <p:ph idx="1"/>
          </p:nvPr>
        </p:nvSpPr>
        <p:spPr>
          <a:xfrm>
            <a:off x="395536" y="1916832"/>
            <a:ext cx="7772400" cy="4114800"/>
          </a:xfrm>
        </p:spPr>
        <p:txBody>
          <a:bodyPr/>
          <a:lstStyle/>
          <a:p>
            <a:pPr marL="0" indent="0">
              <a:buNone/>
            </a:pPr>
            <a:r>
              <a:rPr lang="en-US" u="sng" dirty="0"/>
              <a:t>Four strongest themes were:</a:t>
            </a:r>
          </a:p>
          <a:p>
            <a:pPr marL="0" indent="0">
              <a:buNone/>
            </a:pPr>
            <a:endParaRPr lang="en-US" dirty="0"/>
          </a:p>
          <a:p>
            <a:pPr>
              <a:buFont typeface="Wingdings" pitchFamily="2" charset="2"/>
              <a:buChar char="Ø"/>
            </a:pPr>
            <a:r>
              <a:rPr lang="en-US" b="1" dirty="0"/>
              <a:t>Use of space (over 40 comments)</a:t>
            </a:r>
          </a:p>
          <a:p>
            <a:pPr>
              <a:buFont typeface="Wingdings" pitchFamily="2" charset="2"/>
              <a:buChar char="Ø"/>
            </a:pPr>
            <a:r>
              <a:rPr lang="en-US" b="1" dirty="0"/>
              <a:t>Food and drink (over 40 comments)</a:t>
            </a:r>
          </a:p>
          <a:p>
            <a:pPr>
              <a:buFont typeface="Wingdings" pitchFamily="2" charset="2"/>
              <a:buChar char="Ø"/>
            </a:pPr>
            <a:r>
              <a:rPr lang="en-US" b="1" dirty="0"/>
              <a:t>Entertainment (over 30 comments)</a:t>
            </a:r>
          </a:p>
          <a:p>
            <a:pPr>
              <a:buFont typeface="Wingdings" pitchFamily="2" charset="2"/>
              <a:buChar char="Ø"/>
            </a:pPr>
            <a:r>
              <a:rPr lang="en-US" b="1" dirty="0"/>
              <a:t>Furniture (over 30 comments)</a:t>
            </a:r>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17</a:t>
            </a:fld>
            <a:endParaRPr lang="en-US" altLang="en-US" sz="1600" dirty="0">
              <a:solidFill>
                <a:srgbClr val="FF9300"/>
              </a:solidFill>
            </a:endParaRPr>
          </a:p>
        </p:txBody>
      </p:sp>
    </p:spTree>
    <p:extLst>
      <p:ext uri="{BB962C8B-B14F-4D97-AF65-F5344CB8AC3E}">
        <p14:creationId xmlns:p14="http://schemas.microsoft.com/office/powerpoint/2010/main" val="4141025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xmlns="" id="{B732750B-D590-2246-BE87-8897545EAA18}"/>
              </a:ext>
            </a:extLst>
          </p:cNvPr>
          <p:cNvGraphicFramePr>
            <a:graphicFrameLocks noGrp="1"/>
          </p:cNvGraphicFramePr>
          <p:nvPr>
            <p:ph idx="1"/>
            <p:extLst>
              <p:ext uri="{D42A27DB-BD31-4B8C-83A1-F6EECF244321}">
                <p14:modId xmlns:p14="http://schemas.microsoft.com/office/powerpoint/2010/main" val="3513520841"/>
              </p:ext>
            </p:extLst>
          </p:nvPr>
        </p:nvGraphicFramePr>
        <p:xfrm>
          <a:off x="395536" y="1196752"/>
          <a:ext cx="756084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xmlns="" id="{7C748728-8015-5841-9990-484FEB51137C}"/>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18</a:t>
            </a:fld>
            <a:endParaRPr lang="en-US" altLang="en-US" sz="1600" dirty="0">
              <a:solidFill>
                <a:srgbClr val="FF9300"/>
              </a:solidFill>
            </a:endParaRPr>
          </a:p>
        </p:txBody>
      </p:sp>
    </p:spTree>
    <p:extLst>
      <p:ext uri="{BB962C8B-B14F-4D97-AF65-F5344CB8AC3E}">
        <p14:creationId xmlns:p14="http://schemas.microsoft.com/office/powerpoint/2010/main" val="3746550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xmlns="" id="{B732750B-D590-2246-BE87-8897545EAA18}"/>
              </a:ext>
            </a:extLst>
          </p:cNvPr>
          <p:cNvGraphicFramePr>
            <a:graphicFrameLocks noGrp="1"/>
          </p:cNvGraphicFramePr>
          <p:nvPr>
            <p:ph idx="1"/>
            <p:extLst>
              <p:ext uri="{D42A27DB-BD31-4B8C-83A1-F6EECF244321}">
                <p14:modId xmlns:p14="http://schemas.microsoft.com/office/powerpoint/2010/main" val="3320584032"/>
              </p:ext>
            </p:extLst>
          </p:nvPr>
        </p:nvGraphicFramePr>
        <p:xfrm>
          <a:off x="395536" y="1196752"/>
          <a:ext cx="756084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xmlns="" id="{7C748728-8015-5841-9990-484FEB51137C}"/>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19</a:t>
            </a:fld>
            <a:endParaRPr lang="en-US" altLang="en-US" sz="1600" dirty="0">
              <a:solidFill>
                <a:srgbClr val="FF9300"/>
              </a:solidFill>
            </a:endParaRPr>
          </a:p>
        </p:txBody>
      </p:sp>
    </p:spTree>
    <p:extLst>
      <p:ext uri="{BB962C8B-B14F-4D97-AF65-F5344CB8AC3E}">
        <p14:creationId xmlns:p14="http://schemas.microsoft.com/office/powerpoint/2010/main" val="1393452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xmlns="" id="{75D2A09A-FDC1-CD46-AE23-3611495C3E98}"/>
              </a:ext>
            </a:extLst>
          </p:cNvPr>
          <p:cNvSpPr>
            <a:spLocks noGrp="1" noChangeArrowheads="1"/>
          </p:cNvSpPr>
          <p:nvPr>
            <p:ph type="title"/>
          </p:nvPr>
        </p:nvSpPr>
        <p:spPr>
          <a:xfrm>
            <a:off x="685800" y="609600"/>
            <a:ext cx="6553200" cy="1143000"/>
          </a:xfrm>
        </p:spPr>
        <p:txBody>
          <a:bodyPr/>
          <a:lstStyle/>
          <a:p>
            <a:pPr algn="l" eaLnBrk="1" hangingPunct="1"/>
            <a:r>
              <a:rPr lang="en-GB" altLang="en-US" dirty="0">
                <a:solidFill>
                  <a:srgbClr val="FF9900"/>
                </a:solidFill>
                <a:latin typeface="Century Gothic" panose="020B0502020202020204" pitchFamily="34" charset="0"/>
              </a:rPr>
              <a:t>Presentation</a:t>
            </a:r>
            <a:r>
              <a:rPr lang="en-GB" altLang="en-US" b="1" dirty="0">
                <a:solidFill>
                  <a:srgbClr val="FF9900"/>
                </a:solidFill>
                <a:latin typeface="Century Gothic" panose="020B0502020202020204" pitchFamily="34" charset="0"/>
              </a:rPr>
              <a:t> </a:t>
            </a:r>
            <a:r>
              <a:rPr lang="en-GB" altLang="en-US" dirty="0">
                <a:solidFill>
                  <a:srgbClr val="FF9900"/>
                </a:solidFill>
                <a:latin typeface="Century Gothic" panose="020B0502020202020204" pitchFamily="34" charset="0"/>
              </a:rPr>
              <a:t>structure</a:t>
            </a:r>
          </a:p>
        </p:txBody>
      </p:sp>
      <p:sp>
        <p:nvSpPr>
          <p:cNvPr id="10243" name="Rectangle 3">
            <a:extLst>
              <a:ext uri="{FF2B5EF4-FFF2-40B4-BE49-F238E27FC236}">
                <a16:creationId xmlns:a16="http://schemas.microsoft.com/office/drawing/2014/main" xmlns="" id="{9A8105B8-CF94-6046-A797-FA945F6E2B42}"/>
              </a:ext>
            </a:extLst>
          </p:cNvPr>
          <p:cNvSpPr>
            <a:spLocks noGrp="1" noChangeArrowheads="1"/>
          </p:cNvSpPr>
          <p:nvPr>
            <p:ph type="body" idx="1"/>
          </p:nvPr>
        </p:nvSpPr>
        <p:spPr>
          <a:xfrm>
            <a:off x="179512" y="1340768"/>
            <a:ext cx="8496944" cy="4376836"/>
          </a:xfrm>
        </p:spPr>
        <p:txBody>
          <a:bodyPr/>
          <a:lstStyle/>
          <a:p>
            <a:pPr marL="0" indent="0" eaLnBrk="1" hangingPunct="1">
              <a:buFontTx/>
              <a:buNone/>
            </a:pPr>
            <a:endParaRPr lang="en-GB" altLang="en-US" sz="3600" dirty="0">
              <a:solidFill>
                <a:srgbClr val="000000"/>
              </a:solidFill>
              <a:latin typeface="Century Gothic" panose="020B0502020202020204" pitchFamily="34" charset="0"/>
            </a:endParaRPr>
          </a:p>
          <a:p>
            <a:pPr marL="742950" indent="-742950" eaLnBrk="1" hangingPunct="1">
              <a:buClr>
                <a:srgbClr val="FF9300"/>
              </a:buClr>
              <a:buFont typeface="+mj-lt"/>
              <a:buAutoNum type="arabicPeriod"/>
            </a:pPr>
            <a:r>
              <a:rPr lang="en-GB" altLang="en-US" sz="3600" b="1" dirty="0">
                <a:latin typeface="Century Gothic" panose="020B0502020202020204" pitchFamily="34" charset="0"/>
              </a:rPr>
              <a:t>Sample characteristics</a:t>
            </a:r>
          </a:p>
          <a:p>
            <a:pPr marL="514350" indent="-514350" eaLnBrk="1" hangingPunct="1">
              <a:buClr>
                <a:srgbClr val="FF9300"/>
              </a:buClr>
              <a:buFontTx/>
              <a:buAutoNum type="arabicPeriod"/>
            </a:pPr>
            <a:r>
              <a:rPr lang="en-GB" altLang="en-US" sz="3600" b="1" dirty="0">
                <a:latin typeface="Century Gothic" panose="020B0502020202020204" pitchFamily="34" charset="0"/>
              </a:rPr>
              <a:t>  Student communities</a:t>
            </a:r>
          </a:p>
          <a:p>
            <a:pPr marL="514350" indent="-514350" eaLnBrk="1" hangingPunct="1">
              <a:buClr>
                <a:srgbClr val="FF9300"/>
              </a:buClr>
              <a:buFontTx/>
              <a:buAutoNum type="arabicPeriod"/>
            </a:pPr>
            <a:r>
              <a:rPr lang="en-GB" altLang="en-US" sz="3600" b="1" dirty="0">
                <a:latin typeface="Century Gothic" panose="020B0502020202020204" pitchFamily="34" charset="0"/>
              </a:rPr>
              <a:t>  Health and wellbeing</a:t>
            </a:r>
          </a:p>
          <a:p>
            <a:pPr marL="514350" indent="-514350" eaLnBrk="1" hangingPunct="1">
              <a:buClr>
                <a:srgbClr val="FF9300"/>
              </a:buClr>
              <a:buFontTx/>
              <a:buAutoNum type="arabicPeriod"/>
            </a:pPr>
            <a:r>
              <a:rPr lang="en-GB" altLang="en-US" sz="3600" b="1" dirty="0">
                <a:latin typeface="Century Gothic" panose="020B0502020202020204" pitchFamily="34" charset="0"/>
              </a:rPr>
              <a:t>  Influencing</a:t>
            </a:r>
          </a:p>
          <a:p>
            <a:pPr marL="514350" indent="-514350" eaLnBrk="1" hangingPunct="1">
              <a:buClr>
                <a:srgbClr val="FF9300"/>
              </a:buClr>
              <a:buFontTx/>
              <a:buAutoNum type="arabicPeriod"/>
            </a:pPr>
            <a:r>
              <a:rPr lang="en-GB" altLang="en-US" sz="3600" b="1" dirty="0">
                <a:latin typeface="Century Gothic" panose="020B0502020202020204" pitchFamily="34" charset="0"/>
              </a:rPr>
              <a:t>  SU functions / services</a:t>
            </a:r>
          </a:p>
          <a:p>
            <a:pPr marL="514350" indent="-514350" eaLnBrk="1" hangingPunct="1">
              <a:buClr>
                <a:srgbClr val="FF9300"/>
              </a:buClr>
              <a:buFontTx/>
              <a:buAutoNum type="arabicPeriod"/>
            </a:pPr>
            <a:r>
              <a:rPr lang="en-GB" altLang="en-US" sz="3600" b="1" dirty="0">
                <a:latin typeface="Century Gothic" panose="020B0502020202020204" pitchFamily="34" charset="0"/>
              </a:rPr>
              <a:t>  Employability</a:t>
            </a:r>
          </a:p>
          <a:p>
            <a:pPr marL="0" indent="0" eaLnBrk="1" hangingPunct="1">
              <a:buNone/>
            </a:pPr>
            <a:endParaRPr lang="en-GB" altLang="en-US" dirty="0">
              <a:solidFill>
                <a:srgbClr val="000000"/>
              </a:solidFill>
              <a:latin typeface="Century Gothic" panose="020B0502020202020204" pitchFamily="34" charset="0"/>
            </a:endParaRPr>
          </a:p>
        </p:txBody>
      </p:sp>
      <p:sp>
        <p:nvSpPr>
          <p:cNvPr id="3" name="Slide Number Placeholder 2">
            <a:extLst>
              <a:ext uri="{FF2B5EF4-FFF2-40B4-BE49-F238E27FC236}">
                <a16:creationId xmlns:a16="http://schemas.microsoft.com/office/drawing/2014/main" xmlns="" id="{88472605-137A-3D40-8A95-E6748A9BDB02}"/>
              </a:ext>
            </a:extLst>
          </p:cNvPr>
          <p:cNvSpPr>
            <a:spLocks noGrp="1"/>
          </p:cNvSpPr>
          <p:nvPr>
            <p:ph type="sldNum" sz="quarter" idx="12"/>
          </p:nvPr>
        </p:nvSpPr>
        <p:spPr/>
        <p:txBody>
          <a:bodyPr/>
          <a:lstStyle/>
          <a:p>
            <a:fld id="{82EC73CC-40B4-4245-B4D5-29E724C86C83}" type="slidenum">
              <a:rPr lang="en-US" altLang="en-US" sz="1800" smtClean="0">
                <a:solidFill>
                  <a:srgbClr val="FF9300"/>
                </a:solidFill>
              </a:rPr>
              <a:pPr/>
              <a:t>2</a:t>
            </a:fld>
            <a:endParaRPr lang="en-US" altLang="en-US" sz="1800" dirty="0">
              <a:solidFill>
                <a:srgbClr val="FF9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Effect transition="in" filter="wipe(left)">
                                      <p:cBhvr>
                                        <p:cTn id="7" dur="500"/>
                                        <p:tgtEl>
                                          <p:spTgt spid="1024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wipe(left)">
                                      <p:cBhvr>
                                        <p:cTn id="12" dur="500"/>
                                        <p:tgtEl>
                                          <p:spTgt spid="1024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3">
                                            <p:txEl>
                                              <p:pRg st="3" end="3"/>
                                            </p:txEl>
                                          </p:spTgt>
                                        </p:tgtEl>
                                        <p:attrNameLst>
                                          <p:attrName>style.visibility</p:attrName>
                                        </p:attrNameLst>
                                      </p:cBhvr>
                                      <p:to>
                                        <p:strVal val="visible"/>
                                      </p:to>
                                    </p:set>
                                    <p:animEffect transition="in" filter="wipe(left)">
                                      <p:cBhvr>
                                        <p:cTn id="17" dur="500"/>
                                        <p:tgtEl>
                                          <p:spTgt spid="1024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3">
                                            <p:txEl>
                                              <p:pRg st="4" end="4"/>
                                            </p:txEl>
                                          </p:spTgt>
                                        </p:tgtEl>
                                        <p:attrNameLst>
                                          <p:attrName>style.visibility</p:attrName>
                                        </p:attrNameLst>
                                      </p:cBhvr>
                                      <p:to>
                                        <p:strVal val="visible"/>
                                      </p:to>
                                    </p:set>
                                    <p:animEffect transition="in" filter="wipe(left)">
                                      <p:cBhvr>
                                        <p:cTn id="22" dur="500"/>
                                        <p:tgtEl>
                                          <p:spTgt spid="1024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43">
                                            <p:txEl>
                                              <p:pRg st="5" end="5"/>
                                            </p:txEl>
                                          </p:spTgt>
                                        </p:tgtEl>
                                        <p:attrNameLst>
                                          <p:attrName>style.visibility</p:attrName>
                                        </p:attrNameLst>
                                      </p:cBhvr>
                                      <p:to>
                                        <p:strVal val="visible"/>
                                      </p:to>
                                    </p:set>
                                    <p:animEffect transition="in" filter="wipe(left)">
                                      <p:cBhvr>
                                        <p:cTn id="27" dur="500"/>
                                        <p:tgtEl>
                                          <p:spTgt spid="1024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243">
                                            <p:txEl>
                                              <p:pRg st="6" end="6"/>
                                            </p:txEl>
                                          </p:spTgt>
                                        </p:tgtEl>
                                        <p:attrNameLst>
                                          <p:attrName>style.visibility</p:attrName>
                                        </p:attrNameLst>
                                      </p:cBhvr>
                                      <p:to>
                                        <p:strVal val="visible"/>
                                      </p:to>
                                    </p:set>
                                    <p:animEffect transition="in" filter="wipe(left)">
                                      <p:cBhvr>
                                        <p:cTn id="32" dur="500"/>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xmlns="" id="{B732750B-D590-2246-BE87-8897545EAA18}"/>
              </a:ext>
            </a:extLst>
          </p:cNvPr>
          <p:cNvGraphicFramePr>
            <a:graphicFrameLocks noGrp="1"/>
          </p:cNvGraphicFramePr>
          <p:nvPr>
            <p:ph idx="1"/>
            <p:extLst>
              <p:ext uri="{D42A27DB-BD31-4B8C-83A1-F6EECF244321}">
                <p14:modId xmlns:p14="http://schemas.microsoft.com/office/powerpoint/2010/main" val="249129741"/>
              </p:ext>
            </p:extLst>
          </p:nvPr>
        </p:nvGraphicFramePr>
        <p:xfrm>
          <a:off x="395536" y="1196752"/>
          <a:ext cx="756084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xmlns="" id="{7C748728-8015-5841-9990-484FEB51137C}"/>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20</a:t>
            </a:fld>
            <a:endParaRPr lang="en-US" altLang="en-US" sz="1600" dirty="0">
              <a:solidFill>
                <a:srgbClr val="FF9300"/>
              </a:solidFill>
            </a:endParaRPr>
          </a:p>
        </p:txBody>
      </p:sp>
    </p:spTree>
    <p:extLst>
      <p:ext uri="{BB962C8B-B14F-4D97-AF65-F5344CB8AC3E}">
        <p14:creationId xmlns:p14="http://schemas.microsoft.com/office/powerpoint/2010/main" val="3733909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xmlns="" id="{B732750B-D590-2246-BE87-8897545EAA18}"/>
              </a:ext>
            </a:extLst>
          </p:cNvPr>
          <p:cNvGraphicFramePr>
            <a:graphicFrameLocks noGrp="1"/>
          </p:cNvGraphicFramePr>
          <p:nvPr>
            <p:ph idx="1"/>
            <p:extLst>
              <p:ext uri="{D42A27DB-BD31-4B8C-83A1-F6EECF244321}">
                <p14:modId xmlns:p14="http://schemas.microsoft.com/office/powerpoint/2010/main" val="205698776"/>
              </p:ext>
            </p:extLst>
          </p:nvPr>
        </p:nvGraphicFramePr>
        <p:xfrm>
          <a:off x="395536" y="1196752"/>
          <a:ext cx="756084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xmlns="" id="{7C748728-8015-5841-9990-484FEB51137C}"/>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21</a:t>
            </a:fld>
            <a:endParaRPr lang="en-US" altLang="en-US" sz="1600" dirty="0">
              <a:solidFill>
                <a:srgbClr val="FF9300"/>
              </a:solidFill>
            </a:endParaRPr>
          </a:p>
        </p:txBody>
      </p:sp>
    </p:spTree>
    <p:extLst>
      <p:ext uri="{BB962C8B-B14F-4D97-AF65-F5344CB8AC3E}">
        <p14:creationId xmlns:p14="http://schemas.microsoft.com/office/powerpoint/2010/main" val="792396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251520" y="332656"/>
            <a:ext cx="7772400" cy="1143000"/>
          </a:xfrm>
        </p:spPr>
        <p:txBody>
          <a:bodyPr/>
          <a:lstStyle/>
          <a:p>
            <a:pPr algn="l"/>
            <a:r>
              <a:rPr lang="en-US" dirty="0"/>
              <a:t>Other suggestions for improvements</a:t>
            </a:r>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22</a:t>
            </a:fld>
            <a:endParaRPr lang="en-US" altLang="en-US" sz="1600" dirty="0">
              <a:solidFill>
                <a:srgbClr val="FF9300"/>
              </a:solidFill>
            </a:endParaRPr>
          </a:p>
        </p:txBody>
      </p:sp>
      <p:graphicFrame>
        <p:nvGraphicFramePr>
          <p:cNvPr id="7" name="Content Placeholder 6">
            <a:extLst>
              <a:ext uri="{FF2B5EF4-FFF2-40B4-BE49-F238E27FC236}">
                <a16:creationId xmlns:a16="http://schemas.microsoft.com/office/drawing/2014/main" xmlns="" id="{7424A77D-23AB-9D4D-9DBC-F21437B861F1}"/>
              </a:ext>
            </a:extLst>
          </p:cNvPr>
          <p:cNvGraphicFramePr>
            <a:graphicFrameLocks noGrp="1"/>
          </p:cNvGraphicFramePr>
          <p:nvPr>
            <p:ph idx="1"/>
            <p:extLst>
              <p:ext uri="{D42A27DB-BD31-4B8C-83A1-F6EECF244321}">
                <p14:modId xmlns:p14="http://schemas.microsoft.com/office/powerpoint/2010/main" val="2856999329"/>
              </p:ext>
            </p:extLst>
          </p:nvPr>
        </p:nvGraphicFramePr>
        <p:xfrm>
          <a:off x="107504" y="1988840"/>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8992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251520" y="332656"/>
            <a:ext cx="7772400" cy="1143000"/>
          </a:xfrm>
        </p:spPr>
        <p:txBody>
          <a:bodyPr/>
          <a:lstStyle/>
          <a:p>
            <a:pPr algn="l"/>
            <a:r>
              <a:rPr lang="en-US" dirty="0"/>
              <a:t>Other suggestions for improvements</a:t>
            </a:r>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23</a:t>
            </a:fld>
            <a:endParaRPr lang="en-US" altLang="en-US" sz="1600" dirty="0">
              <a:solidFill>
                <a:srgbClr val="FF9300"/>
              </a:solidFill>
            </a:endParaRPr>
          </a:p>
        </p:txBody>
      </p:sp>
      <p:graphicFrame>
        <p:nvGraphicFramePr>
          <p:cNvPr id="7" name="Content Placeholder 6">
            <a:extLst>
              <a:ext uri="{FF2B5EF4-FFF2-40B4-BE49-F238E27FC236}">
                <a16:creationId xmlns:a16="http://schemas.microsoft.com/office/drawing/2014/main" xmlns="" id="{7424A77D-23AB-9D4D-9DBC-F21437B861F1}"/>
              </a:ext>
            </a:extLst>
          </p:cNvPr>
          <p:cNvGraphicFramePr>
            <a:graphicFrameLocks noGrp="1"/>
          </p:cNvGraphicFramePr>
          <p:nvPr>
            <p:ph idx="1"/>
            <p:extLst>
              <p:ext uri="{D42A27DB-BD31-4B8C-83A1-F6EECF244321}">
                <p14:modId xmlns:p14="http://schemas.microsoft.com/office/powerpoint/2010/main" val="2395236531"/>
              </p:ext>
            </p:extLst>
          </p:nvPr>
        </p:nvGraphicFramePr>
        <p:xfrm>
          <a:off x="107504" y="1988840"/>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89624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B63B82-6A32-B94F-ABC4-E3516E6FF06F}"/>
              </a:ext>
            </a:extLst>
          </p:cNvPr>
          <p:cNvSpPr>
            <a:spLocks noGrp="1"/>
          </p:cNvSpPr>
          <p:nvPr>
            <p:ph type="title"/>
          </p:nvPr>
        </p:nvSpPr>
        <p:spPr/>
        <p:txBody>
          <a:bodyPr/>
          <a:lstStyle/>
          <a:p>
            <a:pPr algn="l"/>
            <a:r>
              <a:rPr lang="en-US" dirty="0"/>
              <a:t>Use of SU website</a:t>
            </a:r>
          </a:p>
        </p:txBody>
      </p:sp>
      <p:sp>
        <p:nvSpPr>
          <p:cNvPr id="4" name="Slide Number Placeholder 3">
            <a:extLst>
              <a:ext uri="{FF2B5EF4-FFF2-40B4-BE49-F238E27FC236}">
                <a16:creationId xmlns:a16="http://schemas.microsoft.com/office/drawing/2014/main" xmlns="" id="{A7747EED-A734-194D-B998-7893465E888D}"/>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24</a:t>
            </a:fld>
            <a:endParaRPr lang="en-US" altLang="en-US" sz="1600" dirty="0">
              <a:solidFill>
                <a:srgbClr val="FF9300"/>
              </a:solidFill>
            </a:endParaRPr>
          </a:p>
        </p:txBody>
      </p:sp>
      <p:graphicFrame>
        <p:nvGraphicFramePr>
          <p:cNvPr id="5" name="Chart 4">
            <a:extLst>
              <a:ext uri="{FF2B5EF4-FFF2-40B4-BE49-F238E27FC236}">
                <a16:creationId xmlns:a16="http://schemas.microsoft.com/office/drawing/2014/main" xmlns="" id="{00000000-0008-0000-1400-000002000000}"/>
              </a:ext>
            </a:extLst>
          </p:cNvPr>
          <p:cNvGraphicFramePr>
            <a:graphicFrameLocks/>
          </p:cNvGraphicFramePr>
          <p:nvPr>
            <p:extLst>
              <p:ext uri="{D42A27DB-BD31-4B8C-83A1-F6EECF244321}">
                <p14:modId xmlns:p14="http://schemas.microsoft.com/office/powerpoint/2010/main" val="3553231125"/>
              </p:ext>
            </p:extLst>
          </p:nvPr>
        </p:nvGraphicFramePr>
        <p:xfrm>
          <a:off x="278700" y="1762279"/>
          <a:ext cx="7260168" cy="41520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321833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7878CC-2E33-C146-A90A-F2CDAC9562B0}"/>
              </a:ext>
            </a:extLst>
          </p:cNvPr>
          <p:cNvSpPr>
            <a:spLocks noGrp="1"/>
          </p:cNvSpPr>
          <p:nvPr>
            <p:ph type="title"/>
          </p:nvPr>
        </p:nvSpPr>
        <p:spPr>
          <a:xfrm>
            <a:off x="117875" y="116632"/>
            <a:ext cx="7772400" cy="1143000"/>
          </a:xfrm>
        </p:spPr>
        <p:txBody>
          <a:bodyPr/>
          <a:lstStyle/>
          <a:p>
            <a:pPr algn="l"/>
            <a:r>
              <a:rPr lang="en-US" dirty="0"/>
              <a:t>Satisfaction with SU website</a:t>
            </a:r>
          </a:p>
        </p:txBody>
      </p:sp>
      <p:sp>
        <p:nvSpPr>
          <p:cNvPr id="4" name="Slide Number Placeholder 3">
            <a:extLst>
              <a:ext uri="{FF2B5EF4-FFF2-40B4-BE49-F238E27FC236}">
                <a16:creationId xmlns:a16="http://schemas.microsoft.com/office/drawing/2014/main" xmlns="" id="{B8AE06CF-2A28-7343-AA29-435480D789CE}"/>
              </a:ext>
            </a:extLst>
          </p:cNvPr>
          <p:cNvSpPr>
            <a:spLocks noGrp="1"/>
          </p:cNvSpPr>
          <p:nvPr>
            <p:ph type="sldNum" sz="quarter" idx="12"/>
          </p:nvPr>
        </p:nvSpPr>
        <p:spPr/>
        <p:txBody>
          <a:bodyPr/>
          <a:lstStyle/>
          <a:p>
            <a:fld id="{82EC73CC-40B4-4245-B4D5-29E724C86C83}" type="slidenum">
              <a:rPr lang="en-US" altLang="en-US" b="1" smtClean="0">
                <a:solidFill>
                  <a:srgbClr val="FF9300"/>
                </a:solidFill>
              </a:rPr>
              <a:pPr/>
              <a:t>25</a:t>
            </a:fld>
            <a:endParaRPr lang="en-US" altLang="en-US" b="1" dirty="0">
              <a:solidFill>
                <a:srgbClr val="FF9300"/>
              </a:solidFill>
            </a:endParaRPr>
          </a:p>
        </p:txBody>
      </p:sp>
      <p:graphicFrame>
        <p:nvGraphicFramePr>
          <p:cNvPr id="6" name="Chart 5">
            <a:extLst>
              <a:ext uri="{FF2B5EF4-FFF2-40B4-BE49-F238E27FC236}">
                <a16:creationId xmlns:a16="http://schemas.microsoft.com/office/drawing/2014/main" xmlns="" id="{00000000-0008-0000-1500-000002000000}"/>
              </a:ext>
            </a:extLst>
          </p:cNvPr>
          <p:cNvGraphicFramePr>
            <a:graphicFrameLocks/>
          </p:cNvGraphicFramePr>
          <p:nvPr>
            <p:extLst>
              <p:ext uri="{D42A27DB-BD31-4B8C-83A1-F6EECF244321}">
                <p14:modId xmlns:p14="http://schemas.microsoft.com/office/powerpoint/2010/main" val="3373719885"/>
              </p:ext>
            </p:extLst>
          </p:nvPr>
        </p:nvGraphicFramePr>
        <p:xfrm>
          <a:off x="737459" y="1388717"/>
          <a:ext cx="6533232" cy="48294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88771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251520" y="332656"/>
            <a:ext cx="7772400" cy="1143000"/>
          </a:xfrm>
        </p:spPr>
        <p:txBody>
          <a:bodyPr/>
          <a:lstStyle/>
          <a:p>
            <a:pPr algn="l"/>
            <a:r>
              <a:rPr lang="en-US" dirty="0"/>
              <a:t>One thing that the SU could do to improve its website</a:t>
            </a:r>
          </a:p>
        </p:txBody>
      </p:sp>
      <p:sp>
        <p:nvSpPr>
          <p:cNvPr id="3" name="Content Placeholder 2">
            <a:extLst>
              <a:ext uri="{FF2B5EF4-FFF2-40B4-BE49-F238E27FC236}">
                <a16:creationId xmlns:a16="http://schemas.microsoft.com/office/drawing/2014/main" xmlns="" id="{85D54930-F751-4946-8310-795E0579EDEA}"/>
              </a:ext>
            </a:extLst>
          </p:cNvPr>
          <p:cNvSpPr>
            <a:spLocks noGrp="1"/>
          </p:cNvSpPr>
          <p:nvPr>
            <p:ph idx="1"/>
          </p:nvPr>
        </p:nvSpPr>
        <p:spPr>
          <a:xfrm>
            <a:off x="395536" y="1916832"/>
            <a:ext cx="7772400" cy="4114800"/>
          </a:xfrm>
        </p:spPr>
        <p:txBody>
          <a:bodyPr/>
          <a:lstStyle/>
          <a:p>
            <a:pPr marL="0" indent="0">
              <a:buNone/>
            </a:pPr>
            <a:r>
              <a:rPr lang="en-US" u="sng" dirty="0"/>
              <a:t>Themes across 150 comments were:</a:t>
            </a:r>
            <a:endParaRPr lang="en-US" dirty="0"/>
          </a:p>
          <a:p>
            <a:pPr>
              <a:buFont typeface="Wingdings" pitchFamily="2" charset="2"/>
              <a:buChar char="Ø"/>
            </a:pPr>
            <a:r>
              <a:rPr lang="en-US" b="1" dirty="0"/>
              <a:t>Access</a:t>
            </a:r>
          </a:p>
          <a:p>
            <a:pPr>
              <a:buFont typeface="Wingdings" pitchFamily="2" charset="2"/>
              <a:buChar char="Ø"/>
            </a:pPr>
            <a:r>
              <a:rPr lang="en-US" b="1" dirty="0"/>
              <a:t>Content</a:t>
            </a:r>
          </a:p>
          <a:p>
            <a:pPr>
              <a:buFont typeface="Wingdings" pitchFamily="2" charset="2"/>
              <a:buChar char="Ø"/>
            </a:pPr>
            <a:r>
              <a:rPr lang="en-US" b="1" dirty="0"/>
              <a:t>Design</a:t>
            </a:r>
          </a:p>
          <a:p>
            <a:pPr>
              <a:buFont typeface="Wingdings" pitchFamily="2" charset="2"/>
              <a:buChar char="Ø"/>
            </a:pPr>
            <a:r>
              <a:rPr lang="en-US" b="1" dirty="0"/>
              <a:t>Functionality</a:t>
            </a:r>
          </a:p>
          <a:p>
            <a:pPr>
              <a:buFont typeface="Wingdings" pitchFamily="2" charset="2"/>
              <a:buChar char="Ø"/>
            </a:pPr>
            <a:r>
              <a:rPr lang="en-US" b="1" dirty="0"/>
              <a:t>Navigation</a:t>
            </a:r>
          </a:p>
          <a:p>
            <a:pPr>
              <a:buFont typeface="Wingdings" pitchFamily="2" charset="2"/>
              <a:buChar char="Ø"/>
            </a:pPr>
            <a:r>
              <a:rPr lang="en-US" b="1" dirty="0"/>
              <a:t>Promotion</a:t>
            </a:r>
          </a:p>
          <a:p>
            <a:pPr>
              <a:buFont typeface="Wingdings" pitchFamily="2" charset="2"/>
              <a:buChar char="Ø"/>
            </a:pPr>
            <a:endParaRPr lang="en-US" b="1" dirty="0"/>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26</a:t>
            </a:fld>
            <a:endParaRPr lang="en-US" altLang="en-US" sz="1600" dirty="0">
              <a:solidFill>
                <a:srgbClr val="FF9300"/>
              </a:solidFill>
            </a:endParaRPr>
          </a:p>
        </p:txBody>
      </p:sp>
    </p:spTree>
    <p:extLst>
      <p:ext uri="{BB962C8B-B14F-4D97-AF65-F5344CB8AC3E}">
        <p14:creationId xmlns:p14="http://schemas.microsoft.com/office/powerpoint/2010/main" val="3572340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251520" y="332656"/>
            <a:ext cx="7772400" cy="1143000"/>
          </a:xfrm>
        </p:spPr>
        <p:txBody>
          <a:bodyPr/>
          <a:lstStyle/>
          <a:p>
            <a:pPr algn="l"/>
            <a:r>
              <a:rPr lang="en-US" dirty="0"/>
              <a:t>Suggestions for website improvements</a:t>
            </a:r>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27</a:t>
            </a:fld>
            <a:endParaRPr lang="en-US" altLang="en-US" sz="1600" dirty="0">
              <a:solidFill>
                <a:srgbClr val="FF9300"/>
              </a:solidFill>
            </a:endParaRPr>
          </a:p>
        </p:txBody>
      </p:sp>
      <p:graphicFrame>
        <p:nvGraphicFramePr>
          <p:cNvPr id="7" name="Content Placeholder 6">
            <a:extLst>
              <a:ext uri="{FF2B5EF4-FFF2-40B4-BE49-F238E27FC236}">
                <a16:creationId xmlns:a16="http://schemas.microsoft.com/office/drawing/2014/main" xmlns="" id="{7424A77D-23AB-9D4D-9DBC-F21437B861F1}"/>
              </a:ext>
            </a:extLst>
          </p:cNvPr>
          <p:cNvGraphicFramePr>
            <a:graphicFrameLocks noGrp="1"/>
          </p:cNvGraphicFramePr>
          <p:nvPr>
            <p:ph idx="1"/>
            <p:extLst>
              <p:ext uri="{D42A27DB-BD31-4B8C-83A1-F6EECF244321}">
                <p14:modId xmlns:p14="http://schemas.microsoft.com/office/powerpoint/2010/main" val="2541334728"/>
              </p:ext>
            </p:extLst>
          </p:nvPr>
        </p:nvGraphicFramePr>
        <p:xfrm>
          <a:off x="107504" y="1700808"/>
          <a:ext cx="7772400" cy="5004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8898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251520" y="332656"/>
            <a:ext cx="7772400" cy="1143000"/>
          </a:xfrm>
        </p:spPr>
        <p:txBody>
          <a:bodyPr/>
          <a:lstStyle/>
          <a:p>
            <a:pPr algn="l"/>
            <a:r>
              <a:rPr lang="en-US" dirty="0"/>
              <a:t>Suggestions for website </a:t>
            </a:r>
            <a:br>
              <a:rPr lang="en-US" dirty="0"/>
            </a:br>
            <a:r>
              <a:rPr lang="en-US" dirty="0"/>
              <a:t>improvements</a:t>
            </a:r>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28</a:t>
            </a:fld>
            <a:endParaRPr lang="en-US" altLang="en-US" sz="1600" dirty="0">
              <a:solidFill>
                <a:srgbClr val="FF9300"/>
              </a:solidFill>
            </a:endParaRPr>
          </a:p>
        </p:txBody>
      </p:sp>
      <p:graphicFrame>
        <p:nvGraphicFramePr>
          <p:cNvPr id="7" name="Content Placeholder 6">
            <a:extLst>
              <a:ext uri="{FF2B5EF4-FFF2-40B4-BE49-F238E27FC236}">
                <a16:creationId xmlns:a16="http://schemas.microsoft.com/office/drawing/2014/main" xmlns="" id="{7424A77D-23AB-9D4D-9DBC-F21437B861F1}"/>
              </a:ext>
            </a:extLst>
          </p:cNvPr>
          <p:cNvGraphicFramePr>
            <a:graphicFrameLocks noGrp="1"/>
          </p:cNvGraphicFramePr>
          <p:nvPr>
            <p:ph idx="1"/>
            <p:extLst>
              <p:ext uri="{D42A27DB-BD31-4B8C-83A1-F6EECF244321}">
                <p14:modId xmlns:p14="http://schemas.microsoft.com/office/powerpoint/2010/main" val="442858930"/>
              </p:ext>
            </p:extLst>
          </p:nvPr>
        </p:nvGraphicFramePr>
        <p:xfrm>
          <a:off x="107504" y="1628800"/>
          <a:ext cx="7772400" cy="50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3635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019D9-5E23-4849-8DAD-9F7B45E9E19C}"/>
              </a:ext>
            </a:extLst>
          </p:cNvPr>
          <p:cNvSpPr>
            <a:spLocks noGrp="1"/>
          </p:cNvSpPr>
          <p:nvPr>
            <p:ph type="ctrTitle"/>
          </p:nvPr>
        </p:nvSpPr>
        <p:spPr>
          <a:xfrm>
            <a:off x="357300" y="-1107504"/>
            <a:ext cx="6840760" cy="3096345"/>
          </a:xfrm>
        </p:spPr>
        <p:txBody>
          <a:bodyPr/>
          <a:lstStyle/>
          <a:p>
            <a:pPr algn="l"/>
            <a:r>
              <a:rPr lang="en-US" b="1" dirty="0"/>
              <a:t/>
            </a:r>
            <a:br>
              <a:rPr lang="en-US" b="1" dirty="0"/>
            </a:br>
            <a:r>
              <a:rPr lang="en-US" b="1" dirty="0"/>
              <a:t/>
            </a:r>
            <a:br>
              <a:rPr lang="en-US" b="1" dirty="0"/>
            </a:br>
            <a:r>
              <a:rPr lang="en-US" b="1" dirty="0"/>
              <a:t>3. Health and wellbeing</a:t>
            </a:r>
          </a:p>
        </p:txBody>
      </p:sp>
      <p:graphicFrame>
        <p:nvGraphicFramePr>
          <p:cNvPr id="4" name="Table 3">
            <a:extLst>
              <a:ext uri="{FF2B5EF4-FFF2-40B4-BE49-F238E27FC236}">
                <a16:creationId xmlns:a16="http://schemas.microsoft.com/office/drawing/2014/main" xmlns="" id="{3174214A-FCB0-AF40-89D2-8EDB0698101A}"/>
              </a:ext>
            </a:extLst>
          </p:cNvPr>
          <p:cNvGraphicFramePr>
            <a:graphicFrameLocks noGrp="1"/>
          </p:cNvGraphicFramePr>
          <p:nvPr>
            <p:extLst>
              <p:ext uri="{D42A27DB-BD31-4B8C-83A1-F6EECF244321}">
                <p14:modId xmlns:p14="http://schemas.microsoft.com/office/powerpoint/2010/main" val="4126117808"/>
              </p:ext>
            </p:extLst>
          </p:nvPr>
        </p:nvGraphicFramePr>
        <p:xfrm>
          <a:off x="729680" y="2276872"/>
          <a:ext cx="6096000" cy="1483360"/>
        </p:xfrm>
        <a:graphic>
          <a:graphicData uri="http://schemas.openxmlformats.org/drawingml/2006/table">
            <a:tbl>
              <a:tblPr firstRow="1" bandRow="1">
                <a:tableStyleId>{9DCAF9ED-07DC-4A11-8D7F-57B35C25682E}</a:tableStyleId>
              </a:tblPr>
              <a:tblGrid>
                <a:gridCol w="1872208">
                  <a:extLst>
                    <a:ext uri="{9D8B030D-6E8A-4147-A177-3AD203B41FA5}">
                      <a16:colId xmlns:a16="http://schemas.microsoft.com/office/drawing/2014/main" xmlns="" val="3506767245"/>
                    </a:ext>
                  </a:extLst>
                </a:gridCol>
                <a:gridCol w="4223792">
                  <a:extLst>
                    <a:ext uri="{9D8B030D-6E8A-4147-A177-3AD203B41FA5}">
                      <a16:colId xmlns:a16="http://schemas.microsoft.com/office/drawing/2014/main" xmlns="" val="4186808040"/>
                    </a:ext>
                  </a:extLst>
                </a:gridCol>
              </a:tblGrid>
              <a:tr h="370840">
                <a:tc>
                  <a:txBody>
                    <a:bodyPr/>
                    <a:lstStyle/>
                    <a:p>
                      <a:r>
                        <a:rPr lang="en-US" dirty="0"/>
                        <a:t>Slide number</a:t>
                      </a:r>
                    </a:p>
                  </a:txBody>
                  <a:tcPr/>
                </a:tc>
                <a:tc>
                  <a:txBody>
                    <a:bodyPr/>
                    <a:lstStyle/>
                    <a:p>
                      <a:r>
                        <a:rPr lang="en-US" dirty="0"/>
                        <a:t>Content</a:t>
                      </a:r>
                    </a:p>
                  </a:txBody>
                  <a:tcPr/>
                </a:tc>
                <a:extLst>
                  <a:ext uri="{0D108BD9-81ED-4DB2-BD59-A6C34878D82A}">
                    <a16:rowId xmlns:a16="http://schemas.microsoft.com/office/drawing/2014/main" xmlns="" val="4032584598"/>
                  </a:ext>
                </a:extLst>
              </a:tr>
              <a:tr h="370840">
                <a:tc>
                  <a:txBody>
                    <a:bodyPr/>
                    <a:lstStyle/>
                    <a:p>
                      <a:pPr algn="ctr"/>
                      <a:r>
                        <a:rPr lang="en-US" b="1" dirty="0">
                          <a:solidFill>
                            <a:srgbClr val="FF9300"/>
                          </a:solidFill>
                        </a:rPr>
                        <a:t> 30</a:t>
                      </a:r>
                    </a:p>
                  </a:txBody>
                  <a:tcPr/>
                </a:tc>
                <a:tc>
                  <a:txBody>
                    <a:bodyPr/>
                    <a:lstStyle/>
                    <a:p>
                      <a:r>
                        <a:rPr lang="en-US" dirty="0">
                          <a:solidFill>
                            <a:schemeClr val="accent2">
                              <a:lumMod val="75000"/>
                            </a:schemeClr>
                          </a:solidFill>
                        </a:rPr>
                        <a:t>Headlines</a:t>
                      </a:r>
                    </a:p>
                  </a:txBody>
                  <a:tcPr/>
                </a:tc>
                <a:extLst>
                  <a:ext uri="{0D108BD9-81ED-4DB2-BD59-A6C34878D82A}">
                    <a16:rowId xmlns:a16="http://schemas.microsoft.com/office/drawing/2014/main" xmlns="" val="879686700"/>
                  </a:ext>
                </a:extLst>
              </a:tr>
              <a:tr h="370840">
                <a:tc>
                  <a:txBody>
                    <a:bodyPr/>
                    <a:lstStyle/>
                    <a:p>
                      <a:pPr algn="ctr"/>
                      <a:r>
                        <a:rPr lang="en-US" b="1" dirty="0">
                          <a:solidFill>
                            <a:srgbClr val="FF9300"/>
                          </a:solidFill>
                        </a:rPr>
                        <a:t> 31</a:t>
                      </a:r>
                    </a:p>
                  </a:txBody>
                  <a:tcPr/>
                </a:tc>
                <a:tc>
                  <a:txBody>
                    <a:bodyPr/>
                    <a:lstStyle/>
                    <a:p>
                      <a:r>
                        <a:rPr lang="en-US" dirty="0">
                          <a:solidFill>
                            <a:schemeClr val="accent2">
                              <a:lumMod val="75000"/>
                            </a:schemeClr>
                          </a:solidFill>
                        </a:rPr>
                        <a:t>Student groups</a:t>
                      </a:r>
                    </a:p>
                  </a:txBody>
                  <a:tcPr/>
                </a:tc>
                <a:extLst>
                  <a:ext uri="{0D108BD9-81ED-4DB2-BD59-A6C34878D82A}">
                    <a16:rowId xmlns:a16="http://schemas.microsoft.com/office/drawing/2014/main" xmlns="" val="2217415570"/>
                  </a:ext>
                </a:extLst>
              </a:tr>
              <a:tr h="370840">
                <a:tc>
                  <a:txBody>
                    <a:bodyPr/>
                    <a:lstStyle/>
                    <a:p>
                      <a:pPr algn="ctr"/>
                      <a:r>
                        <a:rPr lang="en-US" b="1" dirty="0">
                          <a:solidFill>
                            <a:srgbClr val="FF9300"/>
                          </a:solidFill>
                        </a:rPr>
                        <a:t> 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2">
                              <a:lumMod val="75000"/>
                            </a:schemeClr>
                          </a:solidFill>
                        </a:rPr>
                        <a:t>Healthy food options</a:t>
                      </a:r>
                    </a:p>
                  </a:txBody>
                  <a:tcPr/>
                </a:tc>
                <a:extLst>
                  <a:ext uri="{0D108BD9-81ED-4DB2-BD59-A6C34878D82A}">
                    <a16:rowId xmlns:a16="http://schemas.microsoft.com/office/drawing/2014/main" xmlns="" val="5330652"/>
                  </a:ext>
                </a:extLst>
              </a:tr>
            </a:tbl>
          </a:graphicData>
        </a:graphic>
      </p:graphicFrame>
      <p:sp>
        <p:nvSpPr>
          <p:cNvPr id="5" name="TextBox 4">
            <a:extLst>
              <a:ext uri="{FF2B5EF4-FFF2-40B4-BE49-F238E27FC236}">
                <a16:creationId xmlns:a16="http://schemas.microsoft.com/office/drawing/2014/main" xmlns="" id="{F7B0A345-B9D2-8C4F-9FFB-585B1CCC00B9}"/>
              </a:ext>
            </a:extLst>
          </p:cNvPr>
          <p:cNvSpPr txBox="1"/>
          <p:nvPr/>
        </p:nvSpPr>
        <p:spPr>
          <a:xfrm>
            <a:off x="8028384" y="6165304"/>
            <a:ext cx="778151" cy="338554"/>
          </a:xfrm>
          <a:prstGeom prst="rect">
            <a:avLst/>
          </a:prstGeom>
          <a:noFill/>
        </p:spPr>
        <p:txBody>
          <a:bodyPr wrap="square" rtlCol="0">
            <a:spAutoFit/>
          </a:bodyPr>
          <a:lstStyle/>
          <a:p>
            <a:r>
              <a:rPr lang="en-US" sz="1600" i="0" dirty="0">
                <a:solidFill>
                  <a:srgbClr val="FF9300"/>
                </a:solidFill>
              </a:rPr>
              <a:t>19</a:t>
            </a:r>
          </a:p>
        </p:txBody>
      </p:sp>
    </p:spTree>
    <p:extLst>
      <p:ext uri="{BB962C8B-B14F-4D97-AF65-F5344CB8AC3E}">
        <p14:creationId xmlns:p14="http://schemas.microsoft.com/office/powerpoint/2010/main" val="3781219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019D9-5E23-4849-8DAD-9F7B45E9E19C}"/>
              </a:ext>
            </a:extLst>
          </p:cNvPr>
          <p:cNvSpPr>
            <a:spLocks noGrp="1"/>
          </p:cNvSpPr>
          <p:nvPr>
            <p:ph type="ctrTitle"/>
          </p:nvPr>
        </p:nvSpPr>
        <p:spPr>
          <a:xfrm>
            <a:off x="-108520" y="1700808"/>
            <a:ext cx="7772400" cy="288033"/>
          </a:xfrm>
        </p:spPr>
        <p:txBody>
          <a:bodyPr/>
          <a:lstStyle/>
          <a:p>
            <a:r>
              <a:rPr lang="en-US" b="1" dirty="0"/>
              <a:t>1. Sample characteristics</a:t>
            </a:r>
            <a:br>
              <a:rPr lang="en-US" b="1" dirty="0"/>
            </a:br>
            <a:r>
              <a:rPr lang="en-US" b="1" dirty="0"/>
              <a:t/>
            </a:r>
            <a:br>
              <a:rPr lang="en-US" b="1" dirty="0"/>
            </a:br>
            <a:endParaRPr lang="en-US" b="1" dirty="0"/>
          </a:p>
        </p:txBody>
      </p:sp>
      <p:graphicFrame>
        <p:nvGraphicFramePr>
          <p:cNvPr id="4" name="Table 3">
            <a:extLst>
              <a:ext uri="{FF2B5EF4-FFF2-40B4-BE49-F238E27FC236}">
                <a16:creationId xmlns:a16="http://schemas.microsoft.com/office/drawing/2014/main" xmlns="" id="{3174214A-FCB0-AF40-89D2-8EDB0698101A}"/>
              </a:ext>
            </a:extLst>
          </p:cNvPr>
          <p:cNvGraphicFramePr>
            <a:graphicFrameLocks noGrp="1"/>
          </p:cNvGraphicFramePr>
          <p:nvPr>
            <p:extLst>
              <p:ext uri="{D42A27DB-BD31-4B8C-83A1-F6EECF244321}">
                <p14:modId xmlns:p14="http://schemas.microsoft.com/office/powerpoint/2010/main" val="1657472360"/>
              </p:ext>
            </p:extLst>
          </p:nvPr>
        </p:nvGraphicFramePr>
        <p:xfrm>
          <a:off x="729680" y="2276872"/>
          <a:ext cx="6096000" cy="2595880"/>
        </p:xfrm>
        <a:graphic>
          <a:graphicData uri="http://schemas.openxmlformats.org/drawingml/2006/table">
            <a:tbl>
              <a:tblPr firstRow="1" bandRow="1">
                <a:tableStyleId>{9DCAF9ED-07DC-4A11-8D7F-57B35C25682E}</a:tableStyleId>
              </a:tblPr>
              <a:tblGrid>
                <a:gridCol w="1872208">
                  <a:extLst>
                    <a:ext uri="{9D8B030D-6E8A-4147-A177-3AD203B41FA5}">
                      <a16:colId xmlns:a16="http://schemas.microsoft.com/office/drawing/2014/main" xmlns="" val="3506767245"/>
                    </a:ext>
                  </a:extLst>
                </a:gridCol>
                <a:gridCol w="4223792">
                  <a:extLst>
                    <a:ext uri="{9D8B030D-6E8A-4147-A177-3AD203B41FA5}">
                      <a16:colId xmlns:a16="http://schemas.microsoft.com/office/drawing/2014/main" xmlns="" val="4186808040"/>
                    </a:ext>
                  </a:extLst>
                </a:gridCol>
              </a:tblGrid>
              <a:tr h="370840">
                <a:tc>
                  <a:txBody>
                    <a:bodyPr/>
                    <a:lstStyle/>
                    <a:p>
                      <a:r>
                        <a:rPr lang="en-US" dirty="0"/>
                        <a:t>Slide number</a:t>
                      </a:r>
                    </a:p>
                  </a:txBody>
                  <a:tcPr/>
                </a:tc>
                <a:tc>
                  <a:txBody>
                    <a:bodyPr/>
                    <a:lstStyle/>
                    <a:p>
                      <a:r>
                        <a:rPr lang="en-US" dirty="0"/>
                        <a:t>Content</a:t>
                      </a:r>
                    </a:p>
                  </a:txBody>
                  <a:tcPr/>
                </a:tc>
                <a:extLst>
                  <a:ext uri="{0D108BD9-81ED-4DB2-BD59-A6C34878D82A}">
                    <a16:rowId xmlns:a16="http://schemas.microsoft.com/office/drawing/2014/main" xmlns="" val="4032584598"/>
                  </a:ext>
                </a:extLst>
              </a:tr>
              <a:tr h="370840">
                <a:tc>
                  <a:txBody>
                    <a:bodyPr/>
                    <a:lstStyle/>
                    <a:p>
                      <a:pPr algn="ctr"/>
                      <a:r>
                        <a:rPr lang="en-US" b="1" dirty="0">
                          <a:solidFill>
                            <a:srgbClr val="FF9300"/>
                          </a:solidFill>
                        </a:rPr>
                        <a:t> 4</a:t>
                      </a:r>
                    </a:p>
                  </a:txBody>
                  <a:tcPr/>
                </a:tc>
                <a:tc>
                  <a:txBody>
                    <a:bodyPr/>
                    <a:lstStyle/>
                    <a:p>
                      <a:r>
                        <a:rPr lang="en-US" dirty="0">
                          <a:solidFill>
                            <a:schemeClr val="accent2">
                              <a:lumMod val="75000"/>
                            </a:schemeClr>
                          </a:solidFill>
                        </a:rPr>
                        <a:t>Headlines</a:t>
                      </a:r>
                    </a:p>
                  </a:txBody>
                  <a:tcPr/>
                </a:tc>
                <a:extLst>
                  <a:ext uri="{0D108BD9-81ED-4DB2-BD59-A6C34878D82A}">
                    <a16:rowId xmlns:a16="http://schemas.microsoft.com/office/drawing/2014/main" xmlns="" val="879686700"/>
                  </a:ext>
                </a:extLst>
              </a:tr>
              <a:tr h="370840">
                <a:tc>
                  <a:txBody>
                    <a:bodyPr/>
                    <a:lstStyle/>
                    <a:p>
                      <a:pPr algn="ctr"/>
                      <a:r>
                        <a:rPr lang="en-US" b="1" dirty="0">
                          <a:solidFill>
                            <a:srgbClr val="FF9300"/>
                          </a:solidFill>
                        </a:rPr>
                        <a:t> 5</a:t>
                      </a:r>
                    </a:p>
                  </a:txBody>
                  <a:tcPr/>
                </a:tc>
                <a:tc>
                  <a:txBody>
                    <a:bodyPr/>
                    <a:lstStyle/>
                    <a:p>
                      <a:r>
                        <a:rPr lang="en-US" dirty="0">
                          <a:solidFill>
                            <a:schemeClr val="accent2">
                              <a:lumMod val="75000"/>
                            </a:schemeClr>
                          </a:solidFill>
                        </a:rPr>
                        <a:t>Gender and disability</a:t>
                      </a:r>
                    </a:p>
                  </a:txBody>
                  <a:tcPr/>
                </a:tc>
                <a:extLst>
                  <a:ext uri="{0D108BD9-81ED-4DB2-BD59-A6C34878D82A}">
                    <a16:rowId xmlns:a16="http://schemas.microsoft.com/office/drawing/2014/main" xmlns="" val="2217415570"/>
                  </a:ext>
                </a:extLst>
              </a:tr>
              <a:tr h="370840">
                <a:tc>
                  <a:txBody>
                    <a:bodyPr/>
                    <a:lstStyle/>
                    <a:p>
                      <a:pPr algn="ctr"/>
                      <a:r>
                        <a:rPr lang="en-US" b="1" dirty="0">
                          <a:solidFill>
                            <a:srgbClr val="FF9300"/>
                          </a:solidFill>
                        </a:rPr>
                        <a:t> 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2">
                              <a:lumMod val="75000"/>
                            </a:schemeClr>
                          </a:solidFill>
                        </a:rPr>
                        <a:t>Ethnicity</a:t>
                      </a:r>
                    </a:p>
                  </a:txBody>
                  <a:tcPr/>
                </a:tc>
                <a:extLst>
                  <a:ext uri="{0D108BD9-81ED-4DB2-BD59-A6C34878D82A}">
                    <a16:rowId xmlns:a16="http://schemas.microsoft.com/office/drawing/2014/main" xmlns="" val="5330652"/>
                  </a:ext>
                </a:extLst>
              </a:tr>
              <a:tr h="370840">
                <a:tc>
                  <a:txBody>
                    <a:bodyPr/>
                    <a:lstStyle/>
                    <a:p>
                      <a:pPr algn="ctr"/>
                      <a:r>
                        <a:rPr lang="en-US" b="1" dirty="0">
                          <a:solidFill>
                            <a:srgbClr val="FF9300"/>
                          </a:solidFill>
                        </a:rPr>
                        <a:t> 7</a:t>
                      </a:r>
                    </a:p>
                  </a:txBody>
                  <a:tcPr/>
                </a:tc>
                <a:tc>
                  <a:txBody>
                    <a:bodyPr/>
                    <a:lstStyle/>
                    <a:p>
                      <a:r>
                        <a:rPr lang="en-US" dirty="0">
                          <a:solidFill>
                            <a:schemeClr val="accent2">
                              <a:lumMod val="75000"/>
                            </a:schemeClr>
                          </a:solidFill>
                        </a:rPr>
                        <a:t>Age</a:t>
                      </a:r>
                    </a:p>
                  </a:txBody>
                  <a:tcPr/>
                </a:tc>
                <a:extLst>
                  <a:ext uri="{0D108BD9-81ED-4DB2-BD59-A6C34878D82A}">
                    <a16:rowId xmlns:a16="http://schemas.microsoft.com/office/drawing/2014/main" xmlns="" val="826263903"/>
                  </a:ext>
                </a:extLst>
              </a:tr>
              <a:tr h="370840">
                <a:tc>
                  <a:txBody>
                    <a:bodyPr/>
                    <a:lstStyle/>
                    <a:p>
                      <a:pPr algn="ctr"/>
                      <a:r>
                        <a:rPr lang="en-US" b="1" dirty="0">
                          <a:solidFill>
                            <a:srgbClr val="FF9300"/>
                          </a:solidFill>
                        </a:rPr>
                        <a:t>8</a:t>
                      </a:r>
                    </a:p>
                  </a:txBody>
                  <a:tcPr/>
                </a:tc>
                <a:tc>
                  <a:txBody>
                    <a:bodyPr/>
                    <a:lstStyle/>
                    <a:p>
                      <a:r>
                        <a:rPr lang="en-US" dirty="0">
                          <a:solidFill>
                            <a:schemeClr val="accent2">
                              <a:lumMod val="75000"/>
                            </a:schemeClr>
                          </a:solidFill>
                        </a:rPr>
                        <a:t>Living arrangements</a:t>
                      </a:r>
                    </a:p>
                  </a:txBody>
                  <a:tcPr/>
                </a:tc>
                <a:extLst>
                  <a:ext uri="{0D108BD9-81ED-4DB2-BD59-A6C34878D82A}">
                    <a16:rowId xmlns:a16="http://schemas.microsoft.com/office/drawing/2014/main" xmlns="" val="2698782330"/>
                  </a:ext>
                </a:extLst>
              </a:tr>
              <a:tr h="370840">
                <a:tc>
                  <a:txBody>
                    <a:bodyPr/>
                    <a:lstStyle/>
                    <a:p>
                      <a:pPr algn="ctr"/>
                      <a:r>
                        <a:rPr lang="en-US" b="1" dirty="0">
                          <a:solidFill>
                            <a:srgbClr val="FF9300"/>
                          </a:solidFill>
                        </a:rPr>
                        <a:t>9</a:t>
                      </a:r>
                    </a:p>
                  </a:txBody>
                  <a:tcPr/>
                </a:tc>
                <a:tc>
                  <a:txBody>
                    <a:bodyPr/>
                    <a:lstStyle/>
                    <a:p>
                      <a:r>
                        <a:rPr lang="en-US" dirty="0">
                          <a:solidFill>
                            <a:schemeClr val="accent2">
                              <a:lumMod val="75000"/>
                            </a:schemeClr>
                          </a:solidFill>
                        </a:rPr>
                        <a:t>Grants and card</a:t>
                      </a:r>
                    </a:p>
                  </a:txBody>
                  <a:tcPr/>
                </a:tc>
                <a:extLst>
                  <a:ext uri="{0D108BD9-81ED-4DB2-BD59-A6C34878D82A}">
                    <a16:rowId xmlns:a16="http://schemas.microsoft.com/office/drawing/2014/main" xmlns="" val="1929444789"/>
                  </a:ext>
                </a:extLst>
              </a:tr>
            </a:tbl>
          </a:graphicData>
        </a:graphic>
      </p:graphicFrame>
    </p:spTree>
    <p:extLst>
      <p:ext uri="{BB962C8B-B14F-4D97-AF65-F5344CB8AC3E}">
        <p14:creationId xmlns:p14="http://schemas.microsoft.com/office/powerpoint/2010/main" val="29495875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B1D691-5D6A-5F48-9512-94A332F2CEBC}"/>
              </a:ext>
            </a:extLst>
          </p:cNvPr>
          <p:cNvSpPr>
            <a:spLocks noGrp="1"/>
          </p:cNvSpPr>
          <p:nvPr>
            <p:ph type="title"/>
          </p:nvPr>
        </p:nvSpPr>
        <p:spPr>
          <a:xfrm>
            <a:off x="179512" y="548680"/>
            <a:ext cx="7704856" cy="1143000"/>
          </a:xfrm>
        </p:spPr>
        <p:txBody>
          <a:bodyPr/>
          <a:lstStyle/>
          <a:p>
            <a:pPr algn="l"/>
            <a:r>
              <a:rPr lang="en-US" sz="4000" dirty="0"/>
              <a:t>Health &amp; Wellbeing Headlines</a:t>
            </a:r>
          </a:p>
        </p:txBody>
      </p:sp>
      <p:sp>
        <p:nvSpPr>
          <p:cNvPr id="3" name="Content Placeholder 2">
            <a:extLst>
              <a:ext uri="{FF2B5EF4-FFF2-40B4-BE49-F238E27FC236}">
                <a16:creationId xmlns:a16="http://schemas.microsoft.com/office/drawing/2014/main" xmlns="" id="{7B4A58D3-6154-0F40-B9C7-2E63A0362936}"/>
              </a:ext>
            </a:extLst>
          </p:cNvPr>
          <p:cNvSpPr>
            <a:spLocks noGrp="1"/>
          </p:cNvSpPr>
          <p:nvPr>
            <p:ph idx="1"/>
          </p:nvPr>
        </p:nvSpPr>
        <p:spPr>
          <a:xfrm>
            <a:off x="395536" y="729680"/>
            <a:ext cx="6696744" cy="3240360"/>
          </a:xfrm>
        </p:spPr>
        <p:txBody>
          <a:bodyPr/>
          <a:lstStyle/>
          <a:p>
            <a:pPr marL="0" indent="0">
              <a:buNone/>
            </a:pPr>
            <a:endParaRPr lang="en-US" sz="1600" dirty="0"/>
          </a:p>
          <a:p>
            <a:pPr marL="0" indent="0">
              <a:buNone/>
            </a:pPr>
            <a:endParaRPr lang="en-US" sz="1200" dirty="0"/>
          </a:p>
          <a:p>
            <a:endParaRPr lang="en-US" sz="2400" dirty="0"/>
          </a:p>
          <a:p>
            <a:r>
              <a:rPr lang="en-US" sz="2400" dirty="0"/>
              <a:t>The vast majority of students involved in student groups (over four fifths) strongly agree or agree that they enjoy the experience, have made friends and feel more connected to other students </a:t>
            </a:r>
          </a:p>
          <a:p>
            <a:r>
              <a:rPr lang="en-US" sz="2400" dirty="0"/>
              <a:t>Over half the students involved in student groups strongly agree or agree that they have derived mental health and physical health benefits from being involved in groups</a:t>
            </a:r>
          </a:p>
          <a:p>
            <a:r>
              <a:rPr lang="en-US" sz="2400" dirty="0"/>
              <a:t>Over half the sample (54%) strongly agreed or agreed that the food offered by the SU includes healthy options</a:t>
            </a:r>
          </a:p>
          <a:p>
            <a:endParaRPr lang="en-US" sz="1600" dirty="0"/>
          </a:p>
          <a:p>
            <a:endParaRPr lang="en-US" sz="1600" dirty="0"/>
          </a:p>
          <a:p>
            <a:endParaRPr lang="en-US" sz="1200" dirty="0"/>
          </a:p>
          <a:p>
            <a:endParaRPr lang="en-US" sz="1600" dirty="0"/>
          </a:p>
          <a:p>
            <a:endParaRPr lang="en-US" sz="1600" dirty="0"/>
          </a:p>
        </p:txBody>
      </p:sp>
      <p:sp>
        <p:nvSpPr>
          <p:cNvPr id="5" name="Slide Number Placeholder 4">
            <a:extLst>
              <a:ext uri="{FF2B5EF4-FFF2-40B4-BE49-F238E27FC236}">
                <a16:creationId xmlns:a16="http://schemas.microsoft.com/office/drawing/2014/main" xmlns="" id="{49924098-4CB1-8B48-B84E-3D541E35EE7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30</a:t>
            </a:fld>
            <a:endParaRPr lang="en-US" altLang="en-US" sz="1600" dirty="0">
              <a:solidFill>
                <a:srgbClr val="FF9300"/>
              </a:solidFill>
            </a:endParaRPr>
          </a:p>
        </p:txBody>
      </p:sp>
    </p:spTree>
    <p:extLst>
      <p:ext uri="{BB962C8B-B14F-4D97-AF65-F5344CB8AC3E}">
        <p14:creationId xmlns:p14="http://schemas.microsoft.com/office/powerpoint/2010/main" val="31544830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585080-E888-5D44-A9C1-2042D90E82F9}"/>
              </a:ext>
            </a:extLst>
          </p:cNvPr>
          <p:cNvSpPr>
            <a:spLocks noGrp="1"/>
          </p:cNvSpPr>
          <p:nvPr>
            <p:ph type="title"/>
          </p:nvPr>
        </p:nvSpPr>
        <p:spPr>
          <a:xfrm>
            <a:off x="290736" y="188640"/>
            <a:ext cx="6262464" cy="1143000"/>
          </a:xfrm>
        </p:spPr>
        <p:txBody>
          <a:bodyPr/>
          <a:lstStyle/>
          <a:p>
            <a:pPr algn="l"/>
            <a:r>
              <a:rPr lang="en-US" dirty="0"/>
              <a:t>Student groups</a:t>
            </a:r>
          </a:p>
        </p:txBody>
      </p:sp>
      <p:sp>
        <p:nvSpPr>
          <p:cNvPr id="4" name="Slide Number Placeholder 3">
            <a:extLst>
              <a:ext uri="{FF2B5EF4-FFF2-40B4-BE49-F238E27FC236}">
                <a16:creationId xmlns:a16="http://schemas.microsoft.com/office/drawing/2014/main" xmlns="" id="{9C776C06-CF93-F04F-8969-6CC5C162D2A7}"/>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31</a:t>
            </a:fld>
            <a:endParaRPr lang="en-US" altLang="en-US" sz="1600" dirty="0">
              <a:solidFill>
                <a:srgbClr val="FF9300"/>
              </a:solidFill>
            </a:endParaRPr>
          </a:p>
        </p:txBody>
      </p:sp>
      <p:graphicFrame>
        <p:nvGraphicFramePr>
          <p:cNvPr id="5" name="Chart 4">
            <a:extLst>
              <a:ext uri="{FF2B5EF4-FFF2-40B4-BE49-F238E27FC236}">
                <a16:creationId xmlns:a16="http://schemas.microsoft.com/office/drawing/2014/main" xmlns="" id="{00000000-0008-0000-1600-000002000000}"/>
              </a:ext>
            </a:extLst>
          </p:cNvPr>
          <p:cNvGraphicFramePr>
            <a:graphicFrameLocks/>
          </p:cNvGraphicFramePr>
          <p:nvPr>
            <p:extLst>
              <p:ext uri="{D42A27DB-BD31-4B8C-83A1-F6EECF244321}">
                <p14:modId xmlns:p14="http://schemas.microsoft.com/office/powerpoint/2010/main" val="488109126"/>
              </p:ext>
            </p:extLst>
          </p:nvPr>
        </p:nvGraphicFramePr>
        <p:xfrm>
          <a:off x="107504" y="1378352"/>
          <a:ext cx="7846907" cy="487004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27209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5EB8BB-0433-CF44-92C3-66989296BA07}"/>
              </a:ext>
            </a:extLst>
          </p:cNvPr>
          <p:cNvSpPr>
            <a:spLocks noGrp="1"/>
          </p:cNvSpPr>
          <p:nvPr>
            <p:ph type="title"/>
          </p:nvPr>
        </p:nvSpPr>
        <p:spPr>
          <a:xfrm>
            <a:off x="107504" y="332656"/>
            <a:ext cx="7772400" cy="1143000"/>
          </a:xfrm>
        </p:spPr>
        <p:txBody>
          <a:bodyPr/>
          <a:lstStyle/>
          <a:p>
            <a:pPr algn="l"/>
            <a:r>
              <a:rPr lang="en-US" dirty="0"/>
              <a:t>Healthy food options</a:t>
            </a:r>
          </a:p>
        </p:txBody>
      </p:sp>
      <p:sp>
        <p:nvSpPr>
          <p:cNvPr id="4" name="Slide Number Placeholder 3">
            <a:extLst>
              <a:ext uri="{FF2B5EF4-FFF2-40B4-BE49-F238E27FC236}">
                <a16:creationId xmlns:a16="http://schemas.microsoft.com/office/drawing/2014/main" xmlns="" id="{3D2C9E71-286E-2047-8FFD-7C98CCC46B19}"/>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32</a:t>
            </a:fld>
            <a:endParaRPr lang="en-US" altLang="en-US" sz="1600" dirty="0">
              <a:solidFill>
                <a:srgbClr val="FF9300"/>
              </a:solidFill>
            </a:endParaRPr>
          </a:p>
        </p:txBody>
      </p:sp>
      <p:graphicFrame>
        <p:nvGraphicFramePr>
          <p:cNvPr id="5" name="Chart 4">
            <a:extLst>
              <a:ext uri="{FF2B5EF4-FFF2-40B4-BE49-F238E27FC236}">
                <a16:creationId xmlns:a16="http://schemas.microsoft.com/office/drawing/2014/main" xmlns="" id="{00000000-0008-0000-1C00-000002000000}"/>
              </a:ext>
            </a:extLst>
          </p:cNvPr>
          <p:cNvGraphicFramePr>
            <a:graphicFrameLocks/>
          </p:cNvGraphicFramePr>
          <p:nvPr>
            <p:extLst>
              <p:ext uri="{D42A27DB-BD31-4B8C-83A1-F6EECF244321}">
                <p14:modId xmlns:p14="http://schemas.microsoft.com/office/powerpoint/2010/main" val="765077454"/>
              </p:ext>
            </p:extLst>
          </p:nvPr>
        </p:nvGraphicFramePr>
        <p:xfrm>
          <a:off x="395536" y="1694561"/>
          <a:ext cx="6614160" cy="43349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925337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019D9-5E23-4849-8DAD-9F7B45E9E19C}"/>
              </a:ext>
            </a:extLst>
          </p:cNvPr>
          <p:cNvSpPr>
            <a:spLocks noGrp="1"/>
          </p:cNvSpPr>
          <p:nvPr>
            <p:ph type="ctrTitle"/>
          </p:nvPr>
        </p:nvSpPr>
        <p:spPr>
          <a:xfrm>
            <a:off x="323528" y="-387424"/>
            <a:ext cx="6840760" cy="1944216"/>
          </a:xfrm>
        </p:spPr>
        <p:txBody>
          <a:bodyPr/>
          <a:lstStyle/>
          <a:p>
            <a:pPr algn="l"/>
            <a:r>
              <a:rPr lang="en-US" b="1" dirty="0"/>
              <a:t/>
            </a:r>
            <a:br>
              <a:rPr lang="en-US" b="1" dirty="0"/>
            </a:br>
            <a:r>
              <a:rPr lang="en-US" b="1" dirty="0"/>
              <a:t/>
            </a:r>
            <a:br>
              <a:rPr lang="en-US" b="1" dirty="0"/>
            </a:br>
            <a:r>
              <a:rPr lang="en-US" b="1" dirty="0"/>
              <a:t>4. Influencing</a:t>
            </a:r>
          </a:p>
        </p:txBody>
      </p:sp>
      <p:graphicFrame>
        <p:nvGraphicFramePr>
          <p:cNvPr id="4" name="Table 3">
            <a:extLst>
              <a:ext uri="{FF2B5EF4-FFF2-40B4-BE49-F238E27FC236}">
                <a16:creationId xmlns:a16="http://schemas.microsoft.com/office/drawing/2014/main" xmlns="" id="{3174214A-FCB0-AF40-89D2-8EDB0698101A}"/>
              </a:ext>
            </a:extLst>
          </p:cNvPr>
          <p:cNvGraphicFramePr>
            <a:graphicFrameLocks noGrp="1"/>
          </p:cNvGraphicFramePr>
          <p:nvPr>
            <p:extLst>
              <p:ext uri="{D42A27DB-BD31-4B8C-83A1-F6EECF244321}">
                <p14:modId xmlns:p14="http://schemas.microsoft.com/office/powerpoint/2010/main" val="2677923550"/>
              </p:ext>
            </p:extLst>
          </p:nvPr>
        </p:nvGraphicFramePr>
        <p:xfrm>
          <a:off x="729680" y="2276872"/>
          <a:ext cx="6096000" cy="1854200"/>
        </p:xfrm>
        <a:graphic>
          <a:graphicData uri="http://schemas.openxmlformats.org/drawingml/2006/table">
            <a:tbl>
              <a:tblPr firstRow="1" bandRow="1">
                <a:tableStyleId>{9DCAF9ED-07DC-4A11-8D7F-57B35C25682E}</a:tableStyleId>
              </a:tblPr>
              <a:tblGrid>
                <a:gridCol w="1872208">
                  <a:extLst>
                    <a:ext uri="{9D8B030D-6E8A-4147-A177-3AD203B41FA5}">
                      <a16:colId xmlns:a16="http://schemas.microsoft.com/office/drawing/2014/main" xmlns="" val="3506767245"/>
                    </a:ext>
                  </a:extLst>
                </a:gridCol>
                <a:gridCol w="4223792">
                  <a:extLst>
                    <a:ext uri="{9D8B030D-6E8A-4147-A177-3AD203B41FA5}">
                      <a16:colId xmlns:a16="http://schemas.microsoft.com/office/drawing/2014/main" xmlns="" val="4186808040"/>
                    </a:ext>
                  </a:extLst>
                </a:gridCol>
              </a:tblGrid>
              <a:tr h="370840">
                <a:tc>
                  <a:txBody>
                    <a:bodyPr/>
                    <a:lstStyle/>
                    <a:p>
                      <a:r>
                        <a:rPr lang="en-US" dirty="0"/>
                        <a:t>Slide number</a:t>
                      </a:r>
                    </a:p>
                  </a:txBody>
                  <a:tcPr/>
                </a:tc>
                <a:tc>
                  <a:txBody>
                    <a:bodyPr/>
                    <a:lstStyle/>
                    <a:p>
                      <a:r>
                        <a:rPr lang="en-US" dirty="0"/>
                        <a:t>Content</a:t>
                      </a:r>
                    </a:p>
                  </a:txBody>
                  <a:tcPr/>
                </a:tc>
                <a:extLst>
                  <a:ext uri="{0D108BD9-81ED-4DB2-BD59-A6C34878D82A}">
                    <a16:rowId xmlns:a16="http://schemas.microsoft.com/office/drawing/2014/main" xmlns="" val="4032584598"/>
                  </a:ext>
                </a:extLst>
              </a:tr>
              <a:tr h="370840">
                <a:tc>
                  <a:txBody>
                    <a:bodyPr/>
                    <a:lstStyle/>
                    <a:p>
                      <a:pPr algn="ctr"/>
                      <a:r>
                        <a:rPr lang="en-US" b="1" dirty="0">
                          <a:solidFill>
                            <a:srgbClr val="FF9300"/>
                          </a:solidFill>
                        </a:rPr>
                        <a:t> 34</a:t>
                      </a:r>
                    </a:p>
                  </a:txBody>
                  <a:tcPr/>
                </a:tc>
                <a:tc>
                  <a:txBody>
                    <a:bodyPr/>
                    <a:lstStyle/>
                    <a:p>
                      <a:r>
                        <a:rPr lang="en-US" dirty="0">
                          <a:solidFill>
                            <a:schemeClr val="accent2">
                              <a:lumMod val="75000"/>
                            </a:schemeClr>
                          </a:solidFill>
                        </a:rPr>
                        <a:t>Headlines</a:t>
                      </a:r>
                    </a:p>
                  </a:txBody>
                  <a:tcPr/>
                </a:tc>
                <a:extLst>
                  <a:ext uri="{0D108BD9-81ED-4DB2-BD59-A6C34878D82A}">
                    <a16:rowId xmlns:a16="http://schemas.microsoft.com/office/drawing/2014/main" xmlns="" val="879686700"/>
                  </a:ext>
                </a:extLst>
              </a:tr>
              <a:tr h="370840">
                <a:tc>
                  <a:txBody>
                    <a:bodyPr/>
                    <a:lstStyle/>
                    <a:p>
                      <a:pPr algn="ctr"/>
                      <a:r>
                        <a:rPr lang="en-US" b="1" dirty="0">
                          <a:solidFill>
                            <a:srgbClr val="FF9300"/>
                          </a:solidFill>
                        </a:rPr>
                        <a:t> 35</a:t>
                      </a:r>
                    </a:p>
                  </a:txBody>
                  <a:tcPr/>
                </a:tc>
                <a:tc>
                  <a:txBody>
                    <a:bodyPr/>
                    <a:lstStyle/>
                    <a:p>
                      <a:r>
                        <a:rPr lang="en-US" dirty="0">
                          <a:solidFill>
                            <a:schemeClr val="accent2">
                              <a:lumMod val="75000"/>
                            </a:schemeClr>
                          </a:solidFill>
                        </a:rPr>
                        <a:t>Influencing preferences</a:t>
                      </a:r>
                    </a:p>
                  </a:txBody>
                  <a:tcPr/>
                </a:tc>
                <a:extLst>
                  <a:ext uri="{0D108BD9-81ED-4DB2-BD59-A6C34878D82A}">
                    <a16:rowId xmlns:a16="http://schemas.microsoft.com/office/drawing/2014/main" xmlns="" val="2217415570"/>
                  </a:ext>
                </a:extLst>
              </a:tr>
              <a:tr h="370840">
                <a:tc>
                  <a:txBody>
                    <a:bodyPr/>
                    <a:lstStyle/>
                    <a:p>
                      <a:pPr algn="ctr"/>
                      <a:r>
                        <a:rPr lang="en-US" b="1" dirty="0">
                          <a:solidFill>
                            <a:srgbClr val="FF9300"/>
                          </a:solidFill>
                        </a:rPr>
                        <a:t> 36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2">
                              <a:lumMod val="75000"/>
                            </a:schemeClr>
                          </a:solidFill>
                        </a:rPr>
                        <a:t>Consultation preferences</a:t>
                      </a:r>
                    </a:p>
                  </a:txBody>
                  <a:tcPr/>
                </a:tc>
                <a:extLst>
                  <a:ext uri="{0D108BD9-81ED-4DB2-BD59-A6C34878D82A}">
                    <a16:rowId xmlns:a16="http://schemas.microsoft.com/office/drawing/2014/main" xmlns="" val="5330652"/>
                  </a:ext>
                </a:extLst>
              </a:tr>
              <a:tr h="370840">
                <a:tc>
                  <a:txBody>
                    <a:bodyPr/>
                    <a:lstStyle/>
                    <a:p>
                      <a:pPr algn="ctr"/>
                      <a:r>
                        <a:rPr lang="en-US" b="1" dirty="0">
                          <a:solidFill>
                            <a:srgbClr val="FF9300"/>
                          </a:solidFill>
                        </a:rPr>
                        <a:t>37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2">
                              <a:lumMod val="75000"/>
                            </a:schemeClr>
                          </a:solidFill>
                        </a:rPr>
                        <a:t>Decision making preferences</a:t>
                      </a:r>
                    </a:p>
                  </a:txBody>
                  <a:tcPr/>
                </a:tc>
                <a:extLst>
                  <a:ext uri="{0D108BD9-81ED-4DB2-BD59-A6C34878D82A}">
                    <a16:rowId xmlns:a16="http://schemas.microsoft.com/office/drawing/2014/main" xmlns="" val="3019684588"/>
                  </a:ext>
                </a:extLst>
              </a:tr>
            </a:tbl>
          </a:graphicData>
        </a:graphic>
      </p:graphicFrame>
      <p:sp>
        <p:nvSpPr>
          <p:cNvPr id="5" name="TextBox 4">
            <a:extLst>
              <a:ext uri="{FF2B5EF4-FFF2-40B4-BE49-F238E27FC236}">
                <a16:creationId xmlns:a16="http://schemas.microsoft.com/office/drawing/2014/main" xmlns="" id="{F7B0A345-B9D2-8C4F-9FFB-585B1CCC00B9}"/>
              </a:ext>
            </a:extLst>
          </p:cNvPr>
          <p:cNvSpPr txBox="1"/>
          <p:nvPr/>
        </p:nvSpPr>
        <p:spPr>
          <a:xfrm>
            <a:off x="8028384" y="6165304"/>
            <a:ext cx="778151" cy="338554"/>
          </a:xfrm>
          <a:prstGeom prst="rect">
            <a:avLst/>
          </a:prstGeom>
          <a:noFill/>
        </p:spPr>
        <p:txBody>
          <a:bodyPr wrap="square" rtlCol="0">
            <a:spAutoFit/>
          </a:bodyPr>
          <a:lstStyle/>
          <a:p>
            <a:r>
              <a:rPr lang="en-US" sz="1600" i="0" dirty="0">
                <a:solidFill>
                  <a:srgbClr val="FF9300"/>
                </a:solidFill>
              </a:rPr>
              <a:t>23</a:t>
            </a:r>
          </a:p>
        </p:txBody>
      </p:sp>
    </p:spTree>
    <p:extLst>
      <p:ext uri="{BB962C8B-B14F-4D97-AF65-F5344CB8AC3E}">
        <p14:creationId xmlns:p14="http://schemas.microsoft.com/office/powerpoint/2010/main" val="34993157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B1D691-5D6A-5F48-9512-94A332F2CEBC}"/>
              </a:ext>
            </a:extLst>
          </p:cNvPr>
          <p:cNvSpPr>
            <a:spLocks noGrp="1"/>
          </p:cNvSpPr>
          <p:nvPr>
            <p:ph type="title"/>
          </p:nvPr>
        </p:nvSpPr>
        <p:spPr>
          <a:xfrm>
            <a:off x="179512" y="404664"/>
            <a:ext cx="7704856" cy="1143000"/>
          </a:xfrm>
        </p:spPr>
        <p:txBody>
          <a:bodyPr/>
          <a:lstStyle/>
          <a:p>
            <a:pPr algn="l"/>
            <a:r>
              <a:rPr lang="en-US" sz="4000" dirty="0"/>
              <a:t>Influencing Headlines</a:t>
            </a:r>
          </a:p>
        </p:txBody>
      </p:sp>
      <p:sp>
        <p:nvSpPr>
          <p:cNvPr id="3" name="Content Placeholder 2">
            <a:extLst>
              <a:ext uri="{FF2B5EF4-FFF2-40B4-BE49-F238E27FC236}">
                <a16:creationId xmlns:a16="http://schemas.microsoft.com/office/drawing/2014/main" xmlns="" id="{7B4A58D3-6154-0F40-B9C7-2E63A0362936}"/>
              </a:ext>
            </a:extLst>
          </p:cNvPr>
          <p:cNvSpPr>
            <a:spLocks noGrp="1"/>
          </p:cNvSpPr>
          <p:nvPr>
            <p:ph idx="1"/>
          </p:nvPr>
        </p:nvSpPr>
        <p:spPr>
          <a:xfrm>
            <a:off x="179512" y="764704"/>
            <a:ext cx="7272808" cy="1008112"/>
          </a:xfrm>
        </p:spPr>
        <p:txBody>
          <a:bodyPr/>
          <a:lstStyle/>
          <a:p>
            <a:pPr marL="0" indent="0">
              <a:buNone/>
            </a:pPr>
            <a:endParaRPr lang="en-US" sz="2000" dirty="0"/>
          </a:p>
          <a:p>
            <a:pPr marL="0" indent="0">
              <a:buNone/>
            </a:pPr>
            <a:endParaRPr lang="en-US" sz="2000" dirty="0"/>
          </a:p>
          <a:p>
            <a:endParaRPr lang="en-US" sz="2000" dirty="0"/>
          </a:p>
          <a:p>
            <a:r>
              <a:rPr lang="en-US" sz="1800" dirty="0"/>
              <a:t>The aspect of university experience that most students (80%) want to influence, and be consulted about, is their course. </a:t>
            </a:r>
          </a:p>
          <a:p>
            <a:r>
              <a:rPr lang="en-US" sz="1800" dirty="0"/>
              <a:t>Approximately one half of student also said they would like to influence the opportunities that are available to them (59%), academic organization (45%) and support on offer to them (42%) </a:t>
            </a:r>
          </a:p>
          <a:p>
            <a:r>
              <a:rPr lang="en-US" sz="1800" dirty="0"/>
              <a:t>There was much less interest in influencing the SU’s governance (21%), the local community (15%)</a:t>
            </a:r>
          </a:p>
          <a:p>
            <a:r>
              <a:rPr lang="en-US" sz="1800" dirty="0"/>
              <a:t>Students are most interested in being consulted about matters that directly affect them (e.g. decisions about support, finances, opportunities or course organization)</a:t>
            </a:r>
          </a:p>
          <a:p>
            <a:r>
              <a:rPr lang="en-US" sz="1800" dirty="0"/>
              <a:t>Students are least interested in being consulted about SU decisions and priorities and the position of representatives</a:t>
            </a:r>
          </a:p>
          <a:p>
            <a:r>
              <a:rPr lang="en-US" sz="1800" dirty="0"/>
              <a:t>Most students (71%) are happy for others to make decisions for them if their views have been collected.</a:t>
            </a:r>
          </a:p>
          <a:p>
            <a:pPr marL="0" indent="0">
              <a:buNone/>
            </a:pPr>
            <a:endParaRPr lang="en-US" sz="2000" dirty="0"/>
          </a:p>
          <a:p>
            <a:endParaRPr lang="en-US" sz="2000" dirty="0"/>
          </a:p>
          <a:p>
            <a:endParaRPr lang="en-US" sz="2000" dirty="0"/>
          </a:p>
          <a:p>
            <a:endParaRPr lang="en-US" sz="2000" dirty="0"/>
          </a:p>
          <a:p>
            <a:endParaRPr lang="en-US" sz="2000" dirty="0"/>
          </a:p>
        </p:txBody>
      </p:sp>
      <p:sp>
        <p:nvSpPr>
          <p:cNvPr id="5" name="Slide Number Placeholder 4">
            <a:extLst>
              <a:ext uri="{FF2B5EF4-FFF2-40B4-BE49-F238E27FC236}">
                <a16:creationId xmlns:a16="http://schemas.microsoft.com/office/drawing/2014/main" xmlns="" id="{49924098-4CB1-8B48-B84E-3D541E35EE73}"/>
              </a:ext>
            </a:extLst>
          </p:cNvPr>
          <p:cNvSpPr>
            <a:spLocks noGrp="1"/>
          </p:cNvSpPr>
          <p:nvPr>
            <p:ph type="sldNum" sz="quarter" idx="12"/>
          </p:nvPr>
        </p:nvSpPr>
        <p:spPr/>
        <p:txBody>
          <a:bodyPr/>
          <a:lstStyle/>
          <a:p>
            <a:fld id="{82EC73CC-40B4-4245-B4D5-29E724C86C83}" type="slidenum">
              <a:rPr lang="en-US" altLang="en-US" sz="2000" smtClean="0">
                <a:solidFill>
                  <a:srgbClr val="FF9300"/>
                </a:solidFill>
              </a:rPr>
              <a:pPr/>
              <a:t>34</a:t>
            </a:fld>
            <a:endParaRPr lang="en-US" altLang="en-US" sz="2000" dirty="0">
              <a:solidFill>
                <a:srgbClr val="FF9300"/>
              </a:solidFill>
            </a:endParaRPr>
          </a:p>
        </p:txBody>
      </p:sp>
    </p:spTree>
    <p:extLst>
      <p:ext uri="{BB962C8B-B14F-4D97-AF65-F5344CB8AC3E}">
        <p14:creationId xmlns:p14="http://schemas.microsoft.com/office/powerpoint/2010/main" val="3448629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5EB8BB-0433-CF44-92C3-66989296BA07}"/>
              </a:ext>
            </a:extLst>
          </p:cNvPr>
          <p:cNvSpPr>
            <a:spLocks noGrp="1"/>
          </p:cNvSpPr>
          <p:nvPr>
            <p:ph type="title"/>
          </p:nvPr>
        </p:nvSpPr>
        <p:spPr>
          <a:xfrm>
            <a:off x="381291" y="332655"/>
            <a:ext cx="7772400" cy="1143000"/>
          </a:xfrm>
        </p:spPr>
        <p:txBody>
          <a:bodyPr/>
          <a:lstStyle/>
          <a:p>
            <a:pPr algn="l"/>
            <a:r>
              <a:rPr lang="en-US" dirty="0"/>
              <a:t>Influencing preferences</a:t>
            </a:r>
          </a:p>
        </p:txBody>
      </p:sp>
      <p:sp>
        <p:nvSpPr>
          <p:cNvPr id="4" name="Slide Number Placeholder 3">
            <a:extLst>
              <a:ext uri="{FF2B5EF4-FFF2-40B4-BE49-F238E27FC236}">
                <a16:creationId xmlns:a16="http://schemas.microsoft.com/office/drawing/2014/main" xmlns="" id="{3D2C9E71-286E-2047-8FFD-7C98CCC46B19}"/>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35</a:t>
            </a:fld>
            <a:endParaRPr lang="en-US" altLang="en-US" sz="1600" dirty="0">
              <a:solidFill>
                <a:srgbClr val="FF9300"/>
              </a:solidFill>
            </a:endParaRPr>
          </a:p>
        </p:txBody>
      </p:sp>
      <p:graphicFrame>
        <p:nvGraphicFramePr>
          <p:cNvPr id="6" name="Chart 5">
            <a:extLst>
              <a:ext uri="{FF2B5EF4-FFF2-40B4-BE49-F238E27FC236}">
                <a16:creationId xmlns:a16="http://schemas.microsoft.com/office/drawing/2014/main" xmlns="" id="{00000000-0008-0000-1900-000003000000}"/>
              </a:ext>
            </a:extLst>
          </p:cNvPr>
          <p:cNvGraphicFramePr>
            <a:graphicFrameLocks/>
          </p:cNvGraphicFramePr>
          <p:nvPr>
            <p:extLst>
              <p:ext uri="{D42A27DB-BD31-4B8C-83A1-F6EECF244321}">
                <p14:modId xmlns:p14="http://schemas.microsoft.com/office/powerpoint/2010/main" val="2179721832"/>
              </p:ext>
            </p:extLst>
          </p:nvPr>
        </p:nvGraphicFramePr>
        <p:xfrm>
          <a:off x="107504" y="1808480"/>
          <a:ext cx="6984776" cy="44399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15018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5EB8BB-0433-CF44-92C3-66989296BA07}"/>
              </a:ext>
            </a:extLst>
          </p:cNvPr>
          <p:cNvSpPr>
            <a:spLocks noGrp="1"/>
          </p:cNvSpPr>
          <p:nvPr>
            <p:ph type="title"/>
          </p:nvPr>
        </p:nvSpPr>
        <p:spPr>
          <a:xfrm>
            <a:off x="381291" y="332655"/>
            <a:ext cx="7772400" cy="1143000"/>
          </a:xfrm>
        </p:spPr>
        <p:txBody>
          <a:bodyPr/>
          <a:lstStyle/>
          <a:p>
            <a:pPr algn="l"/>
            <a:r>
              <a:rPr lang="en-US" dirty="0"/>
              <a:t>Consultation preferences</a:t>
            </a:r>
          </a:p>
        </p:txBody>
      </p:sp>
      <p:sp>
        <p:nvSpPr>
          <p:cNvPr id="4" name="Slide Number Placeholder 3">
            <a:extLst>
              <a:ext uri="{FF2B5EF4-FFF2-40B4-BE49-F238E27FC236}">
                <a16:creationId xmlns:a16="http://schemas.microsoft.com/office/drawing/2014/main" xmlns="" id="{3D2C9E71-286E-2047-8FFD-7C98CCC46B19}"/>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36</a:t>
            </a:fld>
            <a:endParaRPr lang="en-US" altLang="en-US" sz="1600" dirty="0">
              <a:solidFill>
                <a:srgbClr val="FF9300"/>
              </a:solidFill>
            </a:endParaRPr>
          </a:p>
        </p:txBody>
      </p:sp>
      <p:graphicFrame>
        <p:nvGraphicFramePr>
          <p:cNvPr id="5" name="Chart 4">
            <a:extLst>
              <a:ext uri="{FF2B5EF4-FFF2-40B4-BE49-F238E27FC236}">
                <a16:creationId xmlns:a16="http://schemas.microsoft.com/office/drawing/2014/main" xmlns="" id="{00000000-0008-0000-1A00-000002000000}"/>
              </a:ext>
            </a:extLst>
          </p:cNvPr>
          <p:cNvGraphicFramePr>
            <a:graphicFrameLocks/>
          </p:cNvGraphicFramePr>
          <p:nvPr>
            <p:extLst>
              <p:ext uri="{D42A27DB-BD31-4B8C-83A1-F6EECF244321}">
                <p14:modId xmlns:p14="http://schemas.microsoft.com/office/powerpoint/2010/main" val="690147750"/>
              </p:ext>
            </p:extLst>
          </p:nvPr>
        </p:nvGraphicFramePr>
        <p:xfrm>
          <a:off x="755576" y="1458290"/>
          <a:ext cx="6159976" cy="51411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14587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FC8DC0-27D0-A44D-95C9-089D18EB98BE}"/>
              </a:ext>
            </a:extLst>
          </p:cNvPr>
          <p:cNvSpPr>
            <a:spLocks noGrp="1"/>
          </p:cNvSpPr>
          <p:nvPr>
            <p:ph type="title"/>
          </p:nvPr>
        </p:nvSpPr>
        <p:spPr>
          <a:xfrm>
            <a:off x="107504" y="188640"/>
            <a:ext cx="7772400" cy="1143000"/>
          </a:xfrm>
        </p:spPr>
        <p:txBody>
          <a:bodyPr/>
          <a:lstStyle/>
          <a:p>
            <a:pPr algn="l"/>
            <a:r>
              <a:rPr lang="en-US" dirty="0"/>
              <a:t>Decision making preferences</a:t>
            </a:r>
          </a:p>
        </p:txBody>
      </p:sp>
      <p:sp>
        <p:nvSpPr>
          <p:cNvPr id="4" name="Slide Number Placeholder 3">
            <a:extLst>
              <a:ext uri="{FF2B5EF4-FFF2-40B4-BE49-F238E27FC236}">
                <a16:creationId xmlns:a16="http://schemas.microsoft.com/office/drawing/2014/main" xmlns="" id="{2B6300E8-9843-9F41-97E1-59BC32D3BFCC}"/>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37</a:t>
            </a:fld>
            <a:endParaRPr lang="en-US" altLang="en-US" sz="1600" dirty="0">
              <a:solidFill>
                <a:srgbClr val="FF9300"/>
              </a:solidFill>
            </a:endParaRPr>
          </a:p>
        </p:txBody>
      </p:sp>
      <p:graphicFrame>
        <p:nvGraphicFramePr>
          <p:cNvPr id="7" name="Chart 6">
            <a:extLst>
              <a:ext uri="{FF2B5EF4-FFF2-40B4-BE49-F238E27FC236}">
                <a16:creationId xmlns:a16="http://schemas.microsoft.com/office/drawing/2014/main" xmlns="" id="{00000000-0008-0000-1B00-000002000000}"/>
              </a:ext>
            </a:extLst>
          </p:cNvPr>
          <p:cNvGraphicFramePr>
            <a:graphicFrameLocks/>
          </p:cNvGraphicFramePr>
          <p:nvPr>
            <p:extLst>
              <p:ext uri="{D42A27DB-BD31-4B8C-83A1-F6EECF244321}">
                <p14:modId xmlns:p14="http://schemas.microsoft.com/office/powerpoint/2010/main" val="134056517"/>
              </p:ext>
            </p:extLst>
          </p:nvPr>
        </p:nvGraphicFramePr>
        <p:xfrm>
          <a:off x="366042" y="1262743"/>
          <a:ext cx="6736040" cy="53571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428924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019D9-5E23-4849-8DAD-9F7B45E9E19C}"/>
              </a:ext>
            </a:extLst>
          </p:cNvPr>
          <p:cNvSpPr>
            <a:spLocks noGrp="1"/>
          </p:cNvSpPr>
          <p:nvPr>
            <p:ph type="ctrTitle"/>
          </p:nvPr>
        </p:nvSpPr>
        <p:spPr>
          <a:xfrm>
            <a:off x="467544" y="3445"/>
            <a:ext cx="7560840" cy="1944216"/>
          </a:xfrm>
        </p:spPr>
        <p:txBody>
          <a:bodyPr/>
          <a:lstStyle/>
          <a:p>
            <a:pPr algn="l"/>
            <a:r>
              <a:rPr lang="en-US" b="1" dirty="0"/>
              <a:t/>
            </a:r>
            <a:br>
              <a:rPr lang="en-US" b="1" dirty="0"/>
            </a:br>
            <a:r>
              <a:rPr lang="en-US" b="1" dirty="0"/>
              <a:t/>
            </a:r>
            <a:br>
              <a:rPr lang="en-US" b="1" dirty="0"/>
            </a:br>
            <a:r>
              <a:rPr lang="en-US" b="1" dirty="0"/>
              <a:t>5. Student Union functions/services</a:t>
            </a:r>
            <a:br>
              <a:rPr lang="en-US" b="1" dirty="0"/>
            </a:br>
            <a:endParaRPr lang="en-US" b="1" dirty="0"/>
          </a:p>
        </p:txBody>
      </p:sp>
      <p:graphicFrame>
        <p:nvGraphicFramePr>
          <p:cNvPr id="4" name="Table 3">
            <a:extLst>
              <a:ext uri="{FF2B5EF4-FFF2-40B4-BE49-F238E27FC236}">
                <a16:creationId xmlns:a16="http://schemas.microsoft.com/office/drawing/2014/main" xmlns="" id="{3174214A-FCB0-AF40-89D2-8EDB0698101A}"/>
              </a:ext>
            </a:extLst>
          </p:cNvPr>
          <p:cNvGraphicFramePr>
            <a:graphicFrameLocks noGrp="1"/>
          </p:cNvGraphicFramePr>
          <p:nvPr>
            <p:extLst>
              <p:ext uri="{D42A27DB-BD31-4B8C-83A1-F6EECF244321}">
                <p14:modId xmlns:p14="http://schemas.microsoft.com/office/powerpoint/2010/main" val="1457672560"/>
              </p:ext>
            </p:extLst>
          </p:nvPr>
        </p:nvGraphicFramePr>
        <p:xfrm>
          <a:off x="683568" y="2708920"/>
          <a:ext cx="6096000" cy="1828800"/>
        </p:xfrm>
        <a:graphic>
          <a:graphicData uri="http://schemas.openxmlformats.org/drawingml/2006/table">
            <a:tbl>
              <a:tblPr firstRow="1" bandRow="1">
                <a:tableStyleId>{9DCAF9ED-07DC-4A11-8D7F-57B35C25682E}</a:tableStyleId>
              </a:tblPr>
              <a:tblGrid>
                <a:gridCol w="1872208">
                  <a:extLst>
                    <a:ext uri="{9D8B030D-6E8A-4147-A177-3AD203B41FA5}">
                      <a16:colId xmlns:a16="http://schemas.microsoft.com/office/drawing/2014/main" xmlns="" val="3506767245"/>
                    </a:ext>
                  </a:extLst>
                </a:gridCol>
                <a:gridCol w="4223792">
                  <a:extLst>
                    <a:ext uri="{9D8B030D-6E8A-4147-A177-3AD203B41FA5}">
                      <a16:colId xmlns:a16="http://schemas.microsoft.com/office/drawing/2014/main" xmlns="" val="4186808040"/>
                    </a:ext>
                  </a:extLst>
                </a:gridCol>
              </a:tblGrid>
              <a:tr h="302434">
                <a:tc>
                  <a:txBody>
                    <a:bodyPr/>
                    <a:lstStyle/>
                    <a:p>
                      <a:r>
                        <a:rPr lang="en-US" dirty="0"/>
                        <a:t>Slide number</a:t>
                      </a:r>
                    </a:p>
                  </a:txBody>
                  <a:tcPr/>
                </a:tc>
                <a:tc>
                  <a:txBody>
                    <a:bodyPr/>
                    <a:lstStyle/>
                    <a:p>
                      <a:r>
                        <a:rPr lang="en-US" dirty="0"/>
                        <a:t>Content</a:t>
                      </a:r>
                    </a:p>
                  </a:txBody>
                  <a:tcPr/>
                </a:tc>
                <a:extLst>
                  <a:ext uri="{0D108BD9-81ED-4DB2-BD59-A6C34878D82A}">
                    <a16:rowId xmlns:a16="http://schemas.microsoft.com/office/drawing/2014/main" xmlns="" val="4032584598"/>
                  </a:ext>
                </a:extLst>
              </a:tr>
              <a:tr h="302434">
                <a:tc>
                  <a:txBody>
                    <a:bodyPr/>
                    <a:lstStyle/>
                    <a:p>
                      <a:pPr algn="ctr"/>
                      <a:r>
                        <a:rPr lang="en-US" b="1" dirty="0">
                          <a:solidFill>
                            <a:srgbClr val="FF9300"/>
                          </a:solidFill>
                        </a:rPr>
                        <a:t> 39</a:t>
                      </a:r>
                    </a:p>
                  </a:txBody>
                  <a:tcPr/>
                </a:tc>
                <a:tc>
                  <a:txBody>
                    <a:bodyPr/>
                    <a:lstStyle/>
                    <a:p>
                      <a:r>
                        <a:rPr lang="en-US" dirty="0">
                          <a:solidFill>
                            <a:schemeClr val="accent2">
                              <a:lumMod val="75000"/>
                            </a:schemeClr>
                          </a:solidFill>
                        </a:rPr>
                        <a:t>Headlines</a:t>
                      </a:r>
                    </a:p>
                  </a:txBody>
                  <a:tcPr/>
                </a:tc>
                <a:extLst>
                  <a:ext uri="{0D108BD9-81ED-4DB2-BD59-A6C34878D82A}">
                    <a16:rowId xmlns:a16="http://schemas.microsoft.com/office/drawing/2014/main" xmlns="" val="879686700"/>
                  </a:ext>
                </a:extLst>
              </a:tr>
              <a:tr h="302434">
                <a:tc>
                  <a:txBody>
                    <a:bodyPr/>
                    <a:lstStyle/>
                    <a:p>
                      <a:pPr algn="ctr"/>
                      <a:r>
                        <a:rPr lang="en-US" b="1" dirty="0">
                          <a:solidFill>
                            <a:srgbClr val="FF9300"/>
                          </a:solidFill>
                        </a:rPr>
                        <a:t>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2">
                              <a:lumMod val="75000"/>
                            </a:schemeClr>
                          </a:solidFill>
                        </a:rPr>
                        <a:t>SU functions: preferences</a:t>
                      </a:r>
                    </a:p>
                  </a:txBody>
                  <a:tcPr/>
                </a:tc>
                <a:extLst>
                  <a:ext uri="{0D108BD9-81ED-4DB2-BD59-A6C34878D82A}">
                    <a16:rowId xmlns:a16="http://schemas.microsoft.com/office/drawing/2014/main" xmlns="" val="2217415570"/>
                  </a:ext>
                </a:extLst>
              </a:tr>
              <a:tr h="302434">
                <a:tc>
                  <a:txBody>
                    <a:bodyPr/>
                    <a:lstStyle/>
                    <a:p>
                      <a:pPr algn="ctr"/>
                      <a:r>
                        <a:rPr lang="en-US" b="1" dirty="0">
                          <a:solidFill>
                            <a:srgbClr val="FF9300"/>
                          </a:solidFill>
                        </a:rPr>
                        <a:t>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2">
                              <a:lumMod val="75000"/>
                            </a:schemeClr>
                          </a:solidFill>
                        </a:rPr>
                        <a:t>SU functions: satisfaction</a:t>
                      </a:r>
                    </a:p>
                  </a:txBody>
                  <a:tcPr/>
                </a:tc>
                <a:extLst>
                  <a:ext uri="{0D108BD9-81ED-4DB2-BD59-A6C34878D82A}">
                    <a16:rowId xmlns:a16="http://schemas.microsoft.com/office/drawing/2014/main" xmlns="" val="5330652"/>
                  </a:ext>
                </a:extLst>
              </a:tr>
              <a:tr h="302434">
                <a:tc>
                  <a:txBody>
                    <a:bodyPr/>
                    <a:lstStyle/>
                    <a:p>
                      <a:pPr algn="ctr"/>
                      <a:r>
                        <a:rPr lang="en-US" b="1" dirty="0">
                          <a:solidFill>
                            <a:srgbClr val="FF9300"/>
                          </a:solidFill>
                        </a:rPr>
                        <a:t>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2">
                              <a:lumMod val="75000"/>
                            </a:schemeClr>
                          </a:solidFill>
                        </a:rPr>
                        <a:t>Suggestions for SU services</a:t>
                      </a:r>
                    </a:p>
                  </a:txBody>
                  <a:tcPr/>
                </a:tc>
                <a:extLst>
                  <a:ext uri="{0D108BD9-81ED-4DB2-BD59-A6C34878D82A}">
                    <a16:rowId xmlns:a16="http://schemas.microsoft.com/office/drawing/2014/main" xmlns="" val="3521471973"/>
                  </a:ext>
                </a:extLst>
              </a:tr>
            </a:tbl>
          </a:graphicData>
        </a:graphic>
      </p:graphicFrame>
      <p:sp>
        <p:nvSpPr>
          <p:cNvPr id="5" name="TextBox 4">
            <a:extLst>
              <a:ext uri="{FF2B5EF4-FFF2-40B4-BE49-F238E27FC236}">
                <a16:creationId xmlns:a16="http://schemas.microsoft.com/office/drawing/2014/main" xmlns="" id="{F7B0A345-B9D2-8C4F-9FFB-585B1CCC00B9}"/>
              </a:ext>
            </a:extLst>
          </p:cNvPr>
          <p:cNvSpPr txBox="1"/>
          <p:nvPr/>
        </p:nvSpPr>
        <p:spPr>
          <a:xfrm>
            <a:off x="8028384" y="6165304"/>
            <a:ext cx="778151" cy="338554"/>
          </a:xfrm>
          <a:prstGeom prst="rect">
            <a:avLst/>
          </a:prstGeom>
          <a:noFill/>
        </p:spPr>
        <p:txBody>
          <a:bodyPr wrap="square" rtlCol="0">
            <a:spAutoFit/>
          </a:bodyPr>
          <a:lstStyle/>
          <a:p>
            <a:r>
              <a:rPr lang="en-US" sz="1600" i="0" dirty="0">
                <a:solidFill>
                  <a:srgbClr val="FF9300"/>
                </a:solidFill>
              </a:rPr>
              <a:t>28</a:t>
            </a:r>
          </a:p>
        </p:txBody>
      </p:sp>
    </p:spTree>
    <p:extLst>
      <p:ext uri="{BB962C8B-B14F-4D97-AF65-F5344CB8AC3E}">
        <p14:creationId xmlns:p14="http://schemas.microsoft.com/office/powerpoint/2010/main" val="2259212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B1D691-5D6A-5F48-9512-94A332F2CEBC}"/>
              </a:ext>
            </a:extLst>
          </p:cNvPr>
          <p:cNvSpPr>
            <a:spLocks noGrp="1"/>
          </p:cNvSpPr>
          <p:nvPr>
            <p:ph type="title"/>
          </p:nvPr>
        </p:nvSpPr>
        <p:spPr>
          <a:xfrm>
            <a:off x="467544" y="548680"/>
            <a:ext cx="7704856" cy="1143000"/>
          </a:xfrm>
        </p:spPr>
        <p:txBody>
          <a:bodyPr/>
          <a:lstStyle/>
          <a:p>
            <a:pPr algn="l"/>
            <a:r>
              <a:rPr lang="en-US" sz="4000" dirty="0"/>
              <a:t>SU functions headlines</a:t>
            </a:r>
          </a:p>
        </p:txBody>
      </p:sp>
      <p:sp>
        <p:nvSpPr>
          <p:cNvPr id="3" name="Content Placeholder 2">
            <a:extLst>
              <a:ext uri="{FF2B5EF4-FFF2-40B4-BE49-F238E27FC236}">
                <a16:creationId xmlns:a16="http://schemas.microsoft.com/office/drawing/2014/main" xmlns="" id="{7B4A58D3-6154-0F40-B9C7-2E63A0362936}"/>
              </a:ext>
            </a:extLst>
          </p:cNvPr>
          <p:cNvSpPr>
            <a:spLocks noGrp="1"/>
          </p:cNvSpPr>
          <p:nvPr>
            <p:ph idx="1"/>
          </p:nvPr>
        </p:nvSpPr>
        <p:spPr>
          <a:xfrm>
            <a:off x="323528" y="1120180"/>
            <a:ext cx="6696744" cy="3240360"/>
          </a:xfrm>
        </p:spPr>
        <p:txBody>
          <a:bodyPr/>
          <a:lstStyle/>
          <a:p>
            <a:pPr marL="0" indent="0">
              <a:buNone/>
            </a:pPr>
            <a:endParaRPr lang="en-US" sz="1600" dirty="0"/>
          </a:p>
          <a:p>
            <a:pPr marL="0" indent="0">
              <a:buNone/>
            </a:pPr>
            <a:endParaRPr lang="en-US" sz="1200" dirty="0"/>
          </a:p>
          <a:p>
            <a:endParaRPr lang="en-US" sz="2400" dirty="0"/>
          </a:p>
          <a:p>
            <a:r>
              <a:rPr lang="en-US" sz="2400" dirty="0"/>
              <a:t>Two thirds of students (61%) believe it is very important the SU offers academic advice and one half believe financial advice is important</a:t>
            </a:r>
          </a:p>
          <a:p>
            <a:r>
              <a:rPr lang="en-US" sz="2400" dirty="0"/>
              <a:t>Nearly one half don’t believe it is important that the SU offers a bar</a:t>
            </a:r>
          </a:p>
          <a:p>
            <a:r>
              <a:rPr lang="en-US" sz="2400" dirty="0"/>
              <a:t>Most of the </a:t>
            </a:r>
            <a:r>
              <a:rPr lang="en-US" sz="2400" dirty="0" smtClean="0"/>
              <a:t>students (82%) </a:t>
            </a:r>
            <a:r>
              <a:rPr lang="en-US" sz="2400" dirty="0"/>
              <a:t>that have used the SU functions are very satisfied or satisfied with them</a:t>
            </a:r>
          </a:p>
          <a:p>
            <a:endParaRPr lang="en-US" sz="1800" dirty="0"/>
          </a:p>
          <a:p>
            <a:endParaRPr lang="en-US" sz="1600" dirty="0"/>
          </a:p>
          <a:p>
            <a:endParaRPr lang="en-US" sz="1600" dirty="0"/>
          </a:p>
          <a:p>
            <a:endParaRPr lang="en-US" sz="1200" dirty="0"/>
          </a:p>
          <a:p>
            <a:endParaRPr lang="en-US" sz="1600" dirty="0"/>
          </a:p>
          <a:p>
            <a:endParaRPr lang="en-US" sz="1600" dirty="0"/>
          </a:p>
        </p:txBody>
      </p:sp>
      <p:sp>
        <p:nvSpPr>
          <p:cNvPr id="5" name="Slide Number Placeholder 4">
            <a:extLst>
              <a:ext uri="{FF2B5EF4-FFF2-40B4-BE49-F238E27FC236}">
                <a16:creationId xmlns:a16="http://schemas.microsoft.com/office/drawing/2014/main" xmlns="" id="{49924098-4CB1-8B48-B84E-3D541E35EE7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39</a:t>
            </a:fld>
            <a:endParaRPr lang="en-US" altLang="en-US" sz="1600" dirty="0">
              <a:solidFill>
                <a:srgbClr val="FF9300"/>
              </a:solidFill>
            </a:endParaRPr>
          </a:p>
        </p:txBody>
      </p:sp>
    </p:spTree>
    <p:extLst>
      <p:ext uri="{BB962C8B-B14F-4D97-AF65-F5344CB8AC3E}">
        <p14:creationId xmlns:p14="http://schemas.microsoft.com/office/powerpoint/2010/main" val="3620049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B1D691-5D6A-5F48-9512-94A332F2CEBC}"/>
              </a:ext>
            </a:extLst>
          </p:cNvPr>
          <p:cNvSpPr>
            <a:spLocks noGrp="1"/>
          </p:cNvSpPr>
          <p:nvPr>
            <p:ph type="title"/>
          </p:nvPr>
        </p:nvSpPr>
        <p:spPr>
          <a:xfrm>
            <a:off x="539552" y="188640"/>
            <a:ext cx="6190456" cy="1143000"/>
          </a:xfrm>
        </p:spPr>
        <p:txBody>
          <a:bodyPr/>
          <a:lstStyle/>
          <a:p>
            <a:pPr algn="l"/>
            <a:r>
              <a:rPr lang="en-US" sz="4000" dirty="0"/>
              <a:t>Sample characteristics </a:t>
            </a:r>
            <a:br>
              <a:rPr lang="en-US" sz="4000" dirty="0"/>
            </a:br>
            <a:r>
              <a:rPr lang="en-US" sz="4000" dirty="0"/>
              <a:t>headlines</a:t>
            </a:r>
          </a:p>
        </p:txBody>
      </p:sp>
      <p:sp>
        <p:nvSpPr>
          <p:cNvPr id="3" name="Content Placeholder 2">
            <a:extLst>
              <a:ext uri="{FF2B5EF4-FFF2-40B4-BE49-F238E27FC236}">
                <a16:creationId xmlns:a16="http://schemas.microsoft.com/office/drawing/2014/main" xmlns="" id="{7B4A58D3-6154-0F40-B9C7-2E63A0362936}"/>
              </a:ext>
            </a:extLst>
          </p:cNvPr>
          <p:cNvSpPr>
            <a:spLocks noGrp="1"/>
          </p:cNvSpPr>
          <p:nvPr>
            <p:ph idx="1"/>
          </p:nvPr>
        </p:nvSpPr>
        <p:spPr>
          <a:xfrm>
            <a:off x="179512" y="1872714"/>
            <a:ext cx="7772400" cy="4824536"/>
          </a:xfrm>
        </p:spPr>
        <p:txBody>
          <a:bodyPr/>
          <a:lstStyle/>
          <a:p>
            <a:r>
              <a:rPr lang="en-US" sz="1600" dirty="0"/>
              <a:t>White British were the largest ethnic group – 38%</a:t>
            </a:r>
          </a:p>
          <a:p>
            <a:r>
              <a:rPr lang="en-US" sz="1600" dirty="0"/>
              <a:t>Over four fifth’s of the sample identified as heterosexual (86%) and 9% identified as lesbian/gay, bisexual or queer</a:t>
            </a:r>
          </a:p>
          <a:p>
            <a:r>
              <a:rPr lang="en-US" sz="1600" dirty="0"/>
              <a:t>Nearly three quarters of the sample were female (71%)</a:t>
            </a:r>
          </a:p>
          <a:p>
            <a:r>
              <a:rPr lang="en-US" sz="1600" dirty="0"/>
              <a:t>Other white background was the next largest (20%) ethnic group followed by Asian or Asian British (11%) and Black or Black British (9%) </a:t>
            </a:r>
          </a:p>
          <a:p>
            <a:r>
              <a:rPr lang="en-US" sz="1600" dirty="0"/>
              <a:t>Nearly one half (41%) were 21 years and under; over one third (36%) were 22-25 years and nearly one fifth (19%) were aged 26 and over</a:t>
            </a:r>
          </a:p>
          <a:p>
            <a:r>
              <a:rPr lang="en-US" sz="1600" dirty="0"/>
              <a:t>Nearly one tenth of the sample identify as having a disability</a:t>
            </a:r>
          </a:p>
          <a:p>
            <a:r>
              <a:rPr lang="en-US" sz="1600" dirty="0"/>
              <a:t>The sample was fairly evenly split between those living in student accommodation (26%), living alone or with friends (37%) and those living with family (37%) </a:t>
            </a:r>
          </a:p>
          <a:p>
            <a:r>
              <a:rPr lang="en-US" sz="1600" dirty="0"/>
              <a:t>Travelling times to campus were also fairly evenly split, whereas one quarter (27%) take less than 30 minutes, one fifth (19%) take up to 2 hours</a:t>
            </a:r>
          </a:p>
          <a:p>
            <a:r>
              <a:rPr lang="en-US" sz="1600" dirty="0"/>
              <a:t>One sixth (14%) receive a maintenance grant</a:t>
            </a:r>
          </a:p>
          <a:p>
            <a:r>
              <a:rPr lang="en-US" sz="1600" dirty="0"/>
              <a:t>Nearly two thirds (60%) have an Aspire Card</a:t>
            </a:r>
          </a:p>
          <a:p>
            <a:endParaRPr lang="en-US" sz="1600" dirty="0"/>
          </a:p>
          <a:p>
            <a:pPr marL="0" indent="0">
              <a:buNone/>
            </a:pPr>
            <a:endParaRPr lang="en-US" sz="1200" dirty="0"/>
          </a:p>
          <a:p>
            <a:endParaRPr lang="en-US" sz="1600" dirty="0"/>
          </a:p>
          <a:p>
            <a:endParaRPr lang="en-US" sz="1600" dirty="0"/>
          </a:p>
        </p:txBody>
      </p:sp>
      <p:sp>
        <p:nvSpPr>
          <p:cNvPr id="5" name="Slide Number Placeholder 4">
            <a:extLst>
              <a:ext uri="{FF2B5EF4-FFF2-40B4-BE49-F238E27FC236}">
                <a16:creationId xmlns:a16="http://schemas.microsoft.com/office/drawing/2014/main" xmlns="" id="{49924098-4CB1-8B48-B84E-3D541E35EE73}"/>
              </a:ext>
            </a:extLst>
          </p:cNvPr>
          <p:cNvSpPr>
            <a:spLocks noGrp="1"/>
          </p:cNvSpPr>
          <p:nvPr>
            <p:ph type="sldNum" sz="quarter" idx="12"/>
          </p:nvPr>
        </p:nvSpPr>
        <p:spPr/>
        <p:txBody>
          <a:bodyPr/>
          <a:lstStyle/>
          <a:p>
            <a:fld id="{82EC73CC-40B4-4245-B4D5-29E724C86C83}" type="slidenum">
              <a:rPr lang="en-US" altLang="en-US" sz="2000" smtClean="0">
                <a:solidFill>
                  <a:srgbClr val="FF9300"/>
                </a:solidFill>
              </a:rPr>
              <a:pPr/>
              <a:t>4</a:t>
            </a:fld>
            <a:endParaRPr lang="en-US" altLang="en-US" sz="2000" dirty="0">
              <a:solidFill>
                <a:srgbClr val="FF9300"/>
              </a:solidFill>
            </a:endParaRPr>
          </a:p>
        </p:txBody>
      </p:sp>
    </p:spTree>
    <p:extLst>
      <p:ext uri="{BB962C8B-B14F-4D97-AF65-F5344CB8AC3E}">
        <p14:creationId xmlns:p14="http://schemas.microsoft.com/office/powerpoint/2010/main" val="6600360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54EDA2-BE88-0241-888F-D426E93D375F}"/>
              </a:ext>
            </a:extLst>
          </p:cNvPr>
          <p:cNvSpPr>
            <a:spLocks noGrp="1"/>
          </p:cNvSpPr>
          <p:nvPr>
            <p:ph type="title"/>
          </p:nvPr>
        </p:nvSpPr>
        <p:spPr>
          <a:xfrm>
            <a:off x="107504" y="105605"/>
            <a:ext cx="7772400" cy="1143000"/>
          </a:xfrm>
        </p:spPr>
        <p:txBody>
          <a:bodyPr/>
          <a:lstStyle/>
          <a:p>
            <a:pPr algn="l"/>
            <a:r>
              <a:rPr lang="en-US" dirty="0"/>
              <a:t>SU functions: preferences</a:t>
            </a:r>
          </a:p>
        </p:txBody>
      </p:sp>
      <p:sp>
        <p:nvSpPr>
          <p:cNvPr id="4" name="Slide Number Placeholder 3">
            <a:extLst>
              <a:ext uri="{FF2B5EF4-FFF2-40B4-BE49-F238E27FC236}">
                <a16:creationId xmlns:a16="http://schemas.microsoft.com/office/drawing/2014/main" xmlns="" id="{C1F08DFF-6F8E-CD45-B2D3-8DBCEDF2837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40</a:t>
            </a:fld>
            <a:endParaRPr lang="en-US" altLang="en-US" sz="1600" dirty="0">
              <a:solidFill>
                <a:srgbClr val="FF9300"/>
              </a:solidFill>
            </a:endParaRPr>
          </a:p>
        </p:txBody>
      </p:sp>
      <p:graphicFrame>
        <p:nvGraphicFramePr>
          <p:cNvPr id="5" name="Chart 4">
            <a:extLst>
              <a:ext uri="{FF2B5EF4-FFF2-40B4-BE49-F238E27FC236}">
                <a16:creationId xmlns:a16="http://schemas.microsoft.com/office/drawing/2014/main" xmlns="" id="{00000000-0008-0000-1700-000003000000}"/>
              </a:ext>
            </a:extLst>
          </p:cNvPr>
          <p:cNvGraphicFramePr>
            <a:graphicFrameLocks/>
          </p:cNvGraphicFramePr>
          <p:nvPr>
            <p:extLst>
              <p:ext uri="{D42A27DB-BD31-4B8C-83A1-F6EECF244321}">
                <p14:modId xmlns:p14="http://schemas.microsoft.com/office/powerpoint/2010/main" val="3884589097"/>
              </p:ext>
            </p:extLst>
          </p:nvPr>
        </p:nvGraphicFramePr>
        <p:xfrm>
          <a:off x="467544" y="1277539"/>
          <a:ext cx="6424136" cy="545699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06862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C641E5-BAF2-8349-B66C-31A47BDCEDE5}"/>
              </a:ext>
            </a:extLst>
          </p:cNvPr>
          <p:cNvSpPr>
            <a:spLocks noGrp="1"/>
          </p:cNvSpPr>
          <p:nvPr>
            <p:ph type="title"/>
          </p:nvPr>
        </p:nvSpPr>
        <p:spPr>
          <a:xfrm>
            <a:off x="179512" y="190500"/>
            <a:ext cx="7772400" cy="1143000"/>
          </a:xfrm>
        </p:spPr>
        <p:txBody>
          <a:bodyPr/>
          <a:lstStyle/>
          <a:p>
            <a:pPr algn="l"/>
            <a:r>
              <a:rPr lang="en-US" dirty="0"/>
              <a:t>SU functions: satisfaction</a:t>
            </a:r>
          </a:p>
        </p:txBody>
      </p:sp>
      <p:sp>
        <p:nvSpPr>
          <p:cNvPr id="4" name="Slide Number Placeholder 3">
            <a:extLst>
              <a:ext uri="{FF2B5EF4-FFF2-40B4-BE49-F238E27FC236}">
                <a16:creationId xmlns:a16="http://schemas.microsoft.com/office/drawing/2014/main" xmlns="" id="{5F7B4D66-93E6-654B-9DFA-39F7E305E31B}"/>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41</a:t>
            </a:fld>
            <a:endParaRPr lang="en-US" altLang="en-US" sz="1600" dirty="0">
              <a:solidFill>
                <a:srgbClr val="FF9300"/>
              </a:solidFill>
            </a:endParaRPr>
          </a:p>
        </p:txBody>
      </p:sp>
      <p:graphicFrame>
        <p:nvGraphicFramePr>
          <p:cNvPr id="6" name="Chart 5">
            <a:extLst>
              <a:ext uri="{FF2B5EF4-FFF2-40B4-BE49-F238E27FC236}">
                <a16:creationId xmlns:a16="http://schemas.microsoft.com/office/drawing/2014/main" xmlns="" id="{00000000-0008-0000-1800-000002000000}"/>
              </a:ext>
            </a:extLst>
          </p:cNvPr>
          <p:cNvGraphicFramePr>
            <a:graphicFrameLocks/>
          </p:cNvGraphicFramePr>
          <p:nvPr>
            <p:extLst>
              <p:ext uri="{D42A27DB-BD31-4B8C-83A1-F6EECF244321}">
                <p14:modId xmlns:p14="http://schemas.microsoft.com/office/powerpoint/2010/main" val="3139145060"/>
              </p:ext>
            </p:extLst>
          </p:nvPr>
        </p:nvGraphicFramePr>
        <p:xfrm>
          <a:off x="395536" y="1408317"/>
          <a:ext cx="7200800" cy="52972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772296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251520" y="332656"/>
            <a:ext cx="7772400" cy="1143000"/>
          </a:xfrm>
        </p:spPr>
        <p:txBody>
          <a:bodyPr/>
          <a:lstStyle/>
          <a:p>
            <a:pPr algn="l"/>
            <a:r>
              <a:rPr lang="en-US" dirty="0"/>
              <a:t>What service could the SU provide to other students like you?</a:t>
            </a:r>
          </a:p>
        </p:txBody>
      </p:sp>
      <p:sp>
        <p:nvSpPr>
          <p:cNvPr id="3" name="Content Placeholder 2">
            <a:extLst>
              <a:ext uri="{FF2B5EF4-FFF2-40B4-BE49-F238E27FC236}">
                <a16:creationId xmlns:a16="http://schemas.microsoft.com/office/drawing/2014/main" xmlns="" id="{85D54930-F751-4946-8310-795E0579EDEA}"/>
              </a:ext>
            </a:extLst>
          </p:cNvPr>
          <p:cNvSpPr>
            <a:spLocks noGrp="1"/>
          </p:cNvSpPr>
          <p:nvPr>
            <p:ph idx="1"/>
          </p:nvPr>
        </p:nvSpPr>
        <p:spPr>
          <a:xfrm>
            <a:off x="395536" y="1916832"/>
            <a:ext cx="7772400" cy="4464496"/>
          </a:xfrm>
        </p:spPr>
        <p:txBody>
          <a:bodyPr/>
          <a:lstStyle/>
          <a:p>
            <a:pPr marL="0" indent="0">
              <a:buNone/>
            </a:pPr>
            <a:r>
              <a:rPr lang="en-US" sz="2800" u="sng" dirty="0"/>
              <a:t>Themes across 125 comments were:</a:t>
            </a:r>
            <a:endParaRPr lang="en-US" sz="2800" dirty="0"/>
          </a:p>
          <a:p>
            <a:pPr>
              <a:buFont typeface="Wingdings" pitchFamily="2" charset="2"/>
              <a:buChar char="Ø"/>
            </a:pPr>
            <a:r>
              <a:rPr lang="en-US" sz="2000" b="1" dirty="0"/>
              <a:t>Academic support</a:t>
            </a:r>
          </a:p>
          <a:p>
            <a:pPr>
              <a:buFont typeface="Wingdings" pitchFamily="2" charset="2"/>
              <a:buChar char="Ø"/>
            </a:pPr>
            <a:r>
              <a:rPr lang="en-US" sz="2000" b="1" dirty="0"/>
              <a:t>Clubs and societies</a:t>
            </a:r>
          </a:p>
          <a:p>
            <a:pPr>
              <a:buFont typeface="Wingdings" pitchFamily="2" charset="2"/>
              <a:buChar char="Ø"/>
            </a:pPr>
            <a:r>
              <a:rPr lang="en-US" sz="2000" b="1" dirty="0"/>
              <a:t>Addressing diverse needs</a:t>
            </a:r>
          </a:p>
          <a:p>
            <a:pPr>
              <a:buFont typeface="Wingdings" pitchFamily="2" charset="2"/>
              <a:buChar char="Ø"/>
            </a:pPr>
            <a:r>
              <a:rPr lang="en-US" sz="2000" b="1" dirty="0"/>
              <a:t>Employability / careers</a:t>
            </a:r>
          </a:p>
          <a:p>
            <a:pPr>
              <a:buFont typeface="Wingdings" pitchFamily="2" charset="2"/>
              <a:buChar char="Ø"/>
            </a:pPr>
            <a:r>
              <a:rPr lang="en-US" sz="2000" b="1" dirty="0"/>
              <a:t>Events and activities</a:t>
            </a:r>
          </a:p>
          <a:p>
            <a:pPr>
              <a:buFont typeface="Wingdings" pitchFamily="2" charset="2"/>
              <a:buChar char="Ø"/>
            </a:pPr>
            <a:r>
              <a:rPr lang="en-US" sz="2000" b="1" dirty="0"/>
              <a:t>SU Shop</a:t>
            </a:r>
          </a:p>
          <a:p>
            <a:pPr>
              <a:buFont typeface="Wingdings" pitchFamily="2" charset="2"/>
              <a:buChar char="Ø"/>
            </a:pPr>
            <a:r>
              <a:rPr lang="en-US" sz="2000" b="1" dirty="0"/>
              <a:t>Financial support</a:t>
            </a:r>
          </a:p>
          <a:p>
            <a:pPr>
              <a:buFont typeface="Wingdings" pitchFamily="2" charset="2"/>
              <a:buChar char="Ø"/>
            </a:pPr>
            <a:r>
              <a:rPr lang="en-US" sz="2000" b="1" dirty="0"/>
              <a:t>Mental health support</a:t>
            </a:r>
          </a:p>
          <a:p>
            <a:pPr>
              <a:buFont typeface="Wingdings" pitchFamily="2" charset="2"/>
              <a:buChar char="Ø"/>
            </a:pPr>
            <a:r>
              <a:rPr lang="en-US" sz="2000" b="1" dirty="0"/>
              <a:t>Social support</a:t>
            </a:r>
          </a:p>
          <a:p>
            <a:pPr>
              <a:buFont typeface="Wingdings" pitchFamily="2" charset="2"/>
              <a:buChar char="Ø"/>
            </a:pPr>
            <a:r>
              <a:rPr lang="en-US" sz="2000" b="1" dirty="0"/>
              <a:t>Housing support</a:t>
            </a:r>
          </a:p>
          <a:p>
            <a:pPr>
              <a:buFont typeface="Wingdings" pitchFamily="2" charset="2"/>
              <a:buChar char="Ø"/>
            </a:pPr>
            <a:r>
              <a:rPr lang="en-US" sz="2000" b="1" dirty="0"/>
              <a:t>Spaces</a:t>
            </a:r>
          </a:p>
          <a:p>
            <a:pPr>
              <a:buFont typeface="Wingdings" pitchFamily="2" charset="2"/>
              <a:buChar char="Ø"/>
            </a:pPr>
            <a:endParaRPr lang="en-US" b="1" dirty="0"/>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42</a:t>
            </a:fld>
            <a:endParaRPr lang="en-US" altLang="en-US" sz="1600" dirty="0">
              <a:solidFill>
                <a:srgbClr val="FF9300"/>
              </a:solidFill>
            </a:endParaRPr>
          </a:p>
        </p:txBody>
      </p:sp>
    </p:spTree>
    <p:extLst>
      <p:ext uri="{BB962C8B-B14F-4D97-AF65-F5344CB8AC3E}">
        <p14:creationId xmlns:p14="http://schemas.microsoft.com/office/powerpoint/2010/main" val="109021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107504" y="53752"/>
            <a:ext cx="7772400" cy="1143000"/>
          </a:xfrm>
        </p:spPr>
        <p:txBody>
          <a:bodyPr/>
          <a:lstStyle/>
          <a:p>
            <a:pPr algn="l"/>
            <a:r>
              <a:rPr lang="en-US" dirty="0"/>
              <a:t>Suggestions for SU Services</a:t>
            </a:r>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43</a:t>
            </a:fld>
            <a:endParaRPr lang="en-US" altLang="en-US" sz="1600" dirty="0">
              <a:solidFill>
                <a:srgbClr val="FF9300"/>
              </a:solidFill>
            </a:endParaRPr>
          </a:p>
        </p:txBody>
      </p:sp>
      <p:graphicFrame>
        <p:nvGraphicFramePr>
          <p:cNvPr id="7" name="Content Placeholder 6">
            <a:extLst>
              <a:ext uri="{FF2B5EF4-FFF2-40B4-BE49-F238E27FC236}">
                <a16:creationId xmlns:a16="http://schemas.microsoft.com/office/drawing/2014/main" xmlns="" id="{7424A77D-23AB-9D4D-9DBC-F21437B861F1}"/>
              </a:ext>
            </a:extLst>
          </p:cNvPr>
          <p:cNvGraphicFramePr>
            <a:graphicFrameLocks noGrp="1"/>
          </p:cNvGraphicFramePr>
          <p:nvPr>
            <p:ph idx="1"/>
            <p:extLst>
              <p:ext uri="{D42A27DB-BD31-4B8C-83A1-F6EECF244321}">
                <p14:modId xmlns:p14="http://schemas.microsoft.com/office/powerpoint/2010/main" val="1534659289"/>
              </p:ext>
            </p:extLst>
          </p:nvPr>
        </p:nvGraphicFramePr>
        <p:xfrm>
          <a:off x="107504" y="1196752"/>
          <a:ext cx="7772400" cy="5508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60540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251520" y="332656"/>
            <a:ext cx="7772400" cy="1143000"/>
          </a:xfrm>
        </p:spPr>
        <p:txBody>
          <a:bodyPr/>
          <a:lstStyle/>
          <a:p>
            <a:pPr algn="l"/>
            <a:r>
              <a:rPr lang="en-US" dirty="0"/>
              <a:t>Suggestions for SU services</a:t>
            </a:r>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44</a:t>
            </a:fld>
            <a:endParaRPr lang="en-US" altLang="en-US" sz="1600" dirty="0">
              <a:solidFill>
                <a:srgbClr val="FF9300"/>
              </a:solidFill>
            </a:endParaRPr>
          </a:p>
        </p:txBody>
      </p:sp>
      <p:graphicFrame>
        <p:nvGraphicFramePr>
          <p:cNvPr id="7" name="Content Placeholder 6">
            <a:extLst>
              <a:ext uri="{FF2B5EF4-FFF2-40B4-BE49-F238E27FC236}">
                <a16:creationId xmlns:a16="http://schemas.microsoft.com/office/drawing/2014/main" xmlns="" id="{7424A77D-23AB-9D4D-9DBC-F21437B861F1}"/>
              </a:ext>
            </a:extLst>
          </p:cNvPr>
          <p:cNvGraphicFramePr>
            <a:graphicFrameLocks noGrp="1"/>
          </p:cNvGraphicFramePr>
          <p:nvPr>
            <p:ph idx="1"/>
            <p:extLst>
              <p:ext uri="{D42A27DB-BD31-4B8C-83A1-F6EECF244321}">
                <p14:modId xmlns:p14="http://schemas.microsoft.com/office/powerpoint/2010/main" val="4020987956"/>
              </p:ext>
            </p:extLst>
          </p:nvPr>
        </p:nvGraphicFramePr>
        <p:xfrm>
          <a:off x="107504" y="1628800"/>
          <a:ext cx="7772400" cy="50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1757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107504" y="53752"/>
            <a:ext cx="7772400" cy="1143000"/>
          </a:xfrm>
        </p:spPr>
        <p:txBody>
          <a:bodyPr/>
          <a:lstStyle/>
          <a:p>
            <a:pPr algn="l"/>
            <a:r>
              <a:rPr lang="en-US" dirty="0"/>
              <a:t>Suggestions for SU Services</a:t>
            </a:r>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45</a:t>
            </a:fld>
            <a:endParaRPr lang="en-US" altLang="en-US" sz="1600" dirty="0">
              <a:solidFill>
                <a:srgbClr val="FF9300"/>
              </a:solidFill>
            </a:endParaRPr>
          </a:p>
        </p:txBody>
      </p:sp>
      <p:graphicFrame>
        <p:nvGraphicFramePr>
          <p:cNvPr id="7" name="Content Placeholder 6">
            <a:extLst>
              <a:ext uri="{FF2B5EF4-FFF2-40B4-BE49-F238E27FC236}">
                <a16:creationId xmlns:a16="http://schemas.microsoft.com/office/drawing/2014/main" xmlns="" id="{7424A77D-23AB-9D4D-9DBC-F21437B861F1}"/>
              </a:ext>
            </a:extLst>
          </p:cNvPr>
          <p:cNvGraphicFramePr>
            <a:graphicFrameLocks noGrp="1"/>
          </p:cNvGraphicFramePr>
          <p:nvPr>
            <p:ph idx="1"/>
            <p:extLst>
              <p:ext uri="{D42A27DB-BD31-4B8C-83A1-F6EECF244321}">
                <p14:modId xmlns:p14="http://schemas.microsoft.com/office/powerpoint/2010/main" val="2448939063"/>
              </p:ext>
            </p:extLst>
          </p:nvPr>
        </p:nvGraphicFramePr>
        <p:xfrm>
          <a:off x="107504" y="1196752"/>
          <a:ext cx="7772400" cy="5508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94058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DF1E38-50E1-6943-B33A-EFB03659A4B5}"/>
              </a:ext>
            </a:extLst>
          </p:cNvPr>
          <p:cNvSpPr>
            <a:spLocks noGrp="1"/>
          </p:cNvSpPr>
          <p:nvPr>
            <p:ph type="title"/>
          </p:nvPr>
        </p:nvSpPr>
        <p:spPr>
          <a:xfrm>
            <a:off x="107504" y="53752"/>
            <a:ext cx="7772400" cy="1143000"/>
          </a:xfrm>
        </p:spPr>
        <p:txBody>
          <a:bodyPr/>
          <a:lstStyle/>
          <a:p>
            <a:pPr algn="l"/>
            <a:r>
              <a:rPr lang="en-US" dirty="0"/>
              <a:t>Suggestions for SU Services</a:t>
            </a:r>
          </a:p>
        </p:txBody>
      </p:sp>
      <p:sp>
        <p:nvSpPr>
          <p:cNvPr id="4" name="Slide Number Placeholder 3">
            <a:extLst>
              <a:ext uri="{FF2B5EF4-FFF2-40B4-BE49-F238E27FC236}">
                <a16:creationId xmlns:a16="http://schemas.microsoft.com/office/drawing/2014/main" xmlns="" id="{C76BAD6A-AA07-534A-9B18-2E5CB67C238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46</a:t>
            </a:fld>
            <a:endParaRPr lang="en-US" altLang="en-US" sz="1600" dirty="0">
              <a:solidFill>
                <a:srgbClr val="FF9300"/>
              </a:solidFill>
            </a:endParaRPr>
          </a:p>
        </p:txBody>
      </p:sp>
      <p:graphicFrame>
        <p:nvGraphicFramePr>
          <p:cNvPr id="7" name="Content Placeholder 6">
            <a:extLst>
              <a:ext uri="{FF2B5EF4-FFF2-40B4-BE49-F238E27FC236}">
                <a16:creationId xmlns:a16="http://schemas.microsoft.com/office/drawing/2014/main" xmlns="" id="{7424A77D-23AB-9D4D-9DBC-F21437B861F1}"/>
              </a:ext>
            </a:extLst>
          </p:cNvPr>
          <p:cNvGraphicFramePr>
            <a:graphicFrameLocks noGrp="1"/>
          </p:cNvGraphicFramePr>
          <p:nvPr>
            <p:ph idx="1"/>
            <p:extLst>
              <p:ext uri="{D42A27DB-BD31-4B8C-83A1-F6EECF244321}">
                <p14:modId xmlns:p14="http://schemas.microsoft.com/office/powerpoint/2010/main" val="4216803663"/>
              </p:ext>
            </p:extLst>
          </p:nvPr>
        </p:nvGraphicFramePr>
        <p:xfrm>
          <a:off x="107504" y="1196752"/>
          <a:ext cx="7772400" cy="5508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81725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019D9-5E23-4849-8DAD-9F7B45E9E19C}"/>
              </a:ext>
            </a:extLst>
          </p:cNvPr>
          <p:cNvSpPr>
            <a:spLocks noGrp="1"/>
          </p:cNvSpPr>
          <p:nvPr>
            <p:ph type="ctrTitle"/>
          </p:nvPr>
        </p:nvSpPr>
        <p:spPr>
          <a:xfrm>
            <a:off x="323528" y="-387424"/>
            <a:ext cx="6840760" cy="1944216"/>
          </a:xfrm>
        </p:spPr>
        <p:txBody>
          <a:bodyPr/>
          <a:lstStyle/>
          <a:p>
            <a:pPr algn="l"/>
            <a:r>
              <a:rPr lang="en-US" b="1" dirty="0"/>
              <a:t/>
            </a:r>
            <a:br>
              <a:rPr lang="en-US" b="1" dirty="0"/>
            </a:br>
            <a:r>
              <a:rPr lang="en-US" b="1" dirty="0"/>
              <a:t/>
            </a:r>
            <a:br>
              <a:rPr lang="en-US" b="1" dirty="0"/>
            </a:br>
            <a:r>
              <a:rPr lang="en-US" b="1" dirty="0"/>
              <a:t>6. Employability</a:t>
            </a:r>
          </a:p>
        </p:txBody>
      </p:sp>
      <p:graphicFrame>
        <p:nvGraphicFramePr>
          <p:cNvPr id="4" name="Table 3">
            <a:extLst>
              <a:ext uri="{FF2B5EF4-FFF2-40B4-BE49-F238E27FC236}">
                <a16:creationId xmlns:a16="http://schemas.microsoft.com/office/drawing/2014/main" xmlns="" id="{3174214A-FCB0-AF40-89D2-8EDB0698101A}"/>
              </a:ext>
            </a:extLst>
          </p:cNvPr>
          <p:cNvGraphicFramePr>
            <a:graphicFrameLocks noGrp="1"/>
          </p:cNvGraphicFramePr>
          <p:nvPr>
            <p:extLst>
              <p:ext uri="{D42A27DB-BD31-4B8C-83A1-F6EECF244321}">
                <p14:modId xmlns:p14="http://schemas.microsoft.com/office/powerpoint/2010/main" val="310532785"/>
              </p:ext>
            </p:extLst>
          </p:nvPr>
        </p:nvGraphicFramePr>
        <p:xfrm>
          <a:off x="729680" y="2276872"/>
          <a:ext cx="6434608" cy="1483360"/>
        </p:xfrm>
        <a:graphic>
          <a:graphicData uri="http://schemas.openxmlformats.org/drawingml/2006/table">
            <a:tbl>
              <a:tblPr firstRow="1" bandRow="1">
                <a:tableStyleId>{9DCAF9ED-07DC-4A11-8D7F-57B35C25682E}</a:tableStyleId>
              </a:tblPr>
              <a:tblGrid>
                <a:gridCol w="1976202">
                  <a:extLst>
                    <a:ext uri="{9D8B030D-6E8A-4147-A177-3AD203B41FA5}">
                      <a16:colId xmlns:a16="http://schemas.microsoft.com/office/drawing/2014/main" xmlns="" val="3506767245"/>
                    </a:ext>
                  </a:extLst>
                </a:gridCol>
                <a:gridCol w="4458406">
                  <a:extLst>
                    <a:ext uri="{9D8B030D-6E8A-4147-A177-3AD203B41FA5}">
                      <a16:colId xmlns:a16="http://schemas.microsoft.com/office/drawing/2014/main" xmlns="" val="4186808040"/>
                    </a:ext>
                  </a:extLst>
                </a:gridCol>
              </a:tblGrid>
              <a:tr h="370840">
                <a:tc>
                  <a:txBody>
                    <a:bodyPr/>
                    <a:lstStyle/>
                    <a:p>
                      <a:r>
                        <a:rPr lang="en-US" dirty="0"/>
                        <a:t>Slide number</a:t>
                      </a:r>
                    </a:p>
                  </a:txBody>
                  <a:tcPr/>
                </a:tc>
                <a:tc>
                  <a:txBody>
                    <a:bodyPr/>
                    <a:lstStyle/>
                    <a:p>
                      <a:r>
                        <a:rPr lang="en-US" dirty="0"/>
                        <a:t>Content</a:t>
                      </a:r>
                    </a:p>
                  </a:txBody>
                  <a:tcPr/>
                </a:tc>
                <a:extLst>
                  <a:ext uri="{0D108BD9-81ED-4DB2-BD59-A6C34878D82A}">
                    <a16:rowId xmlns:a16="http://schemas.microsoft.com/office/drawing/2014/main" xmlns="" val="4032584598"/>
                  </a:ext>
                </a:extLst>
              </a:tr>
              <a:tr h="370840">
                <a:tc>
                  <a:txBody>
                    <a:bodyPr/>
                    <a:lstStyle/>
                    <a:p>
                      <a:pPr algn="ctr"/>
                      <a:r>
                        <a:rPr lang="en-US" b="1" dirty="0">
                          <a:solidFill>
                            <a:srgbClr val="FF9300"/>
                          </a:solidFill>
                        </a:rPr>
                        <a:t> 48</a:t>
                      </a:r>
                    </a:p>
                  </a:txBody>
                  <a:tcPr/>
                </a:tc>
                <a:tc>
                  <a:txBody>
                    <a:bodyPr/>
                    <a:lstStyle/>
                    <a:p>
                      <a:r>
                        <a:rPr lang="en-US" dirty="0">
                          <a:solidFill>
                            <a:schemeClr val="accent2">
                              <a:lumMod val="75000"/>
                            </a:schemeClr>
                          </a:solidFill>
                        </a:rPr>
                        <a:t>Headlines</a:t>
                      </a:r>
                    </a:p>
                  </a:txBody>
                  <a:tcPr/>
                </a:tc>
                <a:extLst>
                  <a:ext uri="{0D108BD9-81ED-4DB2-BD59-A6C34878D82A}">
                    <a16:rowId xmlns:a16="http://schemas.microsoft.com/office/drawing/2014/main" xmlns="" val="879686700"/>
                  </a:ext>
                </a:extLst>
              </a:tr>
              <a:tr h="370840">
                <a:tc>
                  <a:txBody>
                    <a:bodyPr/>
                    <a:lstStyle/>
                    <a:p>
                      <a:pPr algn="ctr"/>
                      <a:r>
                        <a:rPr lang="en-US" b="1" dirty="0">
                          <a:solidFill>
                            <a:srgbClr val="FF9300"/>
                          </a:solidFill>
                        </a:rPr>
                        <a:t> 49</a:t>
                      </a:r>
                    </a:p>
                  </a:txBody>
                  <a:tcPr/>
                </a:tc>
                <a:tc>
                  <a:txBody>
                    <a:bodyPr/>
                    <a:lstStyle/>
                    <a:p>
                      <a:r>
                        <a:rPr lang="en-US" dirty="0">
                          <a:solidFill>
                            <a:schemeClr val="accent2">
                              <a:lumMod val="75000"/>
                            </a:schemeClr>
                          </a:solidFill>
                        </a:rPr>
                        <a:t>Contribution of SU to employability</a:t>
                      </a:r>
                    </a:p>
                  </a:txBody>
                  <a:tcPr/>
                </a:tc>
                <a:extLst>
                  <a:ext uri="{0D108BD9-81ED-4DB2-BD59-A6C34878D82A}">
                    <a16:rowId xmlns:a16="http://schemas.microsoft.com/office/drawing/2014/main" xmlns="" val="2217415570"/>
                  </a:ext>
                </a:extLst>
              </a:tr>
              <a:tr h="370840">
                <a:tc>
                  <a:txBody>
                    <a:bodyPr/>
                    <a:lstStyle/>
                    <a:p>
                      <a:pPr algn="ctr"/>
                      <a:r>
                        <a:rPr lang="en-US" b="1" dirty="0">
                          <a:solidFill>
                            <a:srgbClr val="FF9300"/>
                          </a:solidFill>
                        </a:rPr>
                        <a: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2">
                              <a:lumMod val="75000"/>
                            </a:schemeClr>
                          </a:solidFill>
                        </a:rPr>
                        <a:t>Availability of volunteering opportunities</a:t>
                      </a:r>
                    </a:p>
                  </a:txBody>
                  <a:tcPr/>
                </a:tc>
                <a:extLst>
                  <a:ext uri="{0D108BD9-81ED-4DB2-BD59-A6C34878D82A}">
                    <a16:rowId xmlns:a16="http://schemas.microsoft.com/office/drawing/2014/main" xmlns="" val="5330652"/>
                  </a:ext>
                </a:extLst>
              </a:tr>
            </a:tbl>
          </a:graphicData>
        </a:graphic>
      </p:graphicFrame>
      <p:sp>
        <p:nvSpPr>
          <p:cNvPr id="5" name="TextBox 4">
            <a:extLst>
              <a:ext uri="{FF2B5EF4-FFF2-40B4-BE49-F238E27FC236}">
                <a16:creationId xmlns:a16="http://schemas.microsoft.com/office/drawing/2014/main" xmlns="" id="{F7B0A345-B9D2-8C4F-9FFB-585B1CCC00B9}"/>
              </a:ext>
            </a:extLst>
          </p:cNvPr>
          <p:cNvSpPr txBox="1"/>
          <p:nvPr/>
        </p:nvSpPr>
        <p:spPr>
          <a:xfrm>
            <a:off x="8028384" y="6165304"/>
            <a:ext cx="778151" cy="338554"/>
          </a:xfrm>
          <a:prstGeom prst="rect">
            <a:avLst/>
          </a:prstGeom>
          <a:noFill/>
        </p:spPr>
        <p:txBody>
          <a:bodyPr wrap="square" rtlCol="0">
            <a:spAutoFit/>
          </a:bodyPr>
          <a:lstStyle/>
          <a:p>
            <a:r>
              <a:rPr lang="en-US" sz="1600" i="0" dirty="0">
                <a:solidFill>
                  <a:srgbClr val="FF9300"/>
                </a:solidFill>
              </a:rPr>
              <a:t>47</a:t>
            </a:r>
          </a:p>
        </p:txBody>
      </p:sp>
    </p:spTree>
    <p:extLst>
      <p:ext uri="{BB962C8B-B14F-4D97-AF65-F5344CB8AC3E}">
        <p14:creationId xmlns:p14="http://schemas.microsoft.com/office/powerpoint/2010/main" val="5003169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B1D691-5D6A-5F48-9512-94A332F2CEBC}"/>
              </a:ext>
            </a:extLst>
          </p:cNvPr>
          <p:cNvSpPr>
            <a:spLocks noGrp="1"/>
          </p:cNvSpPr>
          <p:nvPr>
            <p:ph type="title"/>
          </p:nvPr>
        </p:nvSpPr>
        <p:spPr>
          <a:xfrm>
            <a:off x="467544" y="548680"/>
            <a:ext cx="7704856" cy="1143000"/>
          </a:xfrm>
        </p:spPr>
        <p:txBody>
          <a:bodyPr/>
          <a:lstStyle/>
          <a:p>
            <a:pPr algn="l"/>
            <a:r>
              <a:rPr lang="en-US" sz="4000" dirty="0"/>
              <a:t>Employability Headlines</a:t>
            </a:r>
          </a:p>
        </p:txBody>
      </p:sp>
      <p:sp>
        <p:nvSpPr>
          <p:cNvPr id="3" name="Content Placeholder 2">
            <a:extLst>
              <a:ext uri="{FF2B5EF4-FFF2-40B4-BE49-F238E27FC236}">
                <a16:creationId xmlns:a16="http://schemas.microsoft.com/office/drawing/2014/main" xmlns="" id="{7B4A58D3-6154-0F40-B9C7-2E63A0362936}"/>
              </a:ext>
            </a:extLst>
          </p:cNvPr>
          <p:cNvSpPr>
            <a:spLocks noGrp="1"/>
          </p:cNvSpPr>
          <p:nvPr>
            <p:ph idx="1"/>
          </p:nvPr>
        </p:nvSpPr>
        <p:spPr>
          <a:xfrm>
            <a:off x="323528" y="1120180"/>
            <a:ext cx="6696744" cy="3240360"/>
          </a:xfrm>
        </p:spPr>
        <p:txBody>
          <a:bodyPr/>
          <a:lstStyle/>
          <a:p>
            <a:pPr marL="0" indent="0">
              <a:buNone/>
            </a:pPr>
            <a:endParaRPr lang="en-US" sz="1600" dirty="0"/>
          </a:p>
          <a:p>
            <a:pPr marL="0" indent="0">
              <a:buNone/>
            </a:pPr>
            <a:endParaRPr lang="en-US" sz="1200" dirty="0"/>
          </a:p>
          <a:p>
            <a:endParaRPr lang="en-US" sz="2400" dirty="0"/>
          </a:p>
          <a:p>
            <a:r>
              <a:rPr lang="en-US" sz="2400" dirty="0"/>
              <a:t>Nearly two thirds of students (60%) strongly agree or agree that being an active member of a student group has made them more employable  </a:t>
            </a:r>
          </a:p>
          <a:p>
            <a:r>
              <a:rPr lang="en-US" sz="2400" dirty="0"/>
              <a:t>Over one third (37%) strongly agree or agree that there are many and varied volunteering opportunities within the SU</a:t>
            </a:r>
          </a:p>
          <a:p>
            <a:pPr marL="0" indent="0">
              <a:buNone/>
            </a:pPr>
            <a:endParaRPr lang="en-US" sz="1800" dirty="0"/>
          </a:p>
          <a:p>
            <a:endParaRPr lang="en-US" sz="1600" dirty="0"/>
          </a:p>
          <a:p>
            <a:endParaRPr lang="en-US" sz="1600" dirty="0"/>
          </a:p>
          <a:p>
            <a:endParaRPr lang="en-US" sz="1200" dirty="0"/>
          </a:p>
          <a:p>
            <a:endParaRPr lang="en-US" sz="1600" dirty="0"/>
          </a:p>
          <a:p>
            <a:endParaRPr lang="en-US" sz="1600" dirty="0"/>
          </a:p>
        </p:txBody>
      </p:sp>
      <p:sp>
        <p:nvSpPr>
          <p:cNvPr id="5" name="Slide Number Placeholder 4">
            <a:extLst>
              <a:ext uri="{FF2B5EF4-FFF2-40B4-BE49-F238E27FC236}">
                <a16:creationId xmlns:a16="http://schemas.microsoft.com/office/drawing/2014/main" xmlns="" id="{49924098-4CB1-8B48-B84E-3D541E35EE73}"/>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48</a:t>
            </a:fld>
            <a:endParaRPr lang="en-US" altLang="en-US" sz="1600" dirty="0">
              <a:solidFill>
                <a:srgbClr val="FF9300"/>
              </a:solidFill>
            </a:endParaRPr>
          </a:p>
        </p:txBody>
      </p:sp>
    </p:spTree>
    <p:extLst>
      <p:ext uri="{BB962C8B-B14F-4D97-AF65-F5344CB8AC3E}">
        <p14:creationId xmlns:p14="http://schemas.microsoft.com/office/powerpoint/2010/main" val="30903094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3E2D28-9D7F-BF43-BBB1-634F4905BC66}"/>
              </a:ext>
            </a:extLst>
          </p:cNvPr>
          <p:cNvSpPr>
            <a:spLocks noGrp="1"/>
          </p:cNvSpPr>
          <p:nvPr>
            <p:ph type="title"/>
          </p:nvPr>
        </p:nvSpPr>
        <p:spPr>
          <a:xfrm>
            <a:off x="468525" y="404664"/>
            <a:ext cx="6768752" cy="1143000"/>
          </a:xfrm>
        </p:spPr>
        <p:txBody>
          <a:bodyPr/>
          <a:lstStyle/>
          <a:p>
            <a:pPr algn="l"/>
            <a:r>
              <a:rPr lang="en-US" dirty="0"/>
              <a:t>Contribution of SU to employability</a:t>
            </a:r>
          </a:p>
        </p:txBody>
      </p:sp>
      <p:sp>
        <p:nvSpPr>
          <p:cNvPr id="4" name="Slide Number Placeholder 3">
            <a:extLst>
              <a:ext uri="{FF2B5EF4-FFF2-40B4-BE49-F238E27FC236}">
                <a16:creationId xmlns:a16="http://schemas.microsoft.com/office/drawing/2014/main" xmlns="" id="{FF569398-6E08-C042-8790-96931D62D350}"/>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49</a:t>
            </a:fld>
            <a:endParaRPr lang="en-US" altLang="en-US" sz="1600" dirty="0">
              <a:solidFill>
                <a:srgbClr val="FF9300"/>
              </a:solidFill>
            </a:endParaRPr>
          </a:p>
        </p:txBody>
      </p:sp>
      <p:graphicFrame>
        <p:nvGraphicFramePr>
          <p:cNvPr id="5" name="Chart 4">
            <a:extLst>
              <a:ext uri="{FF2B5EF4-FFF2-40B4-BE49-F238E27FC236}">
                <a16:creationId xmlns:a16="http://schemas.microsoft.com/office/drawing/2014/main" xmlns="" id="{00000000-0008-0000-1D00-000002000000}"/>
              </a:ext>
            </a:extLst>
          </p:cNvPr>
          <p:cNvGraphicFramePr>
            <a:graphicFrameLocks/>
          </p:cNvGraphicFramePr>
          <p:nvPr>
            <p:extLst>
              <p:ext uri="{D42A27DB-BD31-4B8C-83A1-F6EECF244321}">
                <p14:modId xmlns:p14="http://schemas.microsoft.com/office/powerpoint/2010/main" val="3394651015"/>
              </p:ext>
            </p:extLst>
          </p:nvPr>
        </p:nvGraphicFramePr>
        <p:xfrm>
          <a:off x="757538" y="1916832"/>
          <a:ext cx="6190726" cy="37444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35971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0A8D8A-42CD-1D42-B103-8F794D614FC9}"/>
              </a:ext>
            </a:extLst>
          </p:cNvPr>
          <p:cNvSpPr>
            <a:spLocks noGrp="1"/>
          </p:cNvSpPr>
          <p:nvPr>
            <p:ph type="title"/>
          </p:nvPr>
        </p:nvSpPr>
        <p:spPr>
          <a:xfrm>
            <a:off x="629485" y="128290"/>
            <a:ext cx="6387008" cy="1143000"/>
          </a:xfrm>
        </p:spPr>
        <p:txBody>
          <a:bodyPr/>
          <a:lstStyle/>
          <a:p>
            <a:pPr algn="l"/>
            <a:r>
              <a:rPr lang="en-US" sz="4000" dirty="0"/>
              <a:t>Gender and sexuality</a:t>
            </a:r>
          </a:p>
        </p:txBody>
      </p:sp>
      <p:graphicFrame>
        <p:nvGraphicFramePr>
          <p:cNvPr id="4" name="Chart 3">
            <a:extLst>
              <a:ext uri="{FF2B5EF4-FFF2-40B4-BE49-F238E27FC236}">
                <a16:creationId xmlns:a16="http://schemas.microsoft.com/office/drawing/2014/main" xmlns="" id="{00000000-0008-0000-0100-000002000000}"/>
              </a:ext>
            </a:extLst>
          </p:cNvPr>
          <p:cNvGraphicFramePr>
            <a:graphicFrameLocks/>
          </p:cNvGraphicFramePr>
          <p:nvPr>
            <p:extLst>
              <p:ext uri="{D42A27DB-BD31-4B8C-83A1-F6EECF244321}">
                <p14:modId xmlns:p14="http://schemas.microsoft.com/office/powerpoint/2010/main" val="3474028932"/>
              </p:ext>
            </p:extLst>
          </p:nvPr>
        </p:nvGraphicFramePr>
        <p:xfrm>
          <a:off x="611560" y="1351505"/>
          <a:ext cx="3211429" cy="29409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xmlns="" id="{00000000-0008-0000-0200-000002000000}"/>
              </a:ext>
            </a:extLst>
          </p:cNvPr>
          <p:cNvGraphicFramePr>
            <a:graphicFrameLocks/>
          </p:cNvGraphicFramePr>
          <p:nvPr>
            <p:extLst>
              <p:ext uri="{D42A27DB-BD31-4B8C-83A1-F6EECF244321}">
                <p14:modId xmlns:p14="http://schemas.microsoft.com/office/powerpoint/2010/main" val="2975920871"/>
              </p:ext>
            </p:extLst>
          </p:nvPr>
        </p:nvGraphicFramePr>
        <p:xfrm>
          <a:off x="4100540" y="1296970"/>
          <a:ext cx="3247173" cy="25922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xmlns="" id="{00000000-0008-0000-0300-000002000000}"/>
              </a:ext>
            </a:extLst>
          </p:cNvPr>
          <p:cNvGraphicFramePr>
            <a:graphicFrameLocks/>
          </p:cNvGraphicFramePr>
          <p:nvPr>
            <p:extLst>
              <p:ext uri="{D42A27DB-BD31-4B8C-83A1-F6EECF244321}">
                <p14:modId xmlns:p14="http://schemas.microsoft.com/office/powerpoint/2010/main" val="3946726793"/>
              </p:ext>
            </p:extLst>
          </p:nvPr>
        </p:nvGraphicFramePr>
        <p:xfrm>
          <a:off x="2048312" y="4049688"/>
          <a:ext cx="4104455" cy="2808312"/>
        </p:xfrm>
        <a:graphic>
          <a:graphicData uri="http://schemas.openxmlformats.org/drawingml/2006/chart">
            <c:chart xmlns:c="http://schemas.openxmlformats.org/drawingml/2006/chart" xmlns:r="http://schemas.openxmlformats.org/officeDocument/2006/relationships" r:id="rId4"/>
          </a:graphicData>
        </a:graphic>
      </p:graphicFrame>
      <p:sp>
        <p:nvSpPr>
          <p:cNvPr id="8" name="Slide Number Placeholder 7">
            <a:extLst>
              <a:ext uri="{FF2B5EF4-FFF2-40B4-BE49-F238E27FC236}">
                <a16:creationId xmlns:a16="http://schemas.microsoft.com/office/drawing/2014/main" xmlns="" id="{17C9B474-0721-6641-82D8-3BCBA6D230FE}"/>
              </a:ext>
            </a:extLst>
          </p:cNvPr>
          <p:cNvSpPr>
            <a:spLocks noGrp="1"/>
          </p:cNvSpPr>
          <p:nvPr>
            <p:ph type="sldNum" sz="quarter" idx="12"/>
          </p:nvPr>
        </p:nvSpPr>
        <p:spPr/>
        <p:txBody>
          <a:bodyPr/>
          <a:lstStyle/>
          <a:p>
            <a:fld id="{82EC73CC-40B4-4245-B4D5-29E724C86C83}" type="slidenum">
              <a:rPr lang="en-US" altLang="en-US" sz="1800" smtClean="0">
                <a:solidFill>
                  <a:srgbClr val="FF9300"/>
                </a:solidFill>
              </a:rPr>
              <a:pPr/>
              <a:t>5</a:t>
            </a:fld>
            <a:endParaRPr lang="en-US" altLang="en-US" sz="1800" dirty="0">
              <a:solidFill>
                <a:srgbClr val="FF9300"/>
              </a:solidFill>
            </a:endParaRPr>
          </a:p>
        </p:txBody>
      </p:sp>
    </p:spTree>
    <p:extLst>
      <p:ext uri="{BB962C8B-B14F-4D97-AF65-F5344CB8AC3E}">
        <p14:creationId xmlns:p14="http://schemas.microsoft.com/office/powerpoint/2010/main" val="117618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3FEAB3-5C89-1540-898E-B89A47DAAEC9}"/>
              </a:ext>
            </a:extLst>
          </p:cNvPr>
          <p:cNvSpPr>
            <a:spLocks noGrp="1"/>
          </p:cNvSpPr>
          <p:nvPr>
            <p:ph type="title"/>
          </p:nvPr>
        </p:nvSpPr>
        <p:spPr>
          <a:xfrm>
            <a:off x="179512" y="404664"/>
            <a:ext cx="7772400" cy="1143000"/>
          </a:xfrm>
        </p:spPr>
        <p:txBody>
          <a:bodyPr/>
          <a:lstStyle/>
          <a:p>
            <a:pPr algn="l"/>
            <a:r>
              <a:rPr lang="en-US" dirty="0"/>
              <a:t>Availability of volunteering opportunities</a:t>
            </a:r>
          </a:p>
        </p:txBody>
      </p:sp>
      <p:sp>
        <p:nvSpPr>
          <p:cNvPr id="4" name="Slide Number Placeholder 3">
            <a:extLst>
              <a:ext uri="{FF2B5EF4-FFF2-40B4-BE49-F238E27FC236}">
                <a16:creationId xmlns:a16="http://schemas.microsoft.com/office/drawing/2014/main" xmlns="" id="{ABD7A4A8-6A04-7744-BBD7-65500864C23F}"/>
              </a:ext>
            </a:extLst>
          </p:cNvPr>
          <p:cNvSpPr>
            <a:spLocks noGrp="1"/>
          </p:cNvSpPr>
          <p:nvPr>
            <p:ph type="sldNum" sz="quarter" idx="12"/>
          </p:nvPr>
        </p:nvSpPr>
        <p:spPr/>
        <p:txBody>
          <a:bodyPr/>
          <a:lstStyle/>
          <a:p>
            <a:fld id="{82EC73CC-40B4-4245-B4D5-29E724C86C83}" type="slidenum">
              <a:rPr lang="en-US" altLang="en-US" sz="1600" smtClean="0">
                <a:solidFill>
                  <a:srgbClr val="FF9300"/>
                </a:solidFill>
              </a:rPr>
              <a:pPr/>
              <a:t>50</a:t>
            </a:fld>
            <a:endParaRPr lang="en-US" altLang="en-US" sz="1600" dirty="0">
              <a:solidFill>
                <a:srgbClr val="FF9300"/>
              </a:solidFill>
            </a:endParaRPr>
          </a:p>
        </p:txBody>
      </p:sp>
      <p:graphicFrame>
        <p:nvGraphicFramePr>
          <p:cNvPr id="5" name="Chart 4">
            <a:extLst>
              <a:ext uri="{FF2B5EF4-FFF2-40B4-BE49-F238E27FC236}">
                <a16:creationId xmlns:a16="http://schemas.microsoft.com/office/drawing/2014/main" xmlns="" id="{00000000-0008-0000-1E00-000002000000}"/>
              </a:ext>
            </a:extLst>
          </p:cNvPr>
          <p:cNvGraphicFramePr>
            <a:graphicFrameLocks/>
          </p:cNvGraphicFramePr>
          <p:nvPr>
            <p:extLst>
              <p:ext uri="{D42A27DB-BD31-4B8C-83A1-F6EECF244321}">
                <p14:modId xmlns:p14="http://schemas.microsoft.com/office/powerpoint/2010/main" val="733808942"/>
              </p:ext>
            </p:extLst>
          </p:nvPr>
        </p:nvGraphicFramePr>
        <p:xfrm>
          <a:off x="162560" y="1916832"/>
          <a:ext cx="7721808" cy="379986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27952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xmlns="" id="{00000000-0008-0000-0000-000002000000}"/>
              </a:ext>
            </a:extLst>
          </p:cNvPr>
          <p:cNvGraphicFramePr>
            <a:graphicFrameLocks/>
          </p:cNvGraphicFramePr>
          <p:nvPr>
            <p:extLst>
              <p:ext uri="{D42A27DB-BD31-4B8C-83A1-F6EECF244321}">
                <p14:modId xmlns:p14="http://schemas.microsoft.com/office/powerpoint/2010/main" val="2597321412"/>
              </p:ext>
            </p:extLst>
          </p:nvPr>
        </p:nvGraphicFramePr>
        <p:xfrm>
          <a:off x="611561" y="1196752"/>
          <a:ext cx="6192688" cy="5439682"/>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a:extLst>
              <a:ext uri="{FF2B5EF4-FFF2-40B4-BE49-F238E27FC236}">
                <a16:creationId xmlns:a16="http://schemas.microsoft.com/office/drawing/2014/main" xmlns="" id="{C8C148EB-9896-1248-981E-6BBB7247F8BB}"/>
              </a:ext>
            </a:extLst>
          </p:cNvPr>
          <p:cNvSpPr>
            <a:spLocks noGrp="1"/>
          </p:cNvSpPr>
          <p:nvPr>
            <p:ph type="title"/>
          </p:nvPr>
        </p:nvSpPr>
        <p:spPr>
          <a:xfrm>
            <a:off x="792697" y="404664"/>
            <a:ext cx="5830416" cy="443136"/>
          </a:xfrm>
        </p:spPr>
        <p:txBody>
          <a:bodyPr/>
          <a:lstStyle/>
          <a:p>
            <a:pPr algn="l"/>
            <a:r>
              <a:rPr lang="en-US" dirty="0"/>
              <a:t>Ethnicity</a:t>
            </a:r>
          </a:p>
        </p:txBody>
      </p:sp>
      <p:sp>
        <p:nvSpPr>
          <p:cNvPr id="9" name="Slide Number Placeholder 8">
            <a:extLst>
              <a:ext uri="{FF2B5EF4-FFF2-40B4-BE49-F238E27FC236}">
                <a16:creationId xmlns:a16="http://schemas.microsoft.com/office/drawing/2014/main" xmlns="" id="{7ED3C527-41B2-F24B-B1C4-8B40B8DC29D8}"/>
              </a:ext>
            </a:extLst>
          </p:cNvPr>
          <p:cNvSpPr>
            <a:spLocks noGrp="1"/>
          </p:cNvSpPr>
          <p:nvPr>
            <p:ph type="sldNum" sz="quarter" idx="12"/>
          </p:nvPr>
        </p:nvSpPr>
        <p:spPr/>
        <p:txBody>
          <a:bodyPr/>
          <a:lstStyle/>
          <a:p>
            <a:fld id="{82EC73CC-40B4-4245-B4D5-29E724C86C83}" type="slidenum">
              <a:rPr lang="en-US" altLang="en-US" sz="1800" smtClean="0">
                <a:solidFill>
                  <a:srgbClr val="FF9300"/>
                </a:solidFill>
              </a:rPr>
              <a:pPr/>
              <a:t>6</a:t>
            </a:fld>
            <a:endParaRPr lang="en-US" altLang="en-US" sz="1800" dirty="0">
              <a:solidFill>
                <a:srgbClr val="FF93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01293E-0794-004A-B067-32E311B15256}"/>
              </a:ext>
            </a:extLst>
          </p:cNvPr>
          <p:cNvSpPr>
            <a:spLocks noGrp="1"/>
          </p:cNvSpPr>
          <p:nvPr>
            <p:ph type="title"/>
          </p:nvPr>
        </p:nvSpPr>
        <p:spPr>
          <a:xfrm>
            <a:off x="685800" y="609600"/>
            <a:ext cx="4030216" cy="1143000"/>
          </a:xfrm>
        </p:spPr>
        <p:txBody>
          <a:bodyPr/>
          <a:lstStyle/>
          <a:p>
            <a:pPr algn="l"/>
            <a:r>
              <a:rPr lang="en-US" dirty="0"/>
              <a:t>Age</a:t>
            </a:r>
          </a:p>
        </p:txBody>
      </p:sp>
      <p:graphicFrame>
        <p:nvGraphicFramePr>
          <p:cNvPr id="4" name="Chart 3">
            <a:extLst>
              <a:ext uri="{FF2B5EF4-FFF2-40B4-BE49-F238E27FC236}">
                <a16:creationId xmlns:a16="http://schemas.microsoft.com/office/drawing/2014/main" xmlns="" id="{00000000-0008-0000-0800-000002000000}"/>
              </a:ext>
            </a:extLst>
          </p:cNvPr>
          <p:cNvGraphicFramePr>
            <a:graphicFrameLocks/>
          </p:cNvGraphicFramePr>
          <p:nvPr>
            <p:extLst>
              <p:ext uri="{D42A27DB-BD31-4B8C-83A1-F6EECF244321}">
                <p14:modId xmlns:p14="http://schemas.microsoft.com/office/powerpoint/2010/main" val="1333709460"/>
              </p:ext>
            </p:extLst>
          </p:nvPr>
        </p:nvGraphicFramePr>
        <p:xfrm>
          <a:off x="539552" y="1759719"/>
          <a:ext cx="5774266" cy="4270587"/>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a:extLst>
              <a:ext uri="{FF2B5EF4-FFF2-40B4-BE49-F238E27FC236}">
                <a16:creationId xmlns:a16="http://schemas.microsoft.com/office/drawing/2014/main" xmlns="" id="{F6D953BE-6463-224D-AE4E-A5A7BB00E2DA}"/>
              </a:ext>
            </a:extLst>
          </p:cNvPr>
          <p:cNvSpPr>
            <a:spLocks noGrp="1"/>
          </p:cNvSpPr>
          <p:nvPr>
            <p:ph type="sldNum" sz="quarter" idx="12"/>
          </p:nvPr>
        </p:nvSpPr>
        <p:spPr/>
        <p:txBody>
          <a:bodyPr/>
          <a:lstStyle/>
          <a:p>
            <a:fld id="{82EC73CC-40B4-4245-B4D5-29E724C86C83}" type="slidenum">
              <a:rPr lang="en-US" altLang="en-US" sz="1800" smtClean="0">
                <a:solidFill>
                  <a:srgbClr val="FF9300"/>
                </a:solidFill>
              </a:rPr>
              <a:pPr/>
              <a:t>7</a:t>
            </a:fld>
            <a:endParaRPr lang="en-US" altLang="en-US" sz="1800" dirty="0">
              <a:solidFill>
                <a:srgbClr val="FF9300"/>
              </a:solidFill>
            </a:endParaRPr>
          </a:p>
        </p:txBody>
      </p:sp>
    </p:spTree>
    <p:extLst>
      <p:ext uri="{BB962C8B-B14F-4D97-AF65-F5344CB8AC3E}">
        <p14:creationId xmlns:p14="http://schemas.microsoft.com/office/powerpoint/2010/main" val="327453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415067-D563-1A44-8BE9-468AFC9170F1}"/>
              </a:ext>
            </a:extLst>
          </p:cNvPr>
          <p:cNvSpPr>
            <a:spLocks noGrp="1"/>
          </p:cNvSpPr>
          <p:nvPr>
            <p:ph type="title"/>
          </p:nvPr>
        </p:nvSpPr>
        <p:spPr>
          <a:xfrm>
            <a:off x="323528" y="260648"/>
            <a:ext cx="6264696" cy="1143000"/>
          </a:xfrm>
        </p:spPr>
        <p:txBody>
          <a:bodyPr/>
          <a:lstStyle/>
          <a:p>
            <a:pPr algn="l"/>
            <a:r>
              <a:rPr lang="en-US" dirty="0"/>
              <a:t>Living arrangements</a:t>
            </a:r>
          </a:p>
        </p:txBody>
      </p:sp>
      <p:graphicFrame>
        <p:nvGraphicFramePr>
          <p:cNvPr id="4" name="Chart 3">
            <a:extLst>
              <a:ext uri="{FF2B5EF4-FFF2-40B4-BE49-F238E27FC236}">
                <a16:creationId xmlns:a16="http://schemas.microsoft.com/office/drawing/2014/main" xmlns="" id="{00000000-0008-0000-0400-000002000000}"/>
              </a:ext>
            </a:extLst>
          </p:cNvPr>
          <p:cNvGraphicFramePr>
            <a:graphicFrameLocks/>
          </p:cNvGraphicFramePr>
          <p:nvPr>
            <p:extLst>
              <p:ext uri="{D42A27DB-BD31-4B8C-83A1-F6EECF244321}">
                <p14:modId xmlns:p14="http://schemas.microsoft.com/office/powerpoint/2010/main" val="2971106483"/>
              </p:ext>
            </p:extLst>
          </p:nvPr>
        </p:nvGraphicFramePr>
        <p:xfrm>
          <a:off x="251520" y="1403649"/>
          <a:ext cx="4320480" cy="26014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xmlns="" id="{00000000-0008-0000-0500-000002000000}"/>
              </a:ext>
            </a:extLst>
          </p:cNvPr>
          <p:cNvGraphicFramePr>
            <a:graphicFrameLocks/>
          </p:cNvGraphicFramePr>
          <p:nvPr>
            <p:extLst>
              <p:ext uri="{D42A27DB-BD31-4B8C-83A1-F6EECF244321}">
                <p14:modId xmlns:p14="http://schemas.microsoft.com/office/powerpoint/2010/main" val="3016249833"/>
              </p:ext>
            </p:extLst>
          </p:nvPr>
        </p:nvGraphicFramePr>
        <p:xfrm>
          <a:off x="3438740" y="3501008"/>
          <a:ext cx="3744415" cy="2708920"/>
        </p:xfrm>
        <a:graphic>
          <a:graphicData uri="http://schemas.openxmlformats.org/drawingml/2006/chart">
            <c:chart xmlns:c="http://schemas.openxmlformats.org/drawingml/2006/chart" xmlns:r="http://schemas.openxmlformats.org/officeDocument/2006/relationships" r:id="rId3"/>
          </a:graphicData>
        </a:graphic>
      </p:graphicFrame>
      <p:sp>
        <p:nvSpPr>
          <p:cNvPr id="7" name="Slide Number Placeholder 6">
            <a:extLst>
              <a:ext uri="{FF2B5EF4-FFF2-40B4-BE49-F238E27FC236}">
                <a16:creationId xmlns:a16="http://schemas.microsoft.com/office/drawing/2014/main" xmlns="" id="{8902D116-DB43-E648-A295-2A6CBF2600B7}"/>
              </a:ext>
            </a:extLst>
          </p:cNvPr>
          <p:cNvSpPr>
            <a:spLocks noGrp="1"/>
          </p:cNvSpPr>
          <p:nvPr>
            <p:ph type="sldNum" sz="quarter" idx="12"/>
          </p:nvPr>
        </p:nvSpPr>
        <p:spPr/>
        <p:txBody>
          <a:bodyPr/>
          <a:lstStyle/>
          <a:p>
            <a:fld id="{82EC73CC-40B4-4245-B4D5-29E724C86C83}" type="slidenum">
              <a:rPr lang="en-US" altLang="en-US" sz="1800" smtClean="0">
                <a:solidFill>
                  <a:srgbClr val="FF9300"/>
                </a:solidFill>
              </a:rPr>
              <a:pPr/>
              <a:t>8</a:t>
            </a:fld>
            <a:endParaRPr lang="en-US" altLang="en-US" sz="1800" dirty="0">
              <a:solidFill>
                <a:srgbClr val="FF9300"/>
              </a:solidFill>
            </a:endParaRPr>
          </a:p>
        </p:txBody>
      </p:sp>
    </p:spTree>
    <p:extLst>
      <p:ext uri="{BB962C8B-B14F-4D97-AF65-F5344CB8AC3E}">
        <p14:creationId xmlns:p14="http://schemas.microsoft.com/office/powerpoint/2010/main" val="664082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4B856C-5E2E-C241-A1F7-0BEDFBEFD316}"/>
              </a:ext>
            </a:extLst>
          </p:cNvPr>
          <p:cNvSpPr>
            <a:spLocks noGrp="1"/>
          </p:cNvSpPr>
          <p:nvPr>
            <p:ph type="title"/>
          </p:nvPr>
        </p:nvSpPr>
        <p:spPr>
          <a:xfrm>
            <a:off x="280120" y="188640"/>
            <a:ext cx="7772400" cy="1143000"/>
          </a:xfrm>
        </p:spPr>
        <p:txBody>
          <a:bodyPr/>
          <a:lstStyle/>
          <a:p>
            <a:pPr algn="l"/>
            <a:r>
              <a:rPr lang="en-US" dirty="0"/>
              <a:t>Grants and cards</a:t>
            </a:r>
          </a:p>
        </p:txBody>
      </p:sp>
      <p:graphicFrame>
        <p:nvGraphicFramePr>
          <p:cNvPr id="4" name="Chart 3">
            <a:extLst>
              <a:ext uri="{FF2B5EF4-FFF2-40B4-BE49-F238E27FC236}">
                <a16:creationId xmlns:a16="http://schemas.microsoft.com/office/drawing/2014/main" xmlns="" id="{00000000-0008-0000-0600-000002000000}"/>
              </a:ext>
            </a:extLst>
          </p:cNvPr>
          <p:cNvGraphicFramePr>
            <a:graphicFrameLocks/>
          </p:cNvGraphicFramePr>
          <p:nvPr>
            <p:extLst>
              <p:ext uri="{D42A27DB-BD31-4B8C-83A1-F6EECF244321}">
                <p14:modId xmlns:p14="http://schemas.microsoft.com/office/powerpoint/2010/main" val="3984140920"/>
              </p:ext>
            </p:extLst>
          </p:nvPr>
        </p:nvGraphicFramePr>
        <p:xfrm>
          <a:off x="179512" y="1331640"/>
          <a:ext cx="4824536" cy="259228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xmlns="" id="{00000000-0008-0000-0700-000002000000}"/>
              </a:ext>
            </a:extLst>
          </p:cNvPr>
          <p:cNvGraphicFramePr>
            <a:graphicFrameLocks/>
          </p:cNvGraphicFramePr>
          <p:nvPr>
            <p:extLst>
              <p:ext uri="{D42A27DB-BD31-4B8C-83A1-F6EECF244321}">
                <p14:modId xmlns:p14="http://schemas.microsoft.com/office/powerpoint/2010/main" val="3819602103"/>
              </p:ext>
            </p:extLst>
          </p:nvPr>
        </p:nvGraphicFramePr>
        <p:xfrm>
          <a:off x="2843808" y="3770785"/>
          <a:ext cx="4543317" cy="2592288"/>
        </p:xfrm>
        <a:graphic>
          <a:graphicData uri="http://schemas.openxmlformats.org/drawingml/2006/chart">
            <c:chart xmlns:c="http://schemas.openxmlformats.org/drawingml/2006/chart" xmlns:r="http://schemas.openxmlformats.org/officeDocument/2006/relationships" r:id="rId3"/>
          </a:graphicData>
        </a:graphic>
      </p:graphicFrame>
      <p:sp>
        <p:nvSpPr>
          <p:cNvPr id="7" name="Slide Number Placeholder 6">
            <a:extLst>
              <a:ext uri="{FF2B5EF4-FFF2-40B4-BE49-F238E27FC236}">
                <a16:creationId xmlns:a16="http://schemas.microsoft.com/office/drawing/2014/main" xmlns="" id="{277F86DD-CB63-A542-9442-760A7D6302F2}"/>
              </a:ext>
            </a:extLst>
          </p:cNvPr>
          <p:cNvSpPr>
            <a:spLocks noGrp="1"/>
          </p:cNvSpPr>
          <p:nvPr>
            <p:ph type="sldNum" sz="quarter" idx="12"/>
          </p:nvPr>
        </p:nvSpPr>
        <p:spPr/>
        <p:txBody>
          <a:bodyPr/>
          <a:lstStyle/>
          <a:p>
            <a:fld id="{82EC73CC-40B4-4245-B4D5-29E724C86C83}" type="slidenum">
              <a:rPr lang="en-US" altLang="en-US" sz="1800" smtClean="0">
                <a:solidFill>
                  <a:srgbClr val="FF9300"/>
                </a:solidFill>
              </a:rPr>
              <a:pPr/>
              <a:t>9</a:t>
            </a:fld>
            <a:endParaRPr lang="en-US" altLang="en-US" sz="1800" dirty="0">
              <a:solidFill>
                <a:srgbClr val="FF9300"/>
              </a:solidFill>
            </a:endParaRPr>
          </a:p>
        </p:txBody>
      </p:sp>
    </p:spTree>
    <p:extLst>
      <p:ext uri="{BB962C8B-B14F-4D97-AF65-F5344CB8AC3E}">
        <p14:creationId xmlns:p14="http://schemas.microsoft.com/office/powerpoint/2010/main" val="354835900"/>
      </p:ext>
    </p:extLst>
  </p:cSld>
  <p:clrMapOvr>
    <a:masterClrMapping/>
  </p:clrMapOvr>
</p:sld>
</file>

<file path=ppt/theme/theme1.xml><?xml version="1.0" encoding="utf-8"?>
<a:theme xmlns:a="http://schemas.openxmlformats.org/drawingml/2006/main" name="IcarusPowerpoint">
  <a:themeElements>
    <a:clrScheme name="Custom 3">
      <a:dk1>
        <a:srgbClr val="6666FF"/>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carusPowerpoint">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1"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IcarusPowerpo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carusPowerpo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carusPowerpo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carusPowerpo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carusPowerpo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carusPowerpo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carusPowerpoin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carusPowerpo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carusPowerpo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carusPowerpo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carusPowerpo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carusPowerpo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8023</TotalTime>
  <Words>2274</Words>
  <Application>Microsoft Office PowerPoint</Application>
  <PresentationFormat>On-screen Show (4:3)</PresentationFormat>
  <Paragraphs>485</Paragraphs>
  <Slides>50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ＭＳ Ｐゴシック</vt:lpstr>
      <vt:lpstr>Arial</vt:lpstr>
      <vt:lpstr>Century Gothic</vt:lpstr>
      <vt:lpstr>Wingdings</vt:lpstr>
      <vt:lpstr>IcarusPowerpoint</vt:lpstr>
      <vt:lpstr>PowerPoint Presentation</vt:lpstr>
      <vt:lpstr>Presentation structure</vt:lpstr>
      <vt:lpstr>1. Sample characteristics  </vt:lpstr>
      <vt:lpstr>Sample characteristics  headlines</vt:lpstr>
      <vt:lpstr>Gender and sexuality</vt:lpstr>
      <vt:lpstr>Ethnicity</vt:lpstr>
      <vt:lpstr>Age</vt:lpstr>
      <vt:lpstr>Living arrangements</vt:lpstr>
      <vt:lpstr>Grants and cards</vt:lpstr>
      <vt:lpstr>2. Student communities  </vt:lpstr>
      <vt:lpstr>Student communities - headlines</vt:lpstr>
      <vt:lpstr>Student Union facilities – frequency of use</vt:lpstr>
      <vt:lpstr>Satisfaction with  Student Union facilities</vt:lpstr>
      <vt:lpstr>Satisfaction by age</vt:lpstr>
      <vt:lpstr>Satisfaction by gender</vt:lpstr>
      <vt:lpstr>Satisfaction by ethnicity</vt:lpstr>
      <vt:lpstr>One thing that the SU could do to improve its spaces</vt:lpstr>
      <vt:lpstr>PowerPoint Presentation</vt:lpstr>
      <vt:lpstr>PowerPoint Presentation</vt:lpstr>
      <vt:lpstr>PowerPoint Presentation</vt:lpstr>
      <vt:lpstr>PowerPoint Presentation</vt:lpstr>
      <vt:lpstr>Other suggestions for improvements</vt:lpstr>
      <vt:lpstr>Other suggestions for improvements</vt:lpstr>
      <vt:lpstr>Use of SU website</vt:lpstr>
      <vt:lpstr>Satisfaction with SU website</vt:lpstr>
      <vt:lpstr>One thing that the SU could do to improve its website</vt:lpstr>
      <vt:lpstr>Suggestions for website improvements</vt:lpstr>
      <vt:lpstr>Suggestions for website  improvements</vt:lpstr>
      <vt:lpstr>  3. Health and wellbeing</vt:lpstr>
      <vt:lpstr>Health &amp; Wellbeing Headlines</vt:lpstr>
      <vt:lpstr>Student groups</vt:lpstr>
      <vt:lpstr>Healthy food options</vt:lpstr>
      <vt:lpstr>  4. Influencing</vt:lpstr>
      <vt:lpstr>Influencing Headlines</vt:lpstr>
      <vt:lpstr>Influencing preferences</vt:lpstr>
      <vt:lpstr>Consultation preferences</vt:lpstr>
      <vt:lpstr>Decision making preferences</vt:lpstr>
      <vt:lpstr>  5. Student Union functions/services </vt:lpstr>
      <vt:lpstr>SU functions headlines</vt:lpstr>
      <vt:lpstr>SU functions: preferences</vt:lpstr>
      <vt:lpstr>SU functions: satisfaction</vt:lpstr>
      <vt:lpstr>What service could the SU provide to other students like you?</vt:lpstr>
      <vt:lpstr>Suggestions for SU Services</vt:lpstr>
      <vt:lpstr>Suggestions for SU services</vt:lpstr>
      <vt:lpstr>Suggestions for SU Services</vt:lpstr>
      <vt:lpstr>Suggestions for SU Services</vt:lpstr>
      <vt:lpstr>  6. Employability</vt:lpstr>
      <vt:lpstr>Employability Headlines</vt:lpstr>
      <vt:lpstr>Contribution of SU to employability</vt:lpstr>
      <vt:lpstr>Availability of volunteering opportunities</vt:lpstr>
    </vt:vector>
  </TitlesOfParts>
  <Company>QT Creative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Natalie Szefer</dc:creator>
  <cp:lastModifiedBy>Sam Bayes</cp:lastModifiedBy>
  <cp:revision>159</cp:revision>
  <cp:lastPrinted>2018-05-22T13:46:01Z</cp:lastPrinted>
  <dcterms:created xsi:type="dcterms:W3CDTF">2009-07-15T11:56:36Z</dcterms:created>
  <dcterms:modified xsi:type="dcterms:W3CDTF">2018-06-01T09:08:15Z</dcterms:modified>
</cp:coreProperties>
</file>